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416" r:id="rId2"/>
    <p:sldId id="260" r:id="rId3"/>
    <p:sldId id="480" r:id="rId4"/>
    <p:sldId id="481" r:id="rId5"/>
    <p:sldId id="482" r:id="rId6"/>
    <p:sldId id="354" r:id="rId7"/>
    <p:sldId id="343" r:id="rId8"/>
    <p:sldId id="389" r:id="rId9"/>
    <p:sldId id="331" r:id="rId10"/>
    <p:sldId id="485" r:id="rId11"/>
    <p:sldId id="486" r:id="rId12"/>
    <p:sldId id="487" r:id="rId13"/>
    <p:sldId id="488" r:id="rId14"/>
    <p:sldId id="492" r:id="rId15"/>
    <p:sldId id="494" r:id="rId16"/>
  </p:sldIdLst>
  <p:sldSz cx="6858000" cy="9144000" type="letter"/>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ACD"/>
    <a:srgbClr val="BF965C"/>
    <a:srgbClr val="193C6E"/>
    <a:srgbClr val="EBECF0"/>
    <a:srgbClr val="FFFFFF"/>
    <a:srgbClr val="000000"/>
    <a:srgbClr val="009ACE"/>
    <a:srgbClr val="333643"/>
    <a:srgbClr val="9FA4B7"/>
    <a:srgbClr val="A5A9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42" autoAdjust="0"/>
    <p:restoredTop sz="94660"/>
  </p:normalViewPr>
  <p:slideViewPr>
    <p:cSldViewPr snapToGrid="0">
      <p:cViewPr varScale="1">
        <p:scale>
          <a:sx n="153" d="100"/>
          <a:sy n="153" d="100"/>
        </p:scale>
        <p:origin x="35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76929C-2F64-4A7E-A189-FC2593FED488}" type="datetimeFigureOut">
              <a:rPr lang="ru-UA" smtClean="0"/>
              <a:t>12/23/24</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175493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76929C-2F64-4A7E-A189-FC2593FED488}" type="datetimeFigureOut">
              <a:rPr lang="ru-UA" smtClean="0"/>
              <a:t>12/23/24</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19138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3"/>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3"/>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76929C-2F64-4A7E-A189-FC2593FED488}" type="datetimeFigureOut">
              <a:rPr lang="ru-UA" smtClean="0"/>
              <a:t>12/23/24</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17486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llo_01">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750740" y="1752600"/>
            <a:ext cx="1345832" cy="3191933"/>
          </a:xfrm>
          <a:custGeom>
            <a:avLst/>
            <a:gdLst>
              <a:gd name="connsiteX0" fmla="*/ 1397000 w 2794000"/>
              <a:gd name="connsiteY0" fmla="*/ 0 h 2795588"/>
              <a:gd name="connsiteX1" fmla="*/ 2794000 w 2794000"/>
              <a:gd name="connsiteY1" fmla="*/ 1397794 h 2795588"/>
              <a:gd name="connsiteX2" fmla="*/ 1397000 w 2794000"/>
              <a:gd name="connsiteY2" fmla="*/ 2795588 h 2795588"/>
              <a:gd name="connsiteX3" fmla="*/ 0 w 2794000"/>
              <a:gd name="connsiteY3" fmla="*/ 1397794 h 2795588"/>
              <a:gd name="connsiteX4" fmla="*/ 1397000 w 2794000"/>
              <a:gd name="connsiteY4" fmla="*/ 0 h 279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0" h="2795588">
                <a:moveTo>
                  <a:pt x="1397000" y="0"/>
                </a:moveTo>
                <a:cubicBezTo>
                  <a:pt x="2168542" y="0"/>
                  <a:pt x="2794000" y="625814"/>
                  <a:pt x="2794000" y="1397794"/>
                </a:cubicBezTo>
                <a:cubicBezTo>
                  <a:pt x="2794000" y="2169774"/>
                  <a:pt x="2168542" y="2795588"/>
                  <a:pt x="1397000" y="2795588"/>
                </a:cubicBezTo>
                <a:cubicBezTo>
                  <a:pt x="625458" y="2795588"/>
                  <a:pt x="0" y="2169774"/>
                  <a:pt x="0" y="1397794"/>
                </a:cubicBezTo>
                <a:cubicBezTo>
                  <a:pt x="0" y="625814"/>
                  <a:pt x="625458" y="0"/>
                  <a:pt x="1397000" y="0"/>
                </a:cubicBezTo>
                <a:close/>
              </a:path>
            </a:pathLst>
          </a:custGeom>
        </p:spPr>
        <p:txBody>
          <a:bodyPr wrap="square">
            <a:noAutofit/>
          </a:bodyPr>
          <a:lstStyle>
            <a:lvl1pPr>
              <a:defRPr sz="1013"/>
            </a:lvl1pPr>
          </a:lstStyle>
          <a:p>
            <a:r>
              <a:rPr lang="en-US" dirty="0"/>
              <a:t>Picture</a:t>
            </a:r>
            <a:endParaRPr lang="ru-RU" dirty="0"/>
          </a:p>
        </p:txBody>
      </p:sp>
    </p:spTree>
    <p:extLst>
      <p:ext uri="{BB962C8B-B14F-4D97-AF65-F5344CB8AC3E}">
        <p14:creationId xmlns:p14="http://schemas.microsoft.com/office/powerpoint/2010/main" val="26109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Abstract center pictu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76E5A98-16E1-47C1-9F3E-507642D37B67}"/>
              </a:ext>
            </a:extLst>
          </p:cNvPr>
          <p:cNvSpPr>
            <a:spLocks noGrp="1"/>
          </p:cNvSpPr>
          <p:nvPr>
            <p:ph type="pic" sz="quarter" idx="12"/>
          </p:nvPr>
        </p:nvSpPr>
        <p:spPr>
          <a:xfrm>
            <a:off x="0" y="-2118"/>
            <a:ext cx="3328632" cy="9148235"/>
          </a:xfrm>
          <a:custGeom>
            <a:avLst/>
            <a:gdLst>
              <a:gd name="connsiteX0" fmla="*/ 0 w 5917568"/>
              <a:gd name="connsiteY0" fmla="*/ 0 h 6861176"/>
              <a:gd name="connsiteX1" fmla="*/ 4220576 w 5917568"/>
              <a:gd name="connsiteY1" fmla="*/ 0 h 6861176"/>
              <a:gd name="connsiteX2" fmla="*/ 5877572 w 5917568"/>
              <a:gd name="connsiteY2" fmla="*/ 3262870 h 6861176"/>
              <a:gd name="connsiteX3" fmla="*/ 5877572 w 5917568"/>
              <a:gd name="connsiteY3" fmla="*/ 3598306 h 6861176"/>
              <a:gd name="connsiteX4" fmla="*/ 4220576 w 5917568"/>
              <a:gd name="connsiteY4" fmla="*/ 6861176 h 6861176"/>
              <a:gd name="connsiteX5" fmla="*/ 0 w 5917568"/>
              <a:gd name="connsiteY5" fmla="*/ 6861176 h 686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568" h="6861176">
                <a:moveTo>
                  <a:pt x="0" y="0"/>
                </a:moveTo>
                <a:cubicBezTo>
                  <a:pt x="4220576" y="0"/>
                  <a:pt x="4220576" y="0"/>
                  <a:pt x="4220576" y="0"/>
                </a:cubicBezTo>
                <a:cubicBezTo>
                  <a:pt x="5877572" y="3262870"/>
                  <a:pt x="5877572" y="3262870"/>
                  <a:pt x="5877572" y="3262870"/>
                </a:cubicBezTo>
                <a:cubicBezTo>
                  <a:pt x="5930900" y="3369600"/>
                  <a:pt x="5930900" y="3491576"/>
                  <a:pt x="5877572" y="3598306"/>
                </a:cubicBezTo>
                <a:cubicBezTo>
                  <a:pt x="4220576" y="6861176"/>
                  <a:pt x="4220576" y="6861176"/>
                  <a:pt x="4220576" y="6861176"/>
                </a:cubicBezTo>
                <a:cubicBezTo>
                  <a:pt x="0" y="6861176"/>
                  <a:pt x="0" y="6861176"/>
                  <a:pt x="0" y="6861176"/>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32852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50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stract center picture">
    <p:spTree>
      <p:nvGrpSpPr>
        <p:cNvPr id="1" name=""/>
        <p:cNvGrpSpPr/>
        <p:nvPr/>
      </p:nvGrpSpPr>
      <p:grpSpPr>
        <a:xfrm>
          <a:off x="0" y="0"/>
          <a:ext cx="0" cy="0"/>
          <a:chOff x="0" y="0"/>
          <a:chExt cx="0" cy="0"/>
        </a:xfrm>
      </p:grpSpPr>
      <p:sp>
        <p:nvSpPr>
          <p:cNvPr id="4" name="Placeholder"/>
          <p:cNvSpPr>
            <a:spLocks noGrp="1"/>
          </p:cNvSpPr>
          <p:nvPr>
            <p:ph type="pic" sz="quarter" idx="10"/>
          </p:nvPr>
        </p:nvSpPr>
        <p:spPr>
          <a:xfrm>
            <a:off x="893" y="1917700"/>
            <a:ext cx="6850856" cy="3818467"/>
          </a:xfrm>
          <a:custGeom>
            <a:avLst/>
            <a:gdLst>
              <a:gd name="connsiteX0" fmla="*/ 0 w 12179300"/>
              <a:gd name="connsiteY0" fmla="*/ 0 h 2863850"/>
              <a:gd name="connsiteX1" fmla="*/ 12179300 w 12179300"/>
              <a:gd name="connsiteY1" fmla="*/ 0 h 2863850"/>
              <a:gd name="connsiteX2" fmla="*/ 12179300 w 12179300"/>
              <a:gd name="connsiteY2" fmla="*/ 2863850 h 2863850"/>
              <a:gd name="connsiteX3" fmla="*/ 10561737 w 12179300"/>
              <a:gd name="connsiteY3" fmla="*/ 2863850 h 2863850"/>
              <a:gd name="connsiteX4" fmla="*/ 9568363 w 12179300"/>
              <a:gd name="connsiteY4" fmla="*/ 1873689 h 2863850"/>
              <a:gd name="connsiteX5" fmla="*/ 8578794 w 12179300"/>
              <a:gd name="connsiteY5" fmla="*/ 2863850 h 2863850"/>
              <a:gd name="connsiteX6" fmla="*/ 7083024 w 12179300"/>
              <a:gd name="connsiteY6" fmla="*/ 2863850 h 2863850"/>
              <a:gd name="connsiteX7" fmla="*/ 6089650 w 12179300"/>
              <a:gd name="connsiteY7" fmla="*/ 1873689 h 2863850"/>
              <a:gd name="connsiteX8" fmla="*/ 5096276 w 12179300"/>
              <a:gd name="connsiteY8" fmla="*/ 2863850 h 2863850"/>
              <a:gd name="connsiteX9" fmla="*/ 3600506 w 12179300"/>
              <a:gd name="connsiteY9" fmla="*/ 2863850 h 2863850"/>
              <a:gd name="connsiteX10" fmla="*/ 2610938 w 12179300"/>
              <a:gd name="connsiteY10" fmla="*/ 1873689 h 2863850"/>
              <a:gd name="connsiteX11" fmla="*/ 1617564 w 12179300"/>
              <a:gd name="connsiteY11" fmla="*/ 2863850 h 2863850"/>
              <a:gd name="connsiteX12" fmla="*/ 0 w 12179300"/>
              <a:gd name="connsiteY12" fmla="*/ 2863850 h 2863850"/>
              <a:gd name="connsiteX13" fmla="*/ 0 w 12179300"/>
              <a:gd name="connsiteY13" fmla="*/ 0 h 286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9300" h="2863850">
                <a:moveTo>
                  <a:pt x="0" y="0"/>
                </a:moveTo>
                <a:lnTo>
                  <a:pt x="12179300" y="0"/>
                </a:lnTo>
                <a:cubicBezTo>
                  <a:pt x="12179300" y="0"/>
                  <a:pt x="12179300" y="0"/>
                  <a:pt x="12179300" y="2863850"/>
                </a:cubicBezTo>
                <a:cubicBezTo>
                  <a:pt x="12179300" y="2863850"/>
                  <a:pt x="12179300" y="2863850"/>
                  <a:pt x="10561737" y="2863850"/>
                </a:cubicBezTo>
                <a:cubicBezTo>
                  <a:pt x="10561737" y="2319262"/>
                  <a:pt x="10116431" y="1873689"/>
                  <a:pt x="9568363" y="1873689"/>
                </a:cubicBezTo>
                <a:cubicBezTo>
                  <a:pt x="9024100" y="1873689"/>
                  <a:pt x="8578794" y="2319262"/>
                  <a:pt x="8578794" y="2863850"/>
                </a:cubicBezTo>
                <a:cubicBezTo>
                  <a:pt x="8578794" y="2863850"/>
                  <a:pt x="8578794" y="2863850"/>
                  <a:pt x="7083024" y="2863850"/>
                </a:cubicBezTo>
                <a:cubicBezTo>
                  <a:pt x="7083024" y="2319262"/>
                  <a:pt x="6637719" y="1873689"/>
                  <a:pt x="6089650" y="1873689"/>
                </a:cubicBezTo>
                <a:cubicBezTo>
                  <a:pt x="5541582" y="1873689"/>
                  <a:pt x="5096276" y="2319262"/>
                  <a:pt x="5096276" y="2863850"/>
                </a:cubicBezTo>
                <a:cubicBezTo>
                  <a:pt x="5096276" y="2863850"/>
                  <a:pt x="5096276" y="2863850"/>
                  <a:pt x="3600506" y="2863850"/>
                </a:cubicBezTo>
                <a:cubicBezTo>
                  <a:pt x="3600506" y="2319262"/>
                  <a:pt x="3155200" y="1873689"/>
                  <a:pt x="2610938" y="1873689"/>
                </a:cubicBezTo>
                <a:cubicBezTo>
                  <a:pt x="2062869" y="1873689"/>
                  <a:pt x="1617564" y="2319262"/>
                  <a:pt x="1617564" y="2863850"/>
                </a:cubicBezTo>
                <a:cubicBezTo>
                  <a:pt x="1617564" y="2863850"/>
                  <a:pt x="1617564" y="2863850"/>
                  <a:pt x="0" y="2863850"/>
                </a:cubicBezTo>
                <a:cubicBezTo>
                  <a:pt x="0" y="2863850"/>
                  <a:pt x="0" y="2863850"/>
                  <a:pt x="0"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35422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Abstract center pictur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2F6CAB1-01E4-45A0-ACA3-753EA9EB2909}"/>
              </a:ext>
            </a:extLst>
          </p:cNvPr>
          <p:cNvSpPr>
            <a:spLocks noGrp="1"/>
          </p:cNvSpPr>
          <p:nvPr>
            <p:ph type="pic" sz="quarter" idx="13"/>
          </p:nvPr>
        </p:nvSpPr>
        <p:spPr>
          <a:xfrm>
            <a:off x="2095798" y="2935816"/>
            <a:ext cx="1134964" cy="268816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
        <p:nvSpPr>
          <p:cNvPr id="10" name="Picture Placeholder 9">
            <a:extLst>
              <a:ext uri="{FF2B5EF4-FFF2-40B4-BE49-F238E27FC236}">
                <a16:creationId xmlns:a16="http://schemas.microsoft.com/office/drawing/2014/main" id="{47CD8495-4C56-48F4-9610-4DF2E71509B0}"/>
              </a:ext>
            </a:extLst>
          </p:cNvPr>
          <p:cNvSpPr>
            <a:spLocks noGrp="1"/>
          </p:cNvSpPr>
          <p:nvPr>
            <p:ph type="pic" sz="quarter" idx="12"/>
          </p:nvPr>
        </p:nvSpPr>
        <p:spPr>
          <a:xfrm>
            <a:off x="566142" y="2935816"/>
            <a:ext cx="1134964" cy="268816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
        <p:nvSpPr>
          <p:cNvPr id="14" name="Picture Placeholder 13">
            <a:extLst>
              <a:ext uri="{FF2B5EF4-FFF2-40B4-BE49-F238E27FC236}">
                <a16:creationId xmlns:a16="http://schemas.microsoft.com/office/drawing/2014/main" id="{642B7A51-BBB1-4C67-9A0A-DD207652F348}"/>
              </a:ext>
            </a:extLst>
          </p:cNvPr>
          <p:cNvSpPr>
            <a:spLocks noGrp="1"/>
          </p:cNvSpPr>
          <p:nvPr>
            <p:ph type="pic" sz="quarter" idx="14"/>
          </p:nvPr>
        </p:nvSpPr>
        <p:spPr>
          <a:xfrm>
            <a:off x="3625453" y="2935816"/>
            <a:ext cx="1134964" cy="268816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
        <p:nvSpPr>
          <p:cNvPr id="15" name="Picture Placeholder 14">
            <a:extLst>
              <a:ext uri="{FF2B5EF4-FFF2-40B4-BE49-F238E27FC236}">
                <a16:creationId xmlns:a16="http://schemas.microsoft.com/office/drawing/2014/main" id="{53192CEB-99A2-4289-BCDC-DF86AA7AE1E2}"/>
              </a:ext>
            </a:extLst>
          </p:cNvPr>
          <p:cNvSpPr>
            <a:spLocks noGrp="1"/>
          </p:cNvSpPr>
          <p:nvPr>
            <p:ph type="pic" sz="quarter" idx="15"/>
          </p:nvPr>
        </p:nvSpPr>
        <p:spPr>
          <a:xfrm>
            <a:off x="5155109" y="2935816"/>
            <a:ext cx="1134964" cy="268816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txBody>
          <a:bodyPr wrap="square">
            <a:noAutofit/>
          </a:bodyPr>
          <a:lstStyle/>
          <a:p>
            <a:endParaRPr lang="ru-RU" dirty="0"/>
          </a:p>
        </p:txBody>
      </p:sp>
    </p:spTree>
    <p:extLst>
      <p:ext uri="{BB962C8B-B14F-4D97-AF65-F5344CB8AC3E}">
        <p14:creationId xmlns:p14="http://schemas.microsoft.com/office/powerpoint/2010/main" val="30828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nodePh="1">
                                  <p:stCondLst>
                                    <p:cond delay="50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nodePh="1">
                                  <p:stCondLst>
                                    <p:cond delay="100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nodePh="1">
                                  <p:stCondLst>
                                    <p:cond delay="150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4" grpId="0"/>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76929C-2F64-4A7E-A189-FC2593FED488}" type="datetimeFigureOut">
              <a:rPr lang="ru-UA" smtClean="0"/>
              <a:t>12/23/24</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128332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6929C-2F64-4A7E-A189-FC2593FED488}" type="datetimeFigureOut">
              <a:rPr lang="ru-UA" smtClean="0"/>
              <a:t>12/23/24</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9206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76929C-2F64-4A7E-A189-FC2593FED488}" type="datetimeFigureOut">
              <a:rPr lang="ru-UA" smtClean="0"/>
              <a:t>12/23/24</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135068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5"/>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76929C-2F64-4A7E-A189-FC2593FED488}" type="datetimeFigureOut">
              <a:rPr lang="ru-UA" smtClean="0"/>
              <a:t>12/23/24</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165046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76929C-2F64-4A7E-A189-FC2593FED488}" type="datetimeFigureOut">
              <a:rPr lang="ru-UA" smtClean="0"/>
              <a:t>12/23/24</a:t>
            </a:fld>
            <a:endParaRPr lang="ru-UA"/>
          </a:p>
        </p:txBody>
      </p:sp>
      <p:sp>
        <p:nvSpPr>
          <p:cNvPr id="4" name="Footer Placeholder 3"/>
          <p:cNvSpPr>
            <a:spLocks noGrp="1"/>
          </p:cNvSpPr>
          <p:nvPr>
            <p:ph type="ftr" sz="quarter" idx="11"/>
          </p:nvPr>
        </p:nvSpPr>
        <p:spPr/>
        <p:txBody>
          <a:bodyPr/>
          <a:lstStyle/>
          <a:p>
            <a:endParaRPr lang="ru-UA"/>
          </a:p>
        </p:txBody>
      </p:sp>
      <p:sp>
        <p:nvSpPr>
          <p:cNvPr id="5" name="Slide Number Placeholder 4"/>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70007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6929C-2F64-4A7E-A189-FC2593FED488}" type="datetimeFigureOut">
              <a:rPr lang="ru-UA" smtClean="0"/>
              <a:t>12/23/24</a:t>
            </a:fld>
            <a:endParaRPr lang="ru-UA"/>
          </a:p>
        </p:txBody>
      </p:sp>
      <p:sp>
        <p:nvSpPr>
          <p:cNvPr id="3" name="Footer Placeholder 2"/>
          <p:cNvSpPr>
            <a:spLocks noGrp="1"/>
          </p:cNvSpPr>
          <p:nvPr>
            <p:ph type="ftr" sz="quarter" idx="11"/>
          </p:nvPr>
        </p:nvSpPr>
        <p:spPr/>
        <p:txBody>
          <a:bodyPr/>
          <a:lstStyle/>
          <a:p>
            <a:endParaRPr lang="ru-UA"/>
          </a:p>
        </p:txBody>
      </p:sp>
      <p:sp>
        <p:nvSpPr>
          <p:cNvPr id="4" name="Slide Number Placeholder 3"/>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12802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8"/>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176929C-2F64-4A7E-A189-FC2593FED488}" type="datetimeFigureOut">
              <a:rPr lang="ru-UA" smtClean="0"/>
              <a:t>12/23/24</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187017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8"/>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176929C-2F64-4A7E-A189-FC2593FED488}" type="datetimeFigureOut">
              <a:rPr lang="ru-UA" smtClean="0"/>
              <a:t>12/23/24</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1425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5"/>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7"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9176929C-2F64-4A7E-A189-FC2593FED488}" type="datetimeFigureOut">
              <a:rPr lang="ru-UA" smtClean="0"/>
              <a:t>12/23/24</a:t>
            </a:fld>
            <a:endParaRPr lang="ru-UA"/>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UA"/>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E208ADF7-8DD0-42C8-AA48-8BEDCFD331AB}" type="slidenum">
              <a:rPr lang="ru-UA" smtClean="0"/>
              <a:t>‹#›</a:t>
            </a:fld>
            <a:endParaRPr lang="ru-UA"/>
          </a:p>
        </p:txBody>
      </p:sp>
    </p:spTree>
    <p:extLst>
      <p:ext uri="{BB962C8B-B14F-4D97-AF65-F5344CB8AC3E}">
        <p14:creationId xmlns:p14="http://schemas.microsoft.com/office/powerpoint/2010/main" val="41960774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4.png"/><Relationship Id="rId4" Type="http://schemas.openxmlformats.org/officeDocument/2006/relationships/image" Target="../media/image39.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image" Target="../media/image43.jp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6E714E-DCF7-C5CE-9C29-F66A47CB2E36}"/>
              </a:ext>
            </a:extLst>
          </p:cNvPr>
          <p:cNvGrpSpPr/>
          <p:nvPr/>
        </p:nvGrpSpPr>
        <p:grpSpPr>
          <a:xfrm>
            <a:off x="-1717982" y="-394811"/>
            <a:ext cx="9933622" cy="9933622"/>
            <a:chOff x="7349505" y="606851"/>
            <a:chExt cx="1211126" cy="1211126"/>
          </a:xfrm>
        </p:grpSpPr>
        <p:sp>
          <p:nvSpPr>
            <p:cNvPr id="6" name="Oval 5">
              <a:extLst>
                <a:ext uri="{FF2B5EF4-FFF2-40B4-BE49-F238E27FC236}">
                  <a16:creationId xmlns:a16="http://schemas.microsoft.com/office/drawing/2014/main" id="{85FBFCB8-F997-6179-5CF4-D31121963EF5}"/>
                </a:ext>
              </a:extLst>
            </p:cNvPr>
            <p:cNvSpPr/>
            <p:nvPr/>
          </p:nvSpPr>
          <p:spPr>
            <a:xfrm>
              <a:off x="7349505" y="606851"/>
              <a:ext cx="1211126" cy="1211126"/>
            </a:xfrm>
            <a:prstGeom prst="ellipse">
              <a:avLst/>
            </a:prstGeom>
            <a:solidFill>
              <a:schemeClr val="bg2"/>
            </a:solid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 name="Oval 6">
              <a:extLst>
                <a:ext uri="{FF2B5EF4-FFF2-40B4-BE49-F238E27FC236}">
                  <a16:creationId xmlns:a16="http://schemas.microsoft.com/office/drawing/2014/main" id="{B606AA33-429F-9CED-06FD-D0A7DDD85A82}"/>
                </a:ext>
              </a:extLst>
            </p:cNvPr>
            <p:cNvSpPr/>
            <p:nvPr/>
          </p:nvSpPr>
          <p:spPr>
            <a:xfrm>
              <a:off x="7349505" y="606851"/>
              <a:ext cx="1211126" cy="121112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8" name="Group 7">
            <a:extLst>
              <a:ext uri="{FF2B5EF4-FFF2-40B4-BE49-F238E27FC236}">
                <a16:creationId xmlns:a16="http://schemas.microsoft.com/office/drawing/2014/main" id="{8F8AF78D-1C10-B7B9-D160-56F217EE822F}"/>
              </a:ext>
            </a:extLst>
          </p:cNvPr>
          <p:cNvGrpSpPr/>
          <p:nvPr/>
        </p:nvGrpSpPr>
        <p:grpSpPr>
          <a:xfrm>
            <a:off x="-889306" y="462440"/>
            <a:ext cx="8303674" cy="8303674"/>
            <a:chOff x="7349505" y="606851"/>
            <a:chExt cx="1211126" cy="1211126"/>
          </a:xfrm>
        </p:grpSpPr>
        <p:sp>
          <p:nvSpPr>
            <p:cNvPr id="21" name="Oval 20">
              <a:extLst>
                <a:ext uri="{FF2B5EF4-FFF2-40B4-BE49-F238E27FC236}">
                  <a16:creationId xmlns:a16="http://schemas.microsoft.com/office/drawing/2014/main" id="{792E919C-E182-DF10-E670-110C315031C2}"/>
                </a:ext>
              </a:extLst>
            </p:cNvPr>
            <p:cNvSpPr/>
            <p:nvPr/>
          </p:nvSpPr>
          <p:spPr>
            <a:xfrm>
              <a:off x="7349505" y="606851"/>
              <a:ext cx="1211126" cy="1211126"/>
            </a:xfrm>
            <a:prstGeom prst="ellipse">
              <a:avLst/>
            </a:prstGeom>
            <a:solidFill>
              <a:schemeClr val="bg2"/>
            </a:solid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2" name="Oval 21">
              <a:extLst>
                <a:ext uri="{FF2B5EF4-FFF2-40B4-BE49-F238E27FC236}">
                  <a16:creationId xmlns:a16="http://schemas.microsoft.com/office/drawing/2014/main" id="{8C339C1E-6D36-E413-92D8-5212AE5041A1}"/>
                </a:ext>
              </a:extLst>
            </p:cNvPr>
            <p:cNvSpPr/>
            <p:nvPr/>
          </p:nvSpPr>
          <p:spPr>
            <a:xfrm>
              <a:off x="7349505" y="606851"/>
              <a:ext cx="1211126" cy="121112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24" name="Group 23">
            <a:extLst>
              <a:ext uri="{FF2B5EF4-FFF2-40B4-BE49-F238E27FC236}">
                <a16:creationId xmlns:a16="http://schemas.microsoft.com/office/drawing/2014/main" id="{B10E2FFF-361D-7945-0AF0-23C68A631B29}"/>
              </a:ext>
            </a:extLst>
          </p:cNvPr>
          <p:cNvGrpSpPr/>
          <p:nvPr/>
        </p:nvGrpSpPr>
        <p:grpSpPr>
          <a:xfrm>
            <a:off x="120343" y="1462564"/>
            <a:ext cx="6501677" cy="6501677"/>
            <a:chOff x="7349505" y="606851"/>
            <a:chExt cx="1211126" cy="1211126"/>
          </a:xfrm>
        </p:grpSpPr>
        <p:sp>
          <p:nvSpPr>
            <p:cNvPr id="26" name="Oval 25">
              <a:extLst>
                <a:ext uri="{FF2B5EF4-FFF2-40B4-BE49-F238E27FC236}">
                  <a16:creationId xmlns:a16="http://schemas.microsoft.com/office/drawing/2014/main" id="{294DE37A-F7A0-EA91-D8BB-AA0AEC378951}"/>
                </a:ext>
              </a:extLst>
            </p:cNvPr>
            <p:cNvSpPr/>
            <p:nvPr/>
          </p:nvSpPr>
          <p:spPr>
            <a:xfrm>
              <a:off x="7349505" y="606851"/>
              <a:ext cx="1211126" cy="1211126"/>
            </a:xfrm>
            <a:prstGeom prst="ellipse">
              <a:avLst/>
            </a:prstGeom>
            <a:solidFill>
              <a:schemeClr val="bg2"/>
            </a:solid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 name="Oval 26">
              <a:extLst>
                <a:ext uri="{FF2B5EF4-FFF2-40B4-BE49-F238E27FC236}">
                  <a16:creationId xmlns:a16="http://schemas.microsoft.com/office/drawing/2014/main" id="{2249752F-E3D8-EFF7-CCBD-20878B09D619}"/>
                </a:ext>
              </a:extLst>
            </p:cNvPr>
            <p:cNvSpPr/>
            <p:nvPr/>
          </p:nvSpPr>
          <p:spPr>
            <a:xfrm>
              <a:off x="7349505" y="606851"/>
              <a:ext cx="1211126" cy="121112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pic>
        <p:nvPicPr>
          <p:cNvPr id="28" name="Picture 27" descr="A pool and palm trees by a body of water&#10;&#10;Description automatically generated">
            <a:extLst>
              <a:ext uri="{FF2B5EF4-FFF2-40B4-BE49-F238E27FC236}">
                <a16:creationId xmlns:a16="http://schemas.microsoft.com/office/drawing/2014/main" id="{1707D030-6DA5-07D9-F6C8-A69BA9F8A167}"/>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895600" y="-42918"/>
            <a:ext cx="13780376" cy="9186917"/>
          </a:xfrm>
          <a:prstGeom prst="rect">
            <a:avLst/>
          </a:prstGeom>
          <a:solidFill>
            <a:srgbClr val="01AACD">
              <a:alpha val="30000"/>
            </a:srgbClr>
          </a:solidFill>
        </p:spPr>
      </p:pic>
      <p:grpSp>
        <p:nvGrpSpPr>
          <p:cNvPr id="29" name="Group 28">
            <a:extLst>
              <a:ext uri="{FF2B5EF4-FFF2-40B4-BE49-F238E27FC236}">
                <a16:creationId xmlns:a16="http://schemas.microsoft.com/office/drawing/2014/main" id="{D5821D2A-3F39-80DD-634C-56CC46F6110F}"/>
              </a:ext>
            </a:extLst>
          </p:cNvPr>
          <p:cNvGrpSpPr/>
          <p:nvPr/>
        </p:nvGrpSpPr>
        <p:grpSpPr>
          <a:xfrm>
            <a:off x="869360" y="2228311"/>
            <a:ext cx="5033281" cy="5033281"/>
            <a:chOff x="7349505" y="606851"/>
            <a:chExt cx="1211126" cy="1211126"/>
          </a:xfrm>
          <a:solidFill>
            <a:schemeClr val="bg1">
              <a:alpha val="40012"/>
            </a:schemeClr>
          </a:solidFill>
        </p:grpSpPr>
        <p:sp>
          <p:nvSpPr>
            <p:cNvPr id="30" name="Oval 29">
              <a:extLst>
                <a:ext uri="{FF2B5EF4-FFF2-40B4-BE49-F238E27FC236}">
                  <a16:creationId xmlns:a16="http://schemas.microsoft.com/office/drawing/2014/main" id="{9F028A2B-50A3-EB46-2774-DC1EF1E9D88A}"/>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1" name="Oval 30">
              <a:extLst>
                <a:ext uri="{FF2B5EF4-FFF2-40B4-BE49-F238E27FC236}">
                  <a16:creationId xmlns:a16="http://schemas.microsoft.com/office/drawing/2014/main" id="{D30498BE-AFD3-FC98-0EF8-962EE363E548}"/>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33" name="LOCAL • TRUSTED • PROVEN">
            <a:extLst>
              <a:ext uri="{FF2B5EF4-FFF2-40B4-BE49-F238E27FC236}">
                <a16:creationId xmlns:a16="http://schemas.microsoft.com/office/drawing/2014/main" id="{4E07A64A-BE1E-487F-2D26-58FE2311F5EF}"/>
              </a:ext>
            </a:extLst>
          </p:cNvPr>
          <p:cNvSpPr txBox="1"/>
          <p:nvPr/>
        </p:nvSpPr>
        <p:spPr>
          <a:xfrm>
            <a:off x="1371461" y="6053393"/>
            <a:ext cx="3949610" cy="297917"/>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chor="ctr">
            <a:normAutofit/>
          </a:bodyPr>
          <a:lstStyle>
            <a:lvl1pPr algn="ctr" defTabSz="914400">
              <a:lnSpc>
                <a:spcPct val="90000"/>
              </a:lnSpc>
              <a:spcBef>
                <a:spcPts val="1000"/>
              </a:spcBef>
              <a:defRPr sz="1400">
                <a:solidFill>
                  <a:srgbClr val="FFFFFF"/>
                </a:solidFill>
                <a:latin typeface="Gotham Light"/>
                <a:ea typeface="Gotham Light"/>
                <a:cs typeface="Gotham Light"/>
                <a:sym typeface="Gotham Light"/>
              </a:defRPr>
            </a:lvl1pPr>
          </a:lstStyle>
          <a:p>
            <a:r>
              <a:rPr sz="1800" dirty="0" err="1">
                <a:solidFill>
                  <a:srgbClr val="193C6E"/>
                </a:solidFill>
                <a:latin typeface="Arial" panose="020B0604020202020204" pitchFamily="34" charset="0"/>
                <a:cs typeface="Arial" panose="020B0604020202020204" pitchFamily="34" charset="0"/>
              </a:rPr>
              <a:t>www.langrealty.com</a:t>
            </a:r>
            <a:endParaRPr sz="1800" dirty="0">
              <a:solidFill>
                <a:srgbClr val="193C6E"/>
              </a:solidFill>
              <a:latin typeface="Arial" panose="020B0604020202020204" pitchFamily="34" charset="0"/>
              <a:cs typeface="Arial" panose="020B0604020202020204" pitchFamily="34" charset="0"/>
            </a:endParaRPr>
          </a:p>
        </p:txBody>
      </p:sp>
      <p:pic>
        <p:nvPicPr>
          <p:cNvPr id="35" name="Picture 34" descr="A logo with blue and yellow letters&#10;&#10;Description automatically generated">
            <a:extLst>
              <a:ext uri="{FF2B5EF4-FFF2-40B4-BE49-F238E27FC236}">
                <a16:creationId xmlns:a16="http://schemas.microsoft.com/office/drawing/2014/main" id="{2C8E2F00-402A-5B07-5D04-EB9EA14D9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50" y="3899365"/>
            <a:ext cx="4846071" cy="1768816"/>
          </a:xfrm>
          <a:prstGeom prst="rect">
            <a:avLst/>
          </a:prstGeom>
        </p:spPr>
      </p:pic>
    </p:spTree>
    <p:extLst>
      <p:ext uri="{BB962C8B-B14F-4D97-AF65-F5344CB8AC3E}">
        <p14:creationId xmlns:p14="http://schemas.microsoft.com/office/powerpoint/2010/main" val="27679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48000" decel="47000" autoRev="1" fill="hold" nodeType="withEffect">
                                  <p:stCondLst>
                                    <p:cond delay="500"/>
                                  </p:stCondLst>
                                  <p:childTnLst>
                                    <p:animScale>
                                      <p:cBhvr>
                                        <p:cTn id="6" dur="2000" fill="hold"/>
                                        <p:tgtEl>
                                          <p:spTgt spid="29"/>
                                        </p:tgtEl>
                                      </p:cBhvr>
                                      <p:by x="150000" y="150000"/>
                                    </p:animScale>
                                  </p:childTnLst>
                                </p:cTn>
                              </p:par>
                              <p:par>
                                <p:cTn id="7" presetID="6" presetClass="emph" presetSubtype="0" repeatCount="indefinite" accel="48000" decel="47000" autoRev="1" fill="hold" nodeType="withEffect">
                                  <p:stCondLst>
                                    <p:cond delay="750"/>
                                  </p:stCondLst>
                                  <p:childTnLst>
                                    <p:animScale>
                                      <p:cBhvr>
                                        <p:cTn id="8" dur="2000" fill="hold"/>
                                        <p:tgtEl>
                                          <p:spTgt spid="24"/>
                                        </p:tgtEl>
                                      </p:cBhvr>
                                      <p:by x="150000" y="150000"/>
                                    </p:animScale>
                                  </p:childTnLst>
                                </p:cTn>
                              </p:par>
                              <p:par>
                                <p:cTn id="9" presetID="10" presetClass="entr" fill="hold" grpId="0" nodeType="withEffect">
                                  <p:stCondLst>
                                    <p:cond delay="0"/>
                                  </p:stCondLst>
                                  <p:iterate>
                                    <p:tmAbs val="0"/>
                                  </p:iterate>
                                  <p:childTnLst>
                                    <p:set>
                                      <p:cBhvr>
                                        <p:cTn id="10" fill="hold"/>
                                        <p:tgtEl>
                                          <p:spTgt spid="33">
                                            <p:bg/>
                                          </p:spTgt>
                                        </p:tgtEl>
                                        <p:attrNameLst>
                                          <p:attrName>style.visibility</p:attrName>
                                        </p:attrNameLst>
                                      </p:cBhvr>
                                      <p:to>
                                        <p:strVal val="visible"/>
                                      </p:to>
                                    </p:set>
                                    <p:animEffect transition="in" filter="fade">
                                      <p:cBhvr>
                                        <p:cTn id="11" dur="2000"/>
                                        <p:tgtEl>
                                          <p:spTgt spid="33">
                                            <p:bg/>
                                          </p:spTgt>
                                        </p:tgtEl>
                                      </p:cBhvr>
                                    </p:animEffect>
                                  </p:childTnLst>
                                </p:cTn>
                              </p:par>
                              <p:par>
                                <p:cTn id="12" presetID="10" presetClass="entr" presetSubtype="0" fill="hold" grpId="0" nodeType="withEffect">
                                  <p:stCondLst>
                                    <p:cond delay="0"/>
                                  </p:stCondLst>
                                  <p:iterate>
                                    <p:tmAbs val="0"/>
                                  </p:iterate>
                                  <p:childTnLst>
                                    <p:set>
                                      <p:cBhvr>
                                        <p:cTn id="13" fill="hold"/>
                                        <p:tgtEl>
                                          <p:spTgt spid="33">
                                            <p:txEl>
                                              <p:pRg st="0" end="0"/>
                                            </p:txEl>
                                          </p:spTgt>
                                        </p:tgtEl>
                                        <p:attrNameLst>
                                          <p:attrName>style.visibility</p:attrName>
                                        </p:attrNameLst>
                                      </p:cBhvr>
                                      <p:to>
                                        <p:strVal val="visible"/>
                                      </p:to>
                                    </p:set>
                                    <p:animEffect transition="in" filter="fade">
                                      <p:cBhvr>
                                        <p:cTn id="14" dur="2000"/>
                                        <p:tgtEl>
                                          <p:spTgt spid="33">
                                            <p:txEl>
                                              <p:pRg st="0" end="0"/>
                                            </p:txEl>
                                          </p:spTgt>
                                        </p:tgtEl>
                                      </p:cBhvr>
                                    </p:animEffect>
                                  </p:childTnLst>
                                </p:cTn>
                              </p:par>
                              <p:par>
                                <p:cTn id="15" presetID="6" presetClass="emph" presetSubtype="0" repeatCount="indefinite" accel="48000" decel="47000" autoRev="1" fill="hold" nodeType="withEffect">
                                  <p:stCondLst>
                                    <p:cond delay="1000"/>
                                  </p:stCondLst>
                                  <p:childTnLst>
                                    <p:animScale>
                                      <p:cBhvr>
                                        <p:cTn id="16" dur="2000" fill="hold"/>
                                        <p:tgtEl>
                                          <p:spTgt spid="8"/>
                                        </p:tgtEl>
                                      </p:cBhvr>
                                      <p:by x="150000" y="150000"/>
                                    </p:animScale>
                                  </p:childTnLst>
                                </p:cTn>
                              </p:par>
                              <p:par>
                                <p:cTn id="17" presetID="6" presetClass="emph" presetSubtype="0" repeatCount="indefinite" accel="48000" decel="47000" autoRev="1" fill="hold" nodeType="withEffect">
                                  <p:stCondLst>
                                    <p:cond delay="1250"/>
                                  </p:stCondLst>
                                  <p:childTnLst>
                                    <p:animScale>
                                      <p:cBhvr>
                                        <p:cTn id="1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erson holding a phone and a computer&#10;&#10;Description automatically generated">
            <a:extLst>
              <a:ext uri="{FF2B5EF4-FFF2-40B4-BE49-F238E27FC236}">
                <a16:creationId xmlns:a16="http://schemas.microsoft.com/office/drawing/2014/main" id="{EE486144-E974-F853-727A-3D8D3B1D5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52" y="326323"/>
            <a:ext cx="8931903" cy="5023590"/>
          </a:xfrm>
          <a:prstGeom prst="rect">
            <a:avLst/>
          </a:prstGeom>
        </p:spPr>
      </p:pic>
      <p:sp>
        <p:nvSpPr>
          <p:cNvPr id="20" name="Rectangle 7">
            <a:extLst>
              <a:ext uri="{FF2B5EF4-FFF2-40B4-BE49-F238E27FC236}">
                <a16:creationId xmlns:a16="http://schemas.microsoft.com/office/drawing/2014/main" id="{F143173F-BB4B-4DC2-AFBC-12DC8E7A0C1B}"/>
              </a:ext>
            </a:extLst>
          </p:cNvPr>
          <p:cNvSpPr>
            <a:spLocks noChangeArrowheads="1"/>
          </p:cNvSpPr>
          <p:nvPr/>
        </p:nvSpPr>
        <p:spPr bwMode="auto">
          <a:xfrm>
            <a:off x="829211" y="6061843"/>
            <a:ext cx="10165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1600" b="1" i="0" u="none" strike="noStrike" cap="none" normalizeH="0" baseline="0">
                <a:ln>
                  <a:noFill/>
                </a:ln>
                <a:solidFill>
                  <a:srgbClr val="193C6E"/>
                </a:solidFill>
                <a:effectLst/>
                <a:cs typeface="Arial" panose="020B0604020202020204" pitchFamily="34" charset="0"/>
              </a:rPr>
              <a:t>Facebook</a:t>
            </a:r>
            <a:endParaRPr kumimoji="0" lang="ru-UA" altLang="ru-UA" sz="1600" b="0" i="0" u="none" strike="noStrike" cap="none" normalizeH="0" baseline="0">
              <a:ln>
                <a:noFill/>
              </a:ln>
              <a:solidFill>
                <a:srgbClr val="193C6E"/>
              </a:solidFill>
              <a:effectLst/>
              <a:cs typeface="Arial" panose="020B0604020202020204" pitchFamily="34" charset="0"/>
            </a:endParaRPr>
          </a:p>
        </p:txBody>
      </p:sp>
      <p:sp>
        <p:nvSpPr>
          <p:cNvPr id="21" name="Rectangle 8">
            <a:extLst>
              <a:ext uri="{FF2B5EF4-FFF2-40B4-BE49-F238E27FC236}">
                <a16:creationId xmlns:a16="http://schemas.microsoft.com/office/drawing/2014/main" id="{13D2B4B2-81F7-A62B-FA11-9908E98343B9}"/>
              </a:ext>
            </a:extLst>
          </p:cNvPr>
          <p:cNvSpPr>
            <a:spLocks noChangeArrowheads="1"/>
          </p:cNvSpPr>
          <p:nvPr/>
        </p:nvSpPr>
        <p:spPr bwMode="auto">
          <a:xfrm>
            <a:off x="3021788" y="6061843"/>
            <a:ext cx="9854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600" b="1" i="0" u="none" strike="noStrike" cap="none" normalizeH="0" baseline="0" dirty="0">
                <a:ln>
                  <a:noFill/>
                </a:ln>
                <a:solidFill>
                  <a:srgbClr val="193C6E"/>
                </a:solidFill>
                <a:effectLst/>
                <a:cs typeface="Arial" panose="020B0604020202020204" pitchFamily="34" charset="0"/>
              </a:rPr>
              <a:t>LinkedIn</a:t>
            </a:r>
            <a:endParaRPr kumimoji="0" lang="ru-UA" altLang="ru-UA" sz="1600" b="0" i="0" u="none" strike="noStrike" cap="none" normalizeH="0" baseline="0">
              <a:ln>
                <a:noFill/>
              </a:ln>
              <a:solidFill>
                <a:srgbClr val="193C6E"/>
              </a:solidFill>
              <a:effectLst/>
              <a:cs typeface="Arial" panose="020B0604020202020204" pitchFamily="34" charset="0"/>
            </a:endParaRPr>
          </a:p>
        </p:txBody>
      </p:sp>
      <p:sp>
        <p:nvSpPr>
          <p:cNvPr id="22" name="Rectangle 9">
            <a:extLst>
              <a:ext uri="{FF2B5EF4-FFF2-40B4-BE49-F238E27FC236}">
                <a16:creationId xmlns:a16="http://schemas.microsoft.com/office/drawing/2014/main" id="{29599912-2EEC-CB0E-3F46-CE8D6046F2CA}"/>
              </a:ext>
            </a:extLst>
          </p:cNvPr>
          <p:cNvSpPr>
            <a:spLocks noChangeArrowheads="1"/>
          </p:cNvSpPr>
          <p:nvPr/>
        </p:nvSpPr>
        <p:spPr bwMode="auto">
          <a:xfrm>
            <a:off x="5083682" y="6061843"/>
            <a:ext cx="1092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UA" altLang="ru-UA" sz="1600" b="1" i="0" u="none" strike="noStrike" cap="none" normalizeH="0" baseline="0">
                <a:ln>
                  <a:noFill/>
                </a:ln>
                <a:solidFill>
                  <a:srgbClr val="193C6E"/>
                </a:solidFill>
                <a:effectLst/>
                <a:cs typeface="Arial" panose="020B0604020202020204" pitchFamily="34" charset="0"/>
              </a:rPr>
              <a:t>Instagram</a:t>
            </a:r>
            <a:endParaRPr kumimoji="0" lang="ru-UA" altLang="ru-UA" sz="1600" b="0" i="0" u="none" strike="noStrike" cap="none" normalizeH="0" baseline="0">
              <a:ln>
                <a:noFill/>
              </a:ln>
              <a:solidFill>
                <a:srgbClr val="193C6E"/>
              </a:solidFill>
              <a:effectLst/>
              <a:cs typeface="Arial" panose="020B0604020202020204" pitchFamily="34" charset="0"/>
            </a:endParaRPr>
          </a:p>
        </p:txBody>
      </p:sp>
      <p:sp>
        <p:nvSpPr>
          <p:cNvPr id="24" name="Freeform 10">
            <a:extLst>
              <a:ext uri="{FF2B5EF4-FFF2-40B4-BE49-F238E27FC236}">
                <a16:creationId xmlns:a16="http://schemas.microsoft.com/office/drawing/2014/main" id="{8CA4AFDA-22BF-2FCB-0B0A-517B4D0ABDF2}"/>
              </a:ext>
            </a:extLst>
          </p:cNvPr>
          <p:cNvSpPr>
            <a:spLocks/>
          </p:cNvSpPr>
          <p:nvPr/>
        </p:nvSpPr>
        <p:spPr bwMode="auto">
          <a:xfrm>
            <a:off x="889813" y="4373497"/>
            <a:ext cx="787252" cy="1515430"/>
          </a:xfrm>
          <a:custGeom>
            <a:avLst/>
            <a:gdLst>
              <a:gd name="T0" fmla="*/ 272 w 272"/>
              <a:gd name="T1" fmla="*/ 87 h 523"/>
              <a:gd name="T2" fmla="*/ 222 w 272"/>
              <a:gd name="T3" fmla="*/ 87 h 523"/>
              <a:gd name="T4" fmla="*/ 176 w 272"/>
              <a:gd name="T5" fmla="*/ 132 h 523"/>
              <a:gd name="T6" fmla="*/ 176 w 272"/>
              <a:gd name="T7" fmla="*/ 192 h 523"/>
              <a:gd name="T8" fmla="*/ 268 w 272"/>
              <a:gd name="T9" fmla="*/ 192 h 523"/>
              <a:gd name="T10" fmla="*/ 256 w 272"/>
              <a:gd name="T11" fmla="*/ 284 h 523"/>
              <a:gd name="T12" fmla="*/ 176 w 272"/>
              <a:gd name="T13" fmla="*/ 284 h 523"/>
              <a:gd name="T14" fmla="*/ 176 w 272"/>
              <a:gd name="T15" fmla="*/ 523 h 523"/>
              <a:gd name="T16" fmla="*/ 80 w 272"/>
              <a:gd name="T17" fmla="*/ 523 h 523"/>
              <a:gd name="T18" fmla="*/ 80 w 272"/>
              <a:gd name="T19" fmla="*/ 284 h 523"/>
              <a:gd name="T20" fmla="*/ 0 w 272"/>
              <a:gd name="T21" fmla="*/ 284 h 523"/>
              <a:gd name="T22" fmla="*/ 0 w 272"/>
              <a:gd name="T23" fmla="*/ 192 h 523"/>
              <a:gd name="T24" fmla="*/ 80 w 272"/>
              <a:gd name="T25" fmla="*/ 192 h 523"/>
              <a:gd name="T26" fmla="*/ 80 w 272"/>
              <a:gd name="T27" fmla="*/ 123 h 523"/>
              <a:gd name="T28" fmla="*/ 200 w 272"/>
              <a:gd name="T29" fmla="*/ 0 h 523"/>
              <a:gd name="T30" fmla="*/ 272 w 272"/>
              <a:gd name="T31" fmla="*/ 4 h 523"/>
              <a:gd name="T32" fmla="*/ 272 w 272"/>
              <a:gd name="T33" fmla="*/ 8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523">
                <a:moveTo>
                  <a:pt x="272" y="87"/>
                </a:moveTo>
                <a:cubicBezTo>
                  <a:pt x="222" y="87"/>
                  <a:pt x="222" y="87"/>
                  <a:pt x="222" y="87"/>
                </a:cubicBezTo>
                <a:cubicBezTo>
                  <a:pt x="184" y="87"/>
                  <a:pt x="176" y="105"/>
                  <a:pt x="176" y="132"/>
                </a:cubicBezTo>
                <a:cubicBezTo>
                  <a:pt x="176" y="192"/>
                  <a:pt x="176" y="192"/>
                  <a:pt x="176" y="192"/>
                </a:cubicBezTo>
                <a:cubicBezTo>
                  <a:pt x="268" y="192"/>
                  <a:pt x="268" y="192"/>
                  <a:pt x="268" y="192"/>
                </a:cubicBezTo>
                <a:cubicBezTo>
                  <a:pt x="256" y="284"/>
                  <a:pt x="256" y="284"/>
                  <a:pt x="256" y="284"/>
                </a:cubicBezTo>
                <a:cubicBezTo>
                  <a:pt x="176" y="284"/>
                  <a:pt x="176" y="284"/>
                  <a:pt x="176" y="284"/>
                </a:cubicBezTo>
                <a:cubicBezTo>
                  <a:pt x="176" y="523"/>
                  <a:pt x="176" y="523"/>
                  <a:pt x="176" y="523"/>
                </a:cubicBezTo>
                <a:cubicBezTo>
                  <a:pt x="80" y="523"/>
                  <a:pt x="80" y="523"/>
                  <a:pt x="80" y="523"/>
                </a:cubicBezTo>
                <a:cubicBezTo>
                  <a:pt x="80" y="284"/>
                  <a:pt x="80" y="284"/>
                  <a:pt x="80" y="284"/>
                </a:cubicBezTo>
                <a:cubicBezTo>
                  <a:pt x="0" y="284"/>
                  <a:pt x="0" y="284"/>
                  <a:pt x="0" y="284"/>
                </a:cubicBezTo>
                <a:cubicBezTo>
                  <a:pt x="0" y="192"/>
                  <a:pt x="0" y="192"/>
                  <a:pt x="0" y="192"/>
                </a:cubicBezTo>
                <a:cubicBezTo>
                  <a:pt x="80" y="192"/>
                  <a:pt x="80" y="192"/>
                  <a:pt x="80" y="192"/>
                </a:cubicBezTo>
                <a:cubicBezTo>
                  <a:pt x="80" y="123"/>
                  <a:pt x="80" y="123"/>
                  <a:pt x="80" y="123"/>
                </a:cubicBezTo>
                <a:cubicBezTo>
                  <a:pt x="80" y="44"/>
                  <a:pt x="129" y="0"/>
                  <a:pt x="200" y="0"/>
                </a:cubicBezTo>
                <a:cubicBezTo>
                  <a:pt x="234" y="0"/>
                  <a:pt x="263" y="3"/>
                  <a:pt x="272" y="4"/>
                </a:cubicBezTo>
                <a:lnTo>
                  <a:pt x="272" y="87"/>
                </a:lnTo>
                <a:close/>
              </a:path>
            </a:pathLst>
          </a:custGeom>
          <a:solidFill>
            <a:srgbClr val="BF965C"/>
          </a:solidFill>
          <a:ln w="3175">
            <a:noFill/>
          </a:ln>
          <a:effectLst>
            <a:outerShdw blurRad="114300" dist="38100" dir="4500000" algn="tl"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7" name="Freeform 14">
            <a:extLst>
              <a:ext uri="{FF2B5EF4-FFF2-40B4-BE49-F238E27FC236}">
                <a16:creationId xmlns:a16="http://schemas.microsoft.com/office/drawing/2014/main" id="{E66C4B1C-0669-E5C9-2306-02C615C3A74C}"/>
              </a:ext>
            </a:extLst>
          </p:cNvPr>
          <p:cNvSpPr>
            <a:spLocks noEditPoints="1"/>
          </p:cNvSpPr>
          <p:nvPr/>
        </p:nvSpPr>
        <p:spPr bwMode="auto">
          <a:xfrm>
            <a:off x="4986005" y="4724701"/>
            <a:ext cx="1163397" cy="1164602"/>
          </a:xfrm>
          <a:custGeom>
            <a:avLst/>
            <a:gdLst>
              <a:gd name="T0" fmla="*/ 286 w 402"/>
              <a:gd name="T1" fmla="*/ 0 h 402"/>
              <a:gd name="T2" fmla="*/ 116 w 402"/>
              <a:gd name="T3" fmla="*/ 0 h 402"/>
              <a:gd name="T4" fmla="*/ 0 w 402"/>
              <a:gd name="T5" fmla="*/ 116 h 402"/>
              <a:gd name="T6" fmla="*/ 0 w 402"/>
              <a:gd name="T7" fmla="*/ 286 h 402"/>
              <a:gd name="T8" fmla="*/ 116 w 402"/>
              <a:gd name="T9" fmla="*/ 402 h 402"/>
              <a:gd name="T10" fmla="*/ 286 w 402"/>
              <a:gd name="T11" fmla="*/ 402 h 402"/>
              <a:gd name="T12" fmla="*/ 402 w 402"/>
              <a:gd name="T13" fmla="*/ 286 h 402"/>
              <a:gd name="T14" fmla="*/ 402 w 402"/>
              <a:gd name="T15" fmla="*/ 116 h 402"/>
              <a:gd name="T16" fmla="*/ 286 w 402"/>
              <a:gd name="T17" fmla="*/ 0 h 402"/>
              <a:gd name="T18" fmla="*/ 365 w 402"/>
              <a:gd name="T19" fmla="*/ 289 h 402"/>
              <a:gd name="T20" fmla="*/ 288 w 402"/>
              <a:gd name="T21" fmla="*/ 366 h 402"/>
              <a:gd name="T22" fmla="*/ 114 w 402"/>
              <a:gd name="T23" fmla="*/ 366 h 402"/>
              <a:gd name="T24" fmla="*/ 37 w 402"/>
              <a:gd name="T25" fmla="*/ 289 h 402"/>
              <a:gd name="T26" fmla="*/ 37 w 402"/>
              <a:gd name="T27" fmla="*/ 115 h 402"/>
              <a:gd name="T28" fmla="*/ 114 w 402"/>
              <a:gd name="T29" fmla="*/ 38 h 402"/>
              <a:gd name="T30" fmla="*/ 288 w 402"/>
              <a:gd name="T31" fmla="*/ 38 h 402"/>
              <a:gd name="T32" fmla="*/ 365 w 402"/>
              <a:gd name="T33" fmla="*/ 115 h 402"/>
              <a:gd name="T34" fmla="*/ 365 w 402"/>
              <a:gd name="T35" fmla="*/ 289 h 402"/>
              <a:gd name="T36" fmla="*/ 203 w 402"/>
              <a:gd name="T37" fmla="*/ 102 h 402"/>
              <a:gd name="T38" fmla="*/ 97 w 402"/>
              <a:gd name="T39" fmla="*/ 208 h 402"/>
              <a:gd name="T40" fmla="*/ 203 w 402"/>
              <a:gd name="T41" fmla="*/ 313 h 402"/>
              <a:gd name="T42" fmla="*/ 309 w 402"/>
              <a:gd name="T43" fmla="*/ 208 h 402"/>
              <a:gd name="T44" fmla="*/ 203 w 402"/>
              <a:gd name="T45" fmla="*/ 102 h 402"/>
              <a:gd name="T46" fmla="*/ 203 w 402"/>
              <a:gd name="T47" fmla="*/ 275 h 402"/>
              <a:gd name="T48" fmla="*/ 135 w 402"/>
              <a:gd name="T49" fmla="*/ 208 h 402"/>
              <a:gd name="T50" fmla="*/ 203 w 402"/>
              <a:gd name="T51" fmla="*/ 140 h 402"/>
              <a:gd name="T52" fmla="*/ 271 w 402"/>
              <a:gd name="T53" fmla="*/ 208 h 402"/>
              <a:gd name="T54" fmla="*/ 203 w 402"/>
              <a:gd name="T55" fmla="*/ 275 h 402"/>
              <a:gd name="T56" fmla="*/ 332 w 402"/>
              <a:gd name="T57" fmla="*/ 94 h 402"/>
              <a:gd name="T58" fmla="*/ 309 w 402"/>
              <a:gd name="T59" fmla="*/ 117 h 402"/>
              <a:gd name="T60" fmla="*/ 285 w 402"/>
              <a:gd name="T61" fmla="*/ 94 h 402"/>
              <a:gd name="T62" fmla="*/ 309 w 402"/>
              <a:gd name="T63" fmla="*/ 70 h 402"/>
              <a:gd name="T64" fmla="*/ 332 w 402"/>
              <a:gd name="T65" fmla="*/ 9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2" h="402">
                <a:moveTo>
                  <a:pt x="286" y="0"/>
                </a:moveTo>
                <a:cubicBezTo>
                  <a:pt x="116" y="0"/>
                  <a:pt x="116" y="0"/>
                  <a:pt x="116" y="0"/>
                </a:cubicBezTo>
                <a:cubicBezTo>
                  <a:pt x="52" y="0"/>
                  <a:pt x="0" y="52"/>
                  <a:pt x="0" y="116"/>
                </a:cubicBezTo>
                <a:cubicBezTo>
                  <a:pt x="0" y="286"/>
                  <a:pt x="0" y="286"/>
                  <a:pt x="0" y="286"/>
                </a:cubicBezTo>
                <a:cubicBezTo>
                  <a:pt x="0" y="350"/>
                  <a:pt x="52" y="402"/>
                  <a:pt x="116" y="402"/>
                </a:cubicBezTo>
                <a:cubicBezTo>
                  <a:pt x="286" y="402"/>
                  <a:pt x="286" y="402"/>
                  <a:pt x="286" y="402"/>
                </a:cubicBezTo>
                <a:cubicBezTo>
                  <a:pt x="350" y="402"/>
                  <a:pt x="402" y="350"/>
                  <a:pt x="402" y="286"/>
                </a:cubicBezTo>
                <a:cubicBezTo>
                  <a:pt x="402" y="116"/>
                  <a:pt x="402" y="116"/>
                  <a:pt x="402" y="116"/>
                </a:cubicBezTo>
                <a:cubicBezTo>
                  <a:pt x="402" y="52"/>
                  <a:pt x="350" y="0"/>
                  <a:pt x="286" y="0"/>
                </a:cubicBezTo>
                <a:close/>
                <a:moveTo>
                  <a:pt x="365" y="289"/>
                </a:moveTo>
                <a:cubicBezTo>
                  <a:pt x="365" y="331"/>
                  <a:pt x="331" y="366"/>
                  <a:pt x="288" y="366"/>
                </a:cubicBezTo>
                <a:cubicBezTo>
                  <a:pt x="114" y="366"/>
                  <a:pt x="114" y="366"/>
                  <a:pt x="114" y="366"/>
                </a:cubicBezTo>
                <a:cubicBezTo>
                  <a:pt x="72" y="366"/>
                  <a:pt x="37" y="331"/>
                  <a:pt x="37" y="289"/>
                </a:cubicBezTo>
                <a:cubicBezTo>
                  <a:pt x="37" y="115"/>
                  <a:pt x="37" y="115"/>
                  <a:pt x="37" y="115"/>
                </a:cubicBezTo>
                <a:cubicBezTo>
                  <a:pt x="37" y="72"/>
                  <a:pt x="72" y="38"/>
                  <a:pt x="114" y="38"/>
                </a:cubicBezTo>
                <a:cubicBezTo>
                  <a:pt x="288" y="38"/>
                  <a:pt x="288" y="38"/>
                  <a:pt x="288" y="38"/>
                </a:cubicBezTo>
                <a:cubicBezTo>
                  <a:pt x="331" y="38"/>
                  <a:pt x="365" y="72"/>
                  <a:pt x="365" y="115"/>
                </a:cubicBezTo>
                <a:lnTo>
                  <a:pt x="365" y="289"/>
                </a:lnTo>
                <a:close/>
                <a:moveTo>
                  <a:pt x="203" y="102"/>
                </a:moveTo>
                <a:cubicBezTo>
                  <a:pt x="145" y="102"/>
                  <a:pt x="97" y="149"/>
                  <a:pt x="97" y="208"/>
                </a:cubicBezTo>
                <a:cubicBezTo>
                  <a:pt x="97" y="266"/>
                  <a:pt x="145" y="313"/>
                  <a:pt x="203" y="313"/>
                </a:cubicBezTo>
                <a:cubicBezTo>
                  <a:pt x="261" y="313"/>
                  <a:pt x="309" y="266"/>
                  <a:pt x="309" y="208"/>
                </a:cubicBezTo>
                <a:cubicBezTo>
                  <a:pt x="309" y="149"/>
                  <a:pt x="261" y="102"/>
                  <a:pt x="203" y="102"/>
                </a:cubicBezTo>
                <a:close/>
                <a:moveTo>
                  <a:pt x="203" y="275"/>
                </a:moveTo>
                <a:cubicBezTo>
                  <a:pt x="166" y="275"/>
                  <a:pt x="135" y="245"/>
                  <a:pt x="135" y="208"/>
                </a:cubicBezTo>
                <a:cubicBezTo>
                  <a:pt x="135" y="170"/>
                  <a:pt x="166" y="140"/>
                  <a:pt x="203" y="140"/>
                </a:cubicBezTo>
                <a:cubicBezTo>
                  <a:pt x="240" y="140"/>
                  <a:pt x="271" y="170"/>
                  <a:pt x="271" y="208"/>
                </a:cubicBezTo>
                <a:cubicBezTo>
                  <a:pt x="271" y="245"/>
                  <a:pt x="240" y="275"/>
                  <a:pt x="203" y="275"/>
                </a:cubicBezTo>
                <a:close/>
                <a:moveTo>
                  <a:pt x="332" y="94"/>
                </a:moveTo>
                <a:cubicBezTo>
                  <a:pt x="332" y="107"/>
                  <a:pt x="322" y="117"/>
                  <a:pt x="309" y="117"/>
                </a:cubicBezTo>
                <a:cubicBezTo>
                  <a:pt x="296" y="117"/>
                  <a:pt x="285" y="107"/>
                  <a:pt x="285" y="94"/>
                </a:cubicBezTo>
                <a:cubicBezTo>
                  <a:pt x="285" y="81"/>
                  <a:pt x="296" y="70"/>
                  <a:pt x="309" y="70"/>
                </a:cubicBezTo>
                <a:cubicBezTo>
                  <a:pt x="322" y="70"/>
                  <a:pt x="332" y="81"/>
                  <a:pt x="332" y="94"/>
                </a:cubicBezTo>
                <a:close/>
              </a:path>
            </a:pathLst>
          </a:custGeom>
          <a:solidFill>
            <a:srgbClr val="BF965C"/>
          </a:solidFill>
          <a:ln w="3175">
            <a:solidFill>
              <a:srgbClr val="BF965C"/>
            </a:solidFill>
          </a:ln>
          <a:effectLst>
            <a:outerShdw blurRad="114300" dist="38100" dir="4500000" algn="tl"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30" name="Freeform 60">
            <a:extLst>
              <a:ext uri="{FF2B5EF4-FFF2-40B4-BE49-F238E27FC236}">
                <a16:creationId xmlns:a16="http://schemas.microsoft.com/office/drawing/2014/main" id="{95734877-3D5C-2706-BDDA-2289CFFC9587}"/>
              </a:ext>
            </a:extLst>
          </p:cNvPr>
          <p:cNvSpPr>
            <a:spLocks noEditPoints="1"/>
          </p:cNvSpPr>
          <p:nvPr/>
        </p:nvSpPr>
        <p:spPr bwMode="auto">
          <a:xfrm>
            <a:off x="2865904" y="4722299"/>
            <a:ext cx="1166628" cy="1166628"/>
          </a:xfrm>
          <a:custGeom>
            <a:avLst/>
            <a:gdLst>
              <a:gd name="T0" fmla="*/ 2 w 131"/>
              <a:gd name="T1" fmla="*/ 44 h 131"/>
              <a:gd name="T2" fmla="*/ 29 w 131"/>
              <a:gd name="T3" fmla="*/ 44 h 131"/>
              <a:gd name="T4" fmla="*/ 29 w 131"/>
              <a:gd name="T5" fmla="*/ 131 h 131"/>
              <a:gd name="T6" fmla="*/ 2 w 131"/>
              <a:gd name="T7" fmla="*/ 131 h 131"/>
              <a:gd name="T8" fmla="*/ 2 w 131"/>
              <a:gd name="T9" fmla="*/ 44 h 131"/>
              <a:gd name="T10" fmla="*/ 16 w 131"/>
              <a:gd name="T11" fmla="*/ 0 h 131"/>
              <a:gd name="T12" fmla="*/ 31 w 131"/>
              <a:gd name="T13" fmla="*/ 16 h 131"/>
              <a:gd name="T14" fmla="*/ 16 w 131"/>
              <a:gd name="T15" fmla="*/ 32 h 131"/>
              <a:gd name="T16" fmla="*/ 0 w 131"/>
              <a:gd name="T17" fmla="*/ 16 h 131"/>
              <a:gd name="T18" fmla="*/ 16 w 131"/>
              <a:gd name="T19" fmla="*/ 0 h 131"/>
              <a:gd name="T20" fmla="*/ 46 w 131"/>
              <a:gd name="T21" fmla="*/ 131 h 131"/>
              <a:gd name="T22" fmla="*/ 73 w 131"/>
              <a:gd name="T23" fmla="*/ 131 h 131"/>
              <a:gd name="T24" fmla="*/ 73 w 131"/>
              <a:gd name="T25" fmla="*/ 88 h 131"/>
              <a:gd name="T26" fmla="*/ 90 w 131"/>
              <a:gd name="T27" fmla="*/ 65 h 131"/>
              <a:gd name="T28" fmla="*/ 104 w 131"/>
              <a:gd name="T29" fmla="*/ 88 h 131"/>
              <a:gd name="T30" fmla="*/ 104 w 131"/>
              <a:gd name="T31" fmla="*/ 131 h 131"/>
              <a:gd name="T32" fmla="*/ 131 w 131"/>
              <a:gd name="T33" fmla="*/ 131 h 131"/>
              <a:gd name="T34" fmla="*/ 131 w 131"/>
              <a:gd name="T35" fmla="*/ 83 h 131"/>
              <a:gd name="T36" fmla="*/ 98 w 131"/>
              <a:gd name="T37" fmla="*/ 41 h 131"/>
              <a:gd name="T38" fmla="*/ 73 w 131"/>
              <a:gd name="T39" fmla="*/ 56 h 131"/>
              <a:gd name="T40" fmla="*/ 72 w 131"/>
              <a:gd name="T41" fmla="*/ 56 h 131"/>
              <a:gd name="T42" fmla="*/ 72 w 131"/>
              <a:gd name="T43" fmla="*/ 44 h 131"/>
              <a:gd name="T44" fmla="*/ 46 w 131"/>
              <a:gd name="T45" fmla="*/ 44 h 131"/>
              <a:gd name="T46" fmla="*/ 46 w 131"/>
              <a:gd name="T4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31">
                <a:moveTo>
                  <a:pt x="2" y="44"/>
                </a:moveTo>
                <a:cubicBezTo>
                  <a:pt x="29" y="44"/>
                  <a:pt x="29" y="44"/>
                  <a:pt x="29" y="44"/>
                </a:cubicBezTo>
                <a:cubicBezTo>
                  <a:pt x="29" y="131"/>
                  <a:pt x="29" y="131"/>
                  <a:pt x="29" y="131"/>
                </a:cubicBezTo>
                <a:cubicBezTo>
                  <a:pt x="2" y="131"/>
                  <a:pt x="2" y="131"/>
                  <a:pt x="2" y="131"/>
                </a:cubicBezTo>
                <a:lnTo>
                  <a:pt x="2" y="44"/>
                </a:lnTo>
                <a:close/>
                <a:moveTo>
                  <a:pt x="16" y="0"/>
                </a:moveTo>
                <a:cubicBezTo>
                  <a:pt x="24" y="0"/>
                  <a:pt x="31" y="7"/>
                  <a:pt x="31" y="16"/>
                </a:cubicBezTo>
                <a:cubicBezTo>
                  <a:pt x="31" y="25"/>
                  <a:pt x="24" y="32"/>
                  <a:pt x="16" y="32"/>
                </a:cubicBezTo>
                <a:cubicBezTo>
                  <a:pt x="7" y="32"/>
                  <a:pt x="0" y="25"/>
                  <a:pt x="0" y="16"/>
                </a:cubicBezTo>
                <a:cubicBezTo>
                  <a:pt x="0" y="7"/>
                  <a:pt x="7" y="0"/>
                  <a:pt x="16" y="0"/>
                </a:cubicBezTo>
                <a:moveTo>
                  <a:pt x="46" y="131"/>
                </a:moveTo>
                <a:cubicBezTo>
                  <a:pt x="73" y="131"/>
                  <a:pt x="73" y="131"/>
                  <a:pt x="73" y="131"/>
                </a:cubicBezTo>
                <a:cubicBezTo>
                  <a:pt x="73" y="88"/>
                  <a:pt x="73" y="88"/>
                  <a:pt x="73" y="88"/>
                </a:cubicBezTo>
                <a:cubicBezTo>
                  <a:pt x="73" y="76"/>
                  <a:pt x="76" y="65"/>
                  <a:pt x="90" y="65"/>
                </a:cubicBezTo>
                <a:cubicBezTo>
                  <a:pt x="104" y="65"/>
                  <a:pt x="104" y="78"/>
                  <a:pt x="104" y="88"/>
                </a:cubicBezTo>
                <a:cubicBezTo>
                  <a:pt x="104" y="131"/>
                  <a:pt x="104" y="131"/>
                  <a:pt x="104" y="131"/>
                </a:cubicBezTo>
                <a:cubicBezTo>
                  <a:pt x="131" y="131"/>
                  <a:pt x="131" y="131"/>
                  <a:pt x="131" y="131"/>
                </a:cubicBezTo>
                <a:cubicBezTo>
                  <a:pt x="131" y="83"/>
                  <a:pt x="131" y="83"/>
                  <a:pt x="131" y="83"/>
                </a:cubicBezTo>
                <a:cubicBezTo>
                  <a:pt x="131" y="60"/>
                  <a:pt x="126" y="41"/>
                  <a:pt x="98" y="41"/>
                </a:cubicBezTo>
                <a:cubicBezTo>
                  <a:pt x="85" y="41"/>
                  <a:pt x="76" y="49"/>
                  <a:pt x="73" y="56"/>
                </a:cubicBezTo>
                <a:cubicBezTo>
                  <a:pt x="72" y="56"/>
                  <a:pt x="72" y="56"/>
                  <a:pt x="72" y="56"/>
                </a:cubicBezTo>
                <a:cubicBezTo>
                  <a:pt x="72" y="44"/>
                  <a:pt x="72" y="44"/>
                  <a:pt x="72" y="44"/>
                </a:cubicBezTo>
                <a:cubicBezTo>
                  <a:pt x="46" y="44"/>
                  <a:pt x="46" y="44"/>
                  <a:pt x="46" y="44"/>
                </a:cubicBezTo>
                <a:lnTo>
                  <a:pt x="46" y="131"/>
                </a:lnTo>
                <a:close/>
              </a:path>
            </a:pathLst>
          </a:custGeom>
          <a:solidFill>
            <a:srgbClr val="BF965C"/>
          </a:solidFill>
          <a:ln w="3175">
            <a:solidFill>
              <a:srgbClr val="BF965C"/>
            </a:solidFill>
          </a:ln>
          <a:effectLst>
            <a:outerShdw blurRad="165100" dist="38100" dir="4500000" algn="ctr" rotWithShape="0">
              <a:schemeClr val="tx1">
                <a:alpha val="35288"/>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32" name="Rectangle 8">
            <a:extLst>
              <a:ext uri="{FF2B5EF4-FFF2-40B4-BE49-F238E27FC236}">
                <a16:creationId xmlns:a16="http://schemas.microsoft.com/office/drawing/2014/main" id="{4131829D-AAE8-0098-B91F-84D8D97677C1}"/>
              </a:ext>
            </a:extLst>
          </p:cNvPr>
          <p:cNvSpPr>
            <a:spLocks noChangeArrowheads="1"/>
          </p:cNvSpPr>
          <p:nvPr/>
        </p:nvSpPr>
        <p:spPr bwMode="auto">
          <a:xfrm>
            <a:off x="1778397" y="7359151"/>
            <a:ext cx="3207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dirty="0">
                <a:solidFill>
                  <a:srgbClr val="BF965C"/>
                </a:solidFill>
              </a:rPr>
              <a:t>#</a:t>
            </a:r>
            <a:r>
              <a:rPr lang="en-US" sz="2000" dirty="0" err="1">
                <a:solidFill>
                  <a:srgbClr val="BF965C"/>
                </a:solidFill>
              </a:rPr>
              <a:t>ListWithLang</a:t>
            </a:r>
            <a:r>
              <a:rPr lang="en-US" sz="2000" dirty="0">
                <a:solidFill>
                  <a:srgbClr val="BF965C"/>
                </a:solidFill>
              </a:rPr>
              <a:t>, #</a:t>
            </a:r>
            <a:r>
              <a:rPr lang="en-US" sz="2000" dirty="0" err="1">
                <a:solidFill>
                  <a:srgbClr val="BF965C"/>
                </a:solidFill>
              </a:rPr>
              <a:t>LangRealty</a:t>
            </a:r>
            <a:endParaRPr lang="en-US" sz="2000" dirty="0">
              <a:solidFill>
                <a:srgbClr val="BF965C"/>
              </a:solidFill>
            </a:endParaRPr>
          </a:p>
        </p:txBody>
      </p:sp>
      <p:sp>
        <p:nvSpPr>
          <p:cNvPr id="33" name="Rectangle 8">
            <a:extLst>
              <a:ext uri="{FF2B5EF4-FFF2-40B4-BE49-F238E27FC236}">
                <a16:creationId xmlns:a16="http://schemas.microsoft.com/office/drawing/2014/main" id="{DDC444BB-4526-0F69-9E72-10FDD028DBBA}"/>
              </a:ext>
            </a:extLst>
          </p:cNvPr>
          <p:cNvSpPr>
            <a:spLocks noChangeArrowheads="1"/>
          </p:cNvSpPr>
          <p:nvPr/>
        </p:nvSpPr>
        <p:spPr bwMode="auto">
          <a:xfrm>
            <a:off x="2492846" y="6648941"/>
            <a:ext cx="1872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dirty="0">
                <a:solidFill>
                  <a:srgbClr val="193C6E"/>
                </a:solidFill>
              </a:rPr>
              <a:t>@</a:t>
            </a:r>
            <a:r>
              <a:rPr lang="en-US" sz="2400" dirty="0" err="1">
                <a:solidFill>
                  <a:srgbClr val="193C6E"/>
                </a:solidFill>
              </a:rPr>
              <a:t>LangRealty</a:t>
            </a:r>
            <a:endParaRPr lang="en-US" sz="2400" dirty="0">
              <a:solidFill>
                <a:srgbClr val="193C6E"/>
              </a:solidFill>
            </a:endParaRPr>
          </a:p>
        </p:txBody>
      </p:sp>
      <p:grpSp>
        <p:nvGrpSpPr>
          <p:cNvPr id="47" name="Group">
            <a:extLst>
              <a:ext uri="{FF2B5EF4-FFF2-40B4-BE49-F238E27FC236}">
                <a16:creationId xmlns:a16="http://schemas.microsoft.com/office/drawing/2014/main" id="{F880B8E5-528F-BF81-0FB4-0931F39F07CC}"/>
              </a:ext>
            </a:extLst>
          </p:cNvPr>
          <p:cNvGrpSpPr/>
          <p:nvPr/>
        </p:nvGrpSpPr>
        <p:grpSpPr>
          <a:xfrm>
            <a:off x="2101896" y="8369108"/>
            <a:ext cx="2344155" cy="369913"/>
            <a:chOff x="0" y="0"/>
            <a:chExt cx="2344154" cy="369912"/>
          </a:xfrm>
        </p:grpSpPr>
        <p:pic>
          <p:nvPicPr>
            <p:cNvPr id="48" name="Lang-Realty-Find-Your-Way-Home.png" descr="Lang-Realty-Find-Your-Way-Home.png">
              <a:extLst>
                <a:ext uri="{FF2B5EF4-FFF2-40B4-BE49-F238E27FC236}">
                  <a16:creationId xmlns:a16="http://schemas.microsoft.com/office/drawing/2014/main" id="{E7625D59-F1BD-98EF-BD31-9970B354C03B}"/>
                </a:ext>
              </a:extLst>
            </p:cNvPr>
            <p:cNvPicPr>
              <a:picLocks noChangeAspect="1"/>
            </p:cNvPicPr>
            <p:nvPr/>
          </p:nvPicPr>
          <p:blipFill>
            <a:blip r:embed="rId3"/>
            <a:srcRect l="19780" b="48838"/>
            <a:stretch>
              <a:fillRect/>
            </a:stretch>
          </p:blipFill>
          <p:spPr>
            <a:xfrm>
              <a:off x="473251" y="9750"/>
              <a:ext cx="1870904" cy="274439"/>
            </a:xfrm>
            <a:prstGeom prst="rect">
              <a:avLst/>
            </a:prstGeom>
            <a:ln w="12700" cap="flat">
              <a:noFill/>
              <a:miter lim="400000"/>
            </a:ln>
            <a:effectLst/>
          </p:spPr>
        </p:pic>
        <p:pic>
          <p:nvPicPr>
            <p:cNvPr id="49" name="Lang-Realty-Find-Your-Way-Home.png" descr="Lang-Realty-Find-Your-Way-Home.png">
              <a:extLst>
                <a:ext uri="{FF2B5EF4-FFF2-40B4-BE49-F238E27FC236}">
                  <a16:creationId xmlns:a16="http://schemas.microsoft.com/office/drawing/2014/main" id="{43CA2917-6758-7D38-E1D1-EA07196C17E3}"/>
                </a:ext>
              </a:extLst>
            </p:cNvPr>
            <p:cNvPicPr>
              <a:picLocks noChangeAspect="1"/>
            </p:cNvPicPr>
            <p:nvPr/>
          </p:nvPicPr>
          <p:blipFill>
            <a:blip r:embed="rId3"/>
            <a:srcRect r="79657" b="31039"/>
            <a:stretch>
              <a:fillRect/>
            </a:stretch>
          </p:blipFill>
          <p:spPr>
            <a:xfrm>
              <a:off x="-1" y="-1"/>
              <a:ext cx="474439" cy="369914"/>
            </a:xfrm>
            <a:prstGeom prst="rect">
              <a:avLst/>
            </a:prstGeom>
            <a:ln w="12700" cap="flat">
              <a:noFill/>
              <a:miter lim="400000"/>
            </a:ln>
            <a:effectLst/>
          </p:spPr>
        </p:pic>
      </p:grpSp>
      <p:sp>
        <p:nvSpPr>
          <p:cNvPr id="50" name="Exceptional Service.  Extraordinary Results.">
            <a:extLst>
              <a:ext uri="{FF2B5EF4-FFF2-40B4-BE49-F238E27FC236}">
                <a16:creationId xmlns:a16="http://schemas.microsoft.com/office/drawing/2014/main" id="{A8129A56-A73B-05A5-0321-6F72F26C780C}"/>
              </a:ext>
            </a:extLst>
          </p:cNvPr>
          <p:cNvSpPr txBox="1">
            <a:spLocks/>
          </p:cNvSpPr>
          <p:nvPr/>
        </p:nvSpPr>
        <p:spPr>
          <a:xfrm>
            <a:off x="-2667000" y="463845"/>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dirty="0">
                <a:solidFill>
                  <a:srgbClr val="BF965C"/>
                </a:solidFill>
                <a:latin typeface="Arial" panose="020B0604020202020204" pitchFamily="34" charset="0"/>
                <a:cs typeface="Arial" panose="020B0604020202020204" pitchFamily="34" charset="0"/>
              </a:rPr>
              <a:t>Social Media</a:t>
            </a:r>
            <a:r>
              <a:rPr lang="en-US" sz="3400" b="1" dirty="0">
                <a:solidFill>
                  <a:srgbClr val="BF965C"/>
                </a:solidFill>
                <a:latin typeface="Arial" panose="020B0604020202020204" pitchFamily="34" charset="0"/>
                <a:cs typeface="Arial" panose="020B0604020202020204" pitchFamily="34" charset="0"/>
              </a:rPr>
              <a:t> Outreach</a:t>
            </a:r>
          </a:p>
        </p:txBody>
      </p:sp>
      <p:sp>
        <p:nvSpPr>
          <p:cNvPr id="51" name="TextBox 50">
            <a:extLst>
              <a:ext uri="{FF2B5EF4-FFF2-40B4-BE49-F238E27FC236}">
                <a16:creationId xmlns:a16="http://schemas.microsoft.com/office/drawing/2014/main" id="{E79B4291-53B1-E8E4-D403-F470F46D03BB}"/>
              </a:ext>
            </a:extLst>
          </p:cNvPr>
          <p:cNvSpPr txBox="1"/>
          <p:nvPr/>
        </p:nvSpPr>
        <p:spPr>
          <a:xfrm>
            <a:off x="9601200" y="723606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63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strVal val="2/3*#ppt_w"/>
                                          </p:val>
                                        </p:tav>
                                        <p:tav tm="100000">
                                          <p:val>
                                            <p:strVal val="#ppt_w"/>
                                          </p:val>
                                        </p:tav>
                                      </p:tavLst>
                                    </p:anim>
                                    <p:anim calcmode="lin" valueType="num">
                                      <p:cBhvr>
                                        <p:cTn id="8" dur="1000" fill="hold"/>
                                        <p:tgtEl>
                                          <p:spTgt spid="50"/>
                                        </p:tgtEl>
                                        <p:attrNameLst>
                                          <p:attrName>ppt_h</p:attrName>
                                        </p:attrNameLst>
                                      </p:cBhvr>
                                      <p:tavLst>
                                        <p:tav tm="0">
                                          <p:val>
                                            <p:strVal val="2/3*#ppt_h"/>
                                          </p:val>
                                        </p:tav>
                                        <p:tav tm="100000">
                                          <p:val>
                                            <p:strVal val="#ppt_h"/>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25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grpId="0" nodeType="withEffect">
                                  <p:stCondLst>
                                    <p:cond delay="50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grpId="0"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 presetClass="entr" presetSubtype="4" decel="100000" fill="hold" grpId="0" nodeType="withEffect">
                                  <p:stCondLst>
                                    <p:cond delay="25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000" fill="hold"/>
                                        <p:tgtEl>
                                          <p:spTgt spid="32"/>
                                        </p:tgtEl>
                                        <p:attrNameLst>
                                          <p:attrName>ppt_x</p:attrName>
                                        </p:attrNameLst>
                                      </p:cBhvr>
                                      <p:tavLst>
                                        <p:tav tm="0">
                                          <p:val>
                                            <p:strVal val="#ppt_x"/>
                                          </p:val>
                                        </p:tav>
                                        <p:tav tm="100000">
                                          <p:val>
                                            <p:strVal val="#ppt_x"/>
                                          </p:val>
                                        </p:tav>
                                      </p:tavLst>
                                    </p:anim>
                                    <p:anim calcmode="lin" valueType="num">
                                      <p:cBhvr additive="base">
                                        <p:cTn id="30" dur="10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000" fill="hold"/>
                                        <p:tgtEl>
                                          <p:spTgt spid="33"/>
                                        </p:tgtEl>
                                        <p:attrNameLst>
                                          <p:attrName>ppt_x</p:attrName>
                                        </p:attrNameLst>
                                      </p:cBhvr>
                                      <p:tavLst>
                                        <p:tav tm="0">
                                          <p:val>
                                            <p:strVal val="#ppt_x"/>
                                          </p:val>
                                        </p:tav>
                                        <p:tav tm="100000">
                                          <p:val>
                                            <p:strVal val="#ppt_x"/>
                                          </p:val>
                                        </p:tav>
                                      </p:tavLst>
                                    </p:anim>
                                    <p:anim calcmode="lin" valueType="num">
                                      <p:cBhvr additive="base">
                                        <p:cTn id="34"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animBg="1"/>
      <p:bldP spid="27" grpId="0" animBg="1"/>
      <p:bldP spid="30" grpId="0" animBg="1"/>
      <p:bldP spid="32" grpId="0"/>
      <p:bldP spid="33" grpId="0"/>
      <p:bldP spid="50" grpId="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924-0672-3793-E270-AE3FF195BF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ACAF4A-3478-B28D-00AE-F7C296A7C21D}"/>
              </a:ext>
            </a:extLst>
          </p:cNvPr>
          <p:cNvPicPr>
            <a:picLocks noChangeAspect="1"/>
          </p:cNvPicPr>
          <p:nvPr/>
        </p:nvPicPr>
        <p:blipFill>
          <a:blip r:embed="rId2">
            <a:alphaModFix amt="35000"/>
          </a:blip>
          <a:stretch>
            <a:fillRect/>
          </a:stretch>
        </p:blipFill>
        <p:spPr>
          <a:xfrm>
            <a:off x="2861167" y="3079238"/>
            <a:ext cx="6029867" cy="5566031"/>
          </a:xfrm>
          <a:prstGeom prst="rect">
            <a:avLst/>
          </a:prstGeom>
        </p:spPr>
      </p:pic>
      <p:pic>
        <p:nvPicPr>
          <p:cNvPr id="5" name="Picture 4">
            <a:extLst>
              <a:ext uri="{FF2B5EF4-FFF2-40B4-BE49-F238E27FC236}">
                <a16:creationId xmlns:a16="http://schemas.microsoft.com/office/drawing/2014/main" id="{70230A32-C570-C42F-64FF-DF378B57057C}"/>
              </a:ext>
            </a:extLst>
          </p:cNvPr>
          <p:cNvPicPr>
            <a:picLocks noChangeAspect="1"/>
          </p:cNvPicPr>
          <p:nvPr/>
        </p:nvPicPr>
        <p:blipFill>
          <a:blip r:embed="rId2">
            <a:alphaModFix amt="50000"/>
          </a:blip>
          <a:stretch>
            <a:fillRect/>
          </a:stretch>
        </p:blipFill>
        <p:spPr>
          <a:xfrm>
            <a:off x="-2633216" y="-732372"/>
            <a:ext cx="6722836" cy="6205695"/>
          </a:xfrm>
          <a:prstGeom prst="rect">
            <a:avLst/>
          </a:prstGeom>
        </p:spPr>
      </p:pic>
      <p:grpSp>
        <p:nvGrpSpPr>
          <p:cNvPr id="6" name="Group 5">
            <a:extLst>
              <a:ext uri="{FF2B5EF4-FFF2-40B4-BE49-F238E27FC236}">
                <a16:creationId xmlns:a16="http://schemas.microsoft.com/office/drawing/2014/main" id="{84A3BD81-03CD-F22E-F7B8-C574E313FA18}"/>
              </a:ext>
            </a:extLst>
          </p:cNvPr>
          <p:cNvGrpSpPr/>
          <p:nvPr/>
        </p:nvGrpSpPr>
        <p:grpSpPr>
          <a:xfrm>
            <a:off x="1456361" y="1510283"/>
            <a:ext cx="4163953" cy="4163953"/>
            <a:chOff x="3607095" y="960143"/>
            <a:chExt cx="4998040" cy="4998040"/>
          </a:xfrm>
          <a:gradFill>
            <a:gsLst>
              <a:gs pos="0">
                <a:srgbClr val="BF965C"/>
              </a:gs>
              <a:gs pos="31000">
                <a:srgbClr val="BF965C">
                  <a:lumMod val="48000"/>
                  <a:lumOff val="52000"/>
                </a:srgbClr>
              </a:gs>
              <a:gs pos="60000">
                <a:srgbClr val="BF965C">
                  <a:alpha val="26000"/>
                  <a:lumMod val="22903"/>
                  <a:lumOff val="77097"/>
                </a:srgbClr>
              </a:gs>
              <a:gs pos="100000">
                <a:srgbClr val="BF965C"/>
              </a:gs>
            </a:gsLst>
            <a:lin ang="4200000" scaled="0"/>
          </a:gradFill>
        </p:grpSpPr>
        <p:sp>
          <p:nvSpPr>
            <p:cNvPr id="7" name="Oval 6">
              <a:extLst>
                <a:ext uri="{FF2B5EF4-FFF2-40B4-BE49-F238E27FC236}">
                  <a16:creationId xmlns:a16="http://schemas.microsoft.com/office/drawing/2014/main" id="{639A3B18-D67D-71BB-70B9-A1D5999C5117}"/>
                </a:ext>
              </a:extLst>
            </p:cNvPr>
            <p:cNvSpPr/>
            <p:nvPr/>
          </p:nvSpPr>
          <p:spPr>
            <a:xfrm>
              <a:off x="3607095" y="960143"/>
              <a:ext cx="4998040" cy="4998040"/>
            </a:xfrm>
            <a:prstGeom prst="ellipse">
              <a:avLst/>
            </a:prstGeom>
            <a:grpFill/>
            <a:ln>
              <a:noFill/>
            </a:ln>
            <a:effectLst>
              <a:outerShdw blurRad="355600" dist="292100" dir="2700000" algn="tl"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8" name="Oval 7">
              <a:extLst>
                <a:ext uri="{FF2B5EF4-FFF2-40B4-BE49-F238E27FC236}">
                  <a16:creationId xmlns:a16="http://schemas.microsoft.com/office/drawing/2014/main" id="{0E71772E-796E-5BB5-51D4-063662FA55A8}"/>
                </a:ext>
              </a:extLst>
            </p:cNvPr>
            <p:cNvSpPr/>
            <p:nvPr/>
          </p:nvSpPr>
          <p:spPr>
            <a:xfrm>
              <a:off x="3607095" y="960143"/>
              <a:ext cx="4998040" cy="4998040"/>
            </a:xfrm>
            <a:prstGeom prst="ellipse">
              <a:avLst/>
            </a:prstGeom>
            <a:grpFill/>
            <a:ln>
              <a:noFill/>
            </a:ln>
            <a:effectLst>
              <a:outerShdw blurRad="482600" dist="51711" dir="13500000" algn="br" rotWithShape="0">
                <a:schemeClr val="tx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9" name="Group 8">
            <a:extLst>
              <a:ext uri="{FF2B5EF4-FFF2-40B4-BE49-F238E27FC236}">
                <a16:creationId xmlns:a16="http://schemas.microsoft.com/office/drawing/2014/main" id="{59FB9141-B24B-D5D6-F88A-4BACE4DB7214}"/>
              </a:ext>
            </a:extLst>
          </p:cNvPr>
          <p:cNvGrpSpPr/>
          <p:nvPr/>
        </p:nvGrpSpPr>
        <p:grpSpPr>
          <a:xfrm>
            <a:off x="1562713" y="1605971"/>
            <a:ext cx="3951247" cy="3954320"/>
            <a:chOff x="4052888" y="1387475"/>
            <a:chExt cx="4083050" cy="4086226"/>
          </a:xfrm>
        </p:grpSpPr>
        <p:sp>
          <p:nvSpPr>
            <p:cNvPr id="10" name="Freeform 16">
              <a:extLst>
                <a:ext uri="{FF2B5EF4-FFF2-40B4-BE49-F238E27FC236}">
                  <a16:creationId xmlns:a16="http://schemas.microsoft.com/office/drawing/2014/main" id="{D36DED53-3D4E-0C38-681C-A3380B5BC3C4}"/>
                </a:ext>
              </a:extLst>
            </p:cNvPr>
            <p:cNvSpPr>
              <a:spLocks/>
            </p:cNvSpPr>
            <p:nvPr/>
          </p:nvSpPr>
          <p:spPr bwMode="auto">
            <a:xfrm>
              <a:off x="4052888" y="2035175"/>
              <a:ext cx="1470025" cy="1354138"/>
            </a:xfrm>
            <a:custGeom>
              <a:avLst/>
              <a:gdLst>
                <a:gd name="T0" fmla="*/ 137 w 386"/>
                <a:gd name="T1" fmla="*/ 7 h 355"/>
                <a:gd name="T2" fmla="*/ 0 w 386"/>
                <a:gd name="T3" fmla="*/ 338 h 355"/>
                <a:gd name="T4" fmla="*/ 16 w 386"/>
                <a:gd name="T5" fmla="*/ 355 h 355"/>
                <a:gd name="T6" fmla="*/ 326 w 386"/>
                <a:gd name="T7" fmla="*/ 355 h 355"/>
                <a:gd name="T8" fmla="*/ 343 w 386"/>
                <a:gd name="T9" fmla="*/ 341 h 355"/>
                <a:gd name="T10" fmla="*/ 381 w 386"/>
                <a:gd name="T11" fmla="*/ 247 h 355"/>
                <a:gd name="T12" fmla="*/ 380 w 386"/>
                <a:gd name="T13" fmla="*/ 226 h 355"/>
                <a:gd name="T14" fmla="*/ 160 w 386"/>
                <a:gd name="T15" fmla="*/ 7 h 355"/>
                <a:gd name="T16" fmla="*/ 137 w 386"/>
                <a:gd name="T17" fmla="*/ 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137" y="7"/>
                  </a:moveTo>
                  <a:cubicBezTo>
                    <a:pt x="52" y="101"/>
                    <a:pt x="6" y="219"/>
                    <a:pt x="0" y="338"/>
                  </a:cubicBezTo>
                  <a:cubicBezTo>
                    <a:pt x="0" y="347"/>
                    <a:pt x="7" y="355"/>
                    <a:pt x="16" y="355"/>
                  </a:cubicBezTo>
                  <a:cubicBezTo>
                    <a:pt x="326" y="355"/>
                    <a:pt x="326" y="355"/>
                    <a:pt x="326" y="355"/>
                  </a:cubicBezTo>
                  <a:cubicBezTo>
                    <a:pt x="335" y="355"/>
                    <a:pt x="341" y="349"/>
                    <a:pt x="343" y="341"/>
                  </a:cubicBezTo>
                  <a:cubicBezTo>
                    <a:pt x="347" y="307"/>
                    <a:pt x="360" y="275"/>
                    <a:pt x="381" y="247"/>
                  </a:cubicBezTo>
                  <a:cubicBezTo>
                    <a:pt x="386" y="241"/>
                    <a:pt x="385" y="232"/>
                    <a:pt x="380" y="226"/>
                  </a:cubicBezTo>
                  <a:cubicBezTo>
                    <a:pt x="160" y="7"/>
                    <a:pt x="160" y="7"/>
                    <a:pt x="160" y="7"/>
                  </a:cubicBezTo>
                  <a:cubicBezTo>
                    <a:pt x="154" y="0"/>
                    <a:pt x="143" y="0"/>
                    <a:pt x="137" y="7"/>
                  </a:cubicBezTo>
                  <a:close/>
                </a:path>
              </a:pathLst>
            </a:custGeom>
            <a:gradFill flip="none" rotWithShape="1">
              <a:gsLst>
                <a:gs pos="0">
                  <a:srgbClr val="BF965C"/>
                </a:gs>
                <a:gs pos="100000">
                  <a:srgbClr val="BF965C"/>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1" name="Freeform 15">
              <a:extLst>
                <a:ext uri="{FF2B5EF4-FFF2-40B4-BE49-F238E27FC236}">
                  <a16:creationId xmlns:a16="http://schemas.microsoft.com/office/drawing/2014/main" id="{9DFE5B95-F26A-5080-6E6F-9FF12A6763B2}"/>
                </a:ext>
              </a:extLst>
            </p:cNvPr>
            <p:cNvSpPr>
              <a:spLocks/>
            </p:cNvSpPr>
            <p:nvPr/>
          </p:nvSpPr>
          <p:spPr bwMode="auto">
            <a:xfrm>
              <a:off x="4700588" y="1387475"/>
              <a:ext cx="1350963" cy="1471613"/>
            </a:xfrm>
            <a:custGeom>
              <a:avLst/>
              <a:gdLst>
                <a:gd name="T0" fmla="*/ 338 w 355"/>
                <a:gd name="T1" fmla="*/ 0 h 386"/>
                <a:gd name="T2" fmla="*/ 7 w 355"/>
                <a:gd name="T3" fmla="*/ 137 h 386"/>
                <a:gd name="T4" fmla="*/ 7 w 355"/>
                <a:gd name="T5" fmla="*/ 160 h 386"/>
                <a:gd name="T6" fmla="*/ 226 w 355"/>
                <a:gd name="T7" fmla="*/ 380 h 386"/>
                <a:gd name="T8" fmla="*/ 247 w 355"/>
                <a:gd name="T9" fmla="*/ 381 h 386"/>
                <a:gd name="T10" fmla="*/ 341 w 355"/>
                <a:gd name="T11" fmla="*/ 342 h 386"/>
                <a:gd name="T12" fmla="*/ 355 w 355"/>
                <a:gd name="T13" fmla="*/ 326 h 386"/>
                <a:gd name="T14" fmla="*/ 355 w 355"/>
                <a:gd name="T15" fmla="*/ 16 h 386"/>
                <a:gd name="T16" fmla="*/ 338 w 355"/>
                <a:gd name="T1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338" y="0"/>
                  </a:moveTo>
                  <a:cubicBezTo>
                    <a:pt x="211" y="7"/>
                    <a:pt x="96" y="57"/>
                    <a:pt x="7" y="137"/>
                  </a:cubicBezTo>
                  <a:cubicBezTo>
                    <a:pt x="0" y="143"/>
                    <a:pt x="0" y="154"/>
                    <a:pt x="7" y="160"/>
                  </a:cubicBezTo>
                  <a:cubicBezTo>
                    <a:pt x="226" y="380"/>
                    <a:pt x="226" y="380"/>
                    <a:pt x="226" y="380"/>
                  </a:cubicBezTo>
                  <a:cubicBezTo>
                    <a:pt x="232" y="385"/>
                    <a:pt x="241" y="386"/>
                    <a:pt x="247" y="381"/>
                  </a:cubicBezTo>
                  <a:cubicBezTo>
                    <a:pt x="274" y="361"/>
                    <a:pt x="306" y="347"/>
                    <a:pt x="341" y="342"/>
                  </a:cubicBezTo>
                  <a:cubicBezTo>
                    <a:pt x="349" y="341"/>
                    <a:pt x="355" y="334"/>
                    <a:pt x="355" y="326"/>
                  </a:cubicBezTo>
                  <a:cubicBezTo>
                    <a:pt x="355" y="16"/>
                    <a:pt x="355" y="16"/>
                    <a:pt x="355" y="16"/>
                  </a:cubicBezTo>
                  <a:cubicBezTo>
                    <a:pt x="355" y="7"/>
                    <a:pt x="347" y="0"/>
                    <a:pt x="338" y="0"/>
                  </a:cubicBezTo>
                  <a:close/>
                </a:path>
              </a:pathLst>
            </a:custGeom>
            <a:gradFill flip="none" rotWithShape="1">
              <a:gsLst>
                <a:gs pos="0">
                  <a:srgbClr val="01AACD"/>
                </a:gs>
                <a:gs pos="100000">
                  <a:srgbClr val="193C6E"/>
                </a:gs>
              </a:gsLst>
              <a:lin ang="135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2" name="Freeform 17">
              <a:extLst>
                <a:ext uri="{FF2B5EF4-FFF2-40B4-BE49-F238E27FC236}">
                  <a16:creationId xmlns:a16="http://schemas.microsoft.com/office/drawing/2014/main" id="{C1E9839C-51FC-A0A4-AB28-99268CEFE588}"/>
                </a:ext>
              </a:extLst>
            </p:cNvPr>
            <p:cNvSpPr>
              <a:spLocks/>
            </p:cNvSpPr>
            <p:nvPr/>
          </p:nvSpPr>
          <p:spPr bwMode="auto">
            <a:xfrm>
              <a:off x="4052888" y="3471863"/>
              <a:ext cx="1470025" cy="1354138"/>
            </a:xfrm>
            <a:custGeom>
              <a:avLst/>
              <a:gdLst>
                <a:gd name="T0" fmla="*/ 0 w 386"/>
                <a:gd name="T1" fmla="*/ 17 h 355"/>
                <a:gd name="T2" fmla="*/ 137 w 386"/>
                <a:gd name="T3" fmla="*/ 348 h 355"/>
                <a:gd name="T4" fmla="*/ 160 w 386"/>
                <a:gd name="T5" fmla="*/ 348 h 355"/>
                <a:gd name="T6" fmla="*/ 380 w 386"/>
                <a:gd name="T7" fmla="*/ 129 h 355"/>
                <a:gd name="T8" fmla="*/ 381 w 386"/>
                <a:gd name="T9" fmla="*/ 108 h 355"/>
                <a:gd name="T10" fmla="*/ 342 w 386"/>
                <a:gd name="T11" fmla="*/ 14 h 355"/>
                <a:gd name="T12" fmla="*/ 326 w 386"/>
                <a:gd name="T13" fmla="*/ 0 h 355"/>
                <a:gd name="T14" fmla="*/ 16 w 386"/>
                <a:gd name="T15" fmla="*/ 0 h 355"/>
                <a:gd name="T16" fmla="*/ 0 w 386"/>
                <a:gd name="T17" fmla="*/ 1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0" y="17"/>
                  </a:moveTo>
                  <a:cubicBezTo>
                    <a:pt x="7" y="144"/>
                    <a:pt x="57" y="259"/>
                    <a:pt x="137" y="348"/>
                  </a:cubicBezTo>
                  <a:cubicBezTo>
                    <a:pt x="143" y="355"/>
                    <a:pt x="154" y="355"/>
                    <a:pt x="160" y="348"/>
                  </a:cubicBezTo>
                  <a:cubicBezTo>
                    <a:pt x="380" y="129"/>
                    <a:pt x="380" y="129"/>
                    <a:pt x="380" y="129"/>
                  </a:cubicBezTo>
                  <a:cubicBezTo>
                    <a:pt x="385" y="123"/>
                    <a:pt x="386" y="114"/>
                    <a:pt x="381" y="108"/>
                  </a:cubicBezTo>
                  <a:cubicBezTo>
                    <a:pt x="361" y="81"/>
                    <a:pt x="347" y="49"/>
                    <a:pt x="342" y="14"/>
                  </a:cubicBezTo>
                  <a:cubicBezTo>
                    <a:pt x="341" y="6"/>
                    <a:pt x="334" y="0"/>
                    <a:pt x="326" y="0"/>
                  </a:cubicBezTo>
                  <a:cubicBezTo>
                    <a:pt x="16" y="0"/>
                    <a:pt x="16" y="0"/>
                    <a:pt x="16" y="0"/>
                  </a:cubicBezTo>
                  <a:cubicBezTo>
                    <a:pt x="7" y="0"/>
                    <a:pt x="0" y="8"/>
                    <a:pt x="0" y="17"/>
                  </a:cubicBezTo>
                  <a:close/>
                </a:path>
              </a:pathLst>
            </a:custGeom>
            <a:gradFill flip="none" rotWithShape="1">
              <a:gsLst>
                <a:gs pos="0">
                  <a:srgbClr val="01AACD"/>
                </a:gs>
                <a:gs pos="100000">
                  <a:srgbClr val="193C6E"/>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3" name="Freeform 18">
              <a:extLst>
                <a:ext uri="{FF2B5EF4-FFF2-40B4-BE49-F238E27FC236}">
                  <a16:creationId xmlns:a16="http://schemas.microsoft.com/office/drawing/2014/main" id="{DC394CBE-412D-74F7-E920-AF2D5931F9EE}"/>
                </a:ext>
              </a:extLst>
            </p:cNvPr>
            <p:cNvSpPr>
              <a:spLocks/>
            </p:cNvSpPr>
            <p:nvPr/>
          </p:nvSpPr>
          <p:spPr bwMode="auto">
            <a:xfrm>
              <a:off x="4700588" y="4002088"/>
              <a:ext cx="1350963" cy="1471613"/>
            </a:xfrm>
            <a:custGeom>
              <a:avLst/>
              <a:gdLst>
                <a:gd name="T0" fmla="*/ 7 w 355"/>
                <a:gd name="T1" fmla="*/ 249 h 386"/>
                <a:gd name="T2" fmla="*/ 338 w 355"/>
                <a:gd name="T3" fmla="*/ 386 h 386"/>
                <a:gd name="T4" fmla="*/ 355 w 355"/>
                <a:gd name="T5" fmla="*/ 370 h 386"/>
                <a:gd name="T6" fmla="*/ 355 w 355"/>
                <a:gd name="T7" fmla="*/ 60 h 386"/>
                <a:gd name="T8" fmla="*/ 341 w 355"/>
                <a:gd name="T9" fmla="*/ 43 h 386"/>
                <a:gd name="T10" fmla="*/ 247 w 355"/>
                <a:gd name="T11" fmla="*/ 5 h 386"/>
                <a:gd name="T12" fmla="*/ 226 w 355"/>
                <a:gd name="T13" fmla="*/ 6 h 386"/>
                <a:gd name="T14" fmla="*/ 7 w 355"/>
                <a:gd name="T15" fmla="*/ 226 h 386"/>
                <a:gd name="T16" fmla="*/ 7 w 355"/>
                <a:gd name="T17" fmla="*/ 24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7" y="249"/>
                  </a:moveTo>
                  <a:cubicBezTo>
                    <a:pt x="101" y="334"/>
                    <a:pt x="219" y="380"/>
                    <a:pt x="338" y="386"/>
                  </a:cubicBezTo>
                  <a:cubicBezTo>
                    <a:pt x="347" y="386"/>
                    <a:pt x="355" y="379"/>
                    <a:pt x="355" y="370"/>
                  </a:cubicBezTo>
                  <a:cubicBezTo>
                    <a:pt x="355" y="60"/>
                    <a:pt x="355" y="60"/>
                    <a:pt x="355" y="60"/>
                  </a:cubicBezTo>
                  <a:cubicBezTo>
                    <a:pt x="355" y="51"/>
                    <a:pt x="349" y="45"/>
                    <a:pt x="341" y="43"/>
                  </a:cubicBezTo>
                  <a:cubicBezTo>
                    <a:pt x="307" y="39"/>
                    <a:pt x="275" y="26"/>
                    <a:pt x="247" y="5"/>
                  </a:cubicBezTo>
                  <a:cubicBezTo>
                    <a:pt x="241" y="0"/>
                    <a:pt x="232" y="1"/>
                    <a:pt x="226" y="6"/>
                  </a:cubicBezTo>
                  <a:cubicBezTo>
                    <a:pt x="7" y="226"/>
                    <a:pt x="7" y="226"/>
                    <a:pt x="7" y="226"/>
                  </a:cubicBezTo>
                  <a:cubicBezTo>
                    <a:pt x="0" y="232"/>
                    <a:pt x="0" y="243"/>
                    <a:pt x="7" y="249"/>
                  </a:cubicBezTo>
                  <a:close/>
                </a:path>
              </a:pathLst>
            </a:custGeom>
            <a:gradFill flip="none" rotWithShape="1">
              <a:gsLst>
                <a:gs pos="0">
                  <a:srgbClr val="BF965C"/>
                </a:gs>
                <a:gs pos="100000">
                  <a:srgbClr val="BF965C"/>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14" name="Freeform 19">
              <a:extLst>
                <a:ext uri="{FF2B5EF4-FFF2-40B4-BE49-F238E27FC236}">
                  <a16:creationId xmlns:a16="http://schemas.microsoft.com/office/drawing/2014/main" id="{D759971C-A834-E17D-D720-F3FC83A5C99E}"/>
                </a:ext>
              </a:extLst>
            </p:cNvPr>
            <p:cNvSpPr>
              <a:spLocks/>
            </p:cNvSpPr>
            <p:nvPr/>
          </p:nvSpPr>
          <p:spPr bwMode="auto">
            <a:xfrm>
              <a:off x="6135688" y="4002088"/>
              <a:ext cx="1352550" cy="1471613"/>
            </a:xfrm>
            <a:custGeom>
              <a:avLst/>
              <a:gdLst>
                <a:gd name="T0" fmla="*/ 17 w 355"/>
                <a:gd name="T1" fmla="*/ 386 h 386"/>
                <a:gd name="T2" fmla="*/ 348 w 355"/>
                <a:gd name="T3" fmla="*/ 249 h 386"/>
                <a:gd name="T4" fmla="*/ 348 w 355"/>
                <a:gd name="T5" fmla="*/ 226 h 386"/>
                <a:gd name="T6" fmla="*/ 129 w 355"/>
                <a:gd name="T7" fmla="*/ 6 h 386"/>
                <a:gd name="T8" fmla="*/ 108 w 355"/>
                <a:gd name="T9" fmla="*/ 5 h 386"/>
                <a:gd name="T10" fmla="*/ 14 w 355"/>
                <a:gd name="T11" fmla="*/ 44 h 386"/>
                <a:gd name="T12" fmla="*/ 0 w 355"/>
                <a:gd name="T13" fmla="*/ 60 h 386"/>
                <a:gd name="T14" fmla="*/ 0 w 355"/>
                <a:gd name="T15" fmla="*/ 370 h 386"/>
                <a:gd name="T16" fmla="*/ 17 w 355"/>
                <a:gd name="T1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17" y="386"/>
                  </a:moveTo>
                  <a:cubicBezTo>
                    <a:pt x="144" y="379"/>
                    <a:pt x="259" y="329"/>
                    <a:pt x="348" y="249"/>
                  </a:cubicBezTo>
                  <a:cubicBezTo>
                    <a:pt x="355" y="243"/>
                    <a:pt x="355" y="232"/>
                    <a:pt x="348" y="226"/>
                  </a:cubicBezTo>
                  <a:cubicBezTo>
                    <a:pt x="129" y="6"/>
                    <a:pt x="129" y="6"/>
                    <a:pt x="129" y="6"/>
                  </a:cubicBezTo>
                  <a:cubicBezTo>
                    <a:pt x="123" y="1"/>
                    <a:pt x="114" y="0"/>
                    <a:pt x="108" y="5"/>
                  </a:cubicBezTo>
                  <a:cubicBezTo>
                    <a:pt x="81" y="25"/>
                    <a:pt x="49" y="39"/>
                    <a:pt x="14" y="44"/>
                  </a:cubicBezTo>
                  <a:cubicBezTo>
                    <a:pt x="6" y="45"/>
                    <a:pt x="0" y="52"/>
                    <a:pt x="0" y="60"/>
                  </a:cubicBezTo>
                  <a:cubicBezTo>
                    <a:pt x="0" y="370"/>
                    <a:pt x="0" y="370"/>
                    <a:pt x="0" y="370"/>
                  </a:cubicBezTo>
                  <a:cubicBezTo>
                    <a:pt x="0" y="379"/>
                    <a:pt x="8" y="386"/>
                    <a:pt x="17" y="386"/>
                  </a:cubicBezTo>
                  <a:close/>
                </a:path>
              </a:pathLst>
            </a:custGeom>
            <a:gradFill flip="none" rotWithShape="1">
              <a:gsLst>
                <a:gs pos="0">
                  <a:srgbClr val="01AACD"/>
                </a:gs>
                <a:gs pos="100000">
                  <a:srgbClr val="193C6E"/>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3" name="Freeform 20">
              <a:extLst>
                <a:ext uri="{FF2B5EF4-FFF2-40B4-BE49-F238E27FC236}">
                  <a16:creationId xmlns:a16="http://schemas.microsoft.com/office/drawing/2014/main" id="{09EDD117-C805-10E1-1EBF-58E23E56658B}"/>
                </a:ext>
              </a:extLst>
            </p:cNvPr>
            <p:cNvSpPr>
              <a:spLocks/>
            </p:cNvSpPr>
            <p:nvPr/>
          </p:nvSpPr>
          <p:spPr bwMode="auto">
            <a:xfrm>
              <a:off x="6665913" y="3471863"/>
              <a:ext cx="1470025" cy="1354138"/>
            </a:xfrm>
            <a:custGeom>
              <a:avLst/>
              <a:gdLst>
                <a:gd name="T0" fmla="*/ 249 w 386"/>
                <a:gd name="T1" fmla="*/ 348 h 355"/>
                <a:gd name="T2" fmla="*/ 386 w 386"/>
                <a:gd name="T3" fmla="*/ 17 h 355"/>
                <a:gd name="T4" fmla="*/ 370 w 386"/>
                <a:gd name="T5" fmla="*/ 0 h 355"/>
                <a:gd name="T6" fmla="*/ 60 w 386"/>
                <a:gd name="T7" fmla="*/ 0 h 355"/>
                <a:gd name="T8" fmla="*/ 43 w 386"/>
                <a:gd name="T9" fmla="*/ 14 h 355"/>
                <a:gd name="T10" fmla="*/ 5 w 386"/>
                <a:gd name="T11" fmla="*/ 108 h 355"/>
                <a:gd name="T12" fmla="*/ 6 w 386"/>
                <a:gd name="T13" fmla="*/ 129 h 355"/>
                <a:gd name="T14" fmla="*/ 226 w 386"/>
                <a:gd name="T15" fmla="*/ 348 h 355"/>
                <a:gd name="T16" fmla="*/ 249 w 386"/>
                <a:gd name="T17" fmla="*/ 34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249" y="348"/>
                  </a:moveTo>
                  <a:cubicBezTo>
                    <a:pt x="334" y="254"/>
                    <a:pt x="380" y="136"/>
                    <a:pt x="386" y="17"/>
                  </a:cubicBezTo>
                  <a:cubicBezTo>
                    <a:pt x="386" y="8"/>
                    <a:pt x="379" y="0"/>
                    <a:pt x="370" y="0"/>
                  </a:cubicBezTo>
                  <a:cubicBezTo>
                    <a:pt x="60" y="0"/>
                    <a:pt x="60" y="0"/>
                    <a:pt x="60" y="0"/>
                  </a:cubicBezTo>
                  <a:cubicBezTo>
                    <a:pt x="51" y="0"/>
                    <a:pt x="45" y="6"/>
                    <a:pt x="43" y="14"/>
                  </a:cubicBezTo>
                  <a:cubicBezTo>
                    <a:pt x="39" y="48"/>
                    <a:pt x="26" y="80"/>
                    <a:pt x="5" y="108"/>
                  </a:cubicBezTo>
                  <a:cubicBezTo>
                    <a:pt x="0" y="114"/>
                    <a:pt x="1" y="123"/>
                    <a:pt x="6" y="129"/>
                  </a:cubicBezTo>
                  <a:cubicBezTo>
                    <a:pt x="226" y="348"/>
                    <a:pt x="226" y="348"/>
                    <a:pt x="226" y="348"/>
                  </a:cubicBezTo>
                  <a:cubicBezTo>
                    <a:pt x="232" y="355"/>
                    <a:pt x="243" y="355"/>
                    <a:pt x="249" y="348"/>
                  </a:cubicBezTo>
                  <a:close/>
                </a:path>
              </a:pathLst>
            </a:custGeom>
            <a:gradFill flip="none" rotWithShape="1">
              <a:gsLst>
                <a:gs pos="0">
                  <a:srgbClr val="BF965C"/>
                </a:gs>
                <a:gs pos="100000">
                  <a:srgbClr val="BF965C"/>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4" name="Freeform 21">
              <a:extLst>
                <a:ext uri="{FF2B5EF4-FFF2-40B4-BE49-F238E27FC236}">
                  <a16:creationId xmlns:a16="http://schemas.microsoft.com/office/drawing/2014/main" id="{B273C875-8B26-FCFE-EB52-6A2D6C9A3729}"/>
                </a:ext>
              </a:extLst>
            </p:cNvPr>
            <p:cNvSpPr>
              <a:spLocks/>
            </p:cNvSpPr>
            <p:nvPr/>
          </p:nvSpPr>
          <p:spPr bwMode="auto">
            <a:xfrm>
              <a:off x="6665913" y="2035175"/>
              <a:ext cx="1470025" cy="1354138"/>
            </a:xfrm>
            <a:custGeom>
              <a:avLst/>
              <a:gdLst>
                <a:gd name="T0" fmla="*/ 386 w 386"/>
                <a:gd name="T1" fmla="*/ 338 h 355"/>
                <a:gd name="T2" fmla="*/ 249 w 386"/>
                <a:gd name="T3" fmla="*/ 7 h 355"/>
                <a:gd name="T4" fmla="*/ 226 w 386"/>
                <a:gd name="T5" fmla="*/ 7 h 355"/>
                <a:gd name="T6" fmla="*/ 6 w 386"/>
                <a:gd name="T7" fmla="*/ 226 h 355"/>
                <a:gd name="T8" fmla="*/ 5 w 386"/>
                <a:gd name="T9" fmla="*/ 247 h 355"/>
                <a:gd name="T10" fmla="*/ 44 w 386"/>
                <a:gd name="T11" fmla="*/ 341 h 355"/>
                <a:gd name="T12" fmla="*/ 60 w 386"/>
                <a:gd name="T13" fmla="*/ 355 h 355"/>
                <a:gd name="T14" fmla="*/ 370 w 386"/>
                <a:gd name="T15" fmla="*/ 355 h 355"/>
                <a:gd name="T16" fmla="*/ 386 w 386"/>
                <a:gd name="T17" fmla="*/ 33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55">
                  <a:moveTo>
                    <a:pt x="386" y="338"/>
                  </a:moveTo>
                  <a:cubicBezTo>
                    <a:pt x="379" y="211"/>
                    <a:pt x="329" y="96"/>
                    <a:pt x="249" y="7"/>
                  </a:cubicBezTo>
                  <a:cubicBezTo>
                    <a:pt x="243" y="0"/>
                    <a:pt x="232" y="0"/>
                    <a:pt x="226" y="7"/>
                  </a:cubicBezTo>
                  <a:cubicBezTo>
                    <a:pt x="6" y="226"/>
                    <a:pt x="6" y="226"/>
                    <a:pt x="6" y="226"/>
                  </a:cubicBezTo>
                  <a:cubicBezTo>
                    <a:pt x="1" y="232"/>
                    <a:pt x="0" y="241"/>
                    <a:pt x="5" y="247"/>
                  </a:cubicBezTo>
                  <a:cubicBezTo>
                    <a:pt x="25" y="274"/>
                    <a:pt x="39" y="306"/>
                    <a:pt x="44" y="341"/>
                  </a:cubicBezTo>
                  <a:cubicBezTo>
                    <a:pt x="45" y="349"/>
                    <a:pt x="52" y="355"/>
                    <a:pt x="60" y="355"/>
                  </a:cubicBezTo>
                  <a:cubicBezTo>
                    <a:pt x="370" y="355"/>
                    <a:pt x="370" y="355"/>
                    <a:pt x="370" y="355"/>
                  </a:cubicBezTo>
                  <a:cubicBezTo>
                    <a:pt x="379" y="355"/>
                    <a:pt x="386" y="347"/>
                    <a:pt x="386" y="338"/>
                  </a:cubicBezTo>
                  <a:close/>
                </a:path>
              </a:pathLst>
            </a:custGeom>
            <a:gradFill flip="none" rotWithShape="1">
              <a:gsLst>
                <a:gs pos="0">
                  <a:srgbClr val="01AACD"/>
                </a:gs>
                <a:gs pos="100000">
                  <a:srgbClr val="193C6E"/>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sp>
          <p:nvSpPr>
            <p:cNvPr id="25" name="Freeform 22">
              <a:extLst>
                <a:ext uri="{FF2B5EF4-FFF2-40B4-BE49-F238E27FC236}">
                  <a16:creationId xmlns:a16="http://schemas.microsoft.com/office/drawing/2014/main" id="{3B91DE3F-8CB9-BF2E-8DD6-47AC303FABB5}"/>
                </a:ext>
              </a:extLst>
            </p:cNvPr>
            <p:cNvSpPr>
              <a:spLocks/>
            </p:cNvSpPr>
            <p:nvPr/>
          </p:nvSpPr>
          <p:spPr bwMode="auto">
            <a:xfrm>
              <a:off x="6135688" y="1387475"/>
              <a:ext cx="1352550" cy="1471613"/>
            </a:xfrm>
            <a:custGeom>
              <a:avLst/>
              <a:gdLst>
                <a:gd name="T0" fmla="*/ 348 w 355"/>
                <a:gd name="T1" fmla="*/ 137 h 386"/>
                <a:gd name="T2" fmla="*/ 17 w 355"/>
                <a:gd name="T3" fmla="*/ 0 h 386"/>
                <a:gd name="T4" fmla="*/ 0 w 355"/>
                <a:gd name="T5" fmla="*/ 16 h 386"/>
                <a:gd name="T6" fmla="*/ 0 w 355"/>
                <a:gd name="T7" fmla="*/ 326 h 386"/>
                <a:gd name="T8" fmla="*/ 14 w 355"/>
                <a:gd name="T9" fmla="*/ 343 h 386"/>
                <a:gd name="T10" fmla="*/ 108 w 355"/>
                <a:gd name="T11" fmla="*/ 381 h 386"/>
                <a:gd name="T12" fmla="*/ 129 w 355"/>
                <a:gd name="T13" fmla="*/ 380 h 386"/>
                <a:gd name="T14" fmla="*/ 348 w 355"/>
                <a:gd name="T15" fmla="*/ 160 h 386"/>
                <a:gd name="T16" fmla="*/ 348 w 355"/>
                <a:gd name="T17" fmla="*/ 137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86">
                  <a:moveTo>
                    <a:pt x="348" y="137"/>
                  </a:moveTo>
                  <a:cubicBezTo>
                    <a:pt x="254" y="52"/>
                    <a:pt x="136" y="6"/>
                    <a:pt x="17" y="0"/>
                  </a:cubicBezTo>
                  <a:cubicBezTo>
                    <a:pt x="8" y="0"/>
                    <a:pt x="0" y="7"/>
                    <a:pt x="0" y="16"/>
                  </a:cubicBezTo>
                  <a:cubicBezTo>
                    <a:pt x="0" y="326"/>
                    <a:pt x="0" y="326"/>
                    <a:pt x="0" y="326"/>
                  </a:cubicBezTo>
                  <a:cubicBezTo>
                    <a:pt x="0" y="335"/>
                    <a:pt x="6" y="341"/>
                    <a:pt x="14" y="343"/>
                  </a:cubicBezTo>
                  <a:cubicBezTo>
                    <a:pt x="48" y="347"/>
                    <a:pt x="80" y="360"/>
                    <a:pt x="108" y="381"/>
                  </a:cubicBezTo>
                  <a:cubicBezTo>
                    <a:pt x="114" y="386"/>
                    <a:pt x="123" y="385"/>
                    <a:pt x="129" y="380"/>
                  </a:cubicBezTo>
                  <a:cubicBezTo>
                    <a:pt x="348" y="160"/>
                    <a:pt x="348" y="160"/>
                    <a:pt x="348" y="160"/>
                  </a:cubicBezTo>
                  <a:cubicBezTo>
                    <a:pt x="355" y="154"/>
                    <a:pt x="355" y="143"/>
                    <a:pt x="348" y="137"/>
                  </a:cubicBezTo>
                  <a:close/>
                </a:path>
              </a:pathLst>
            </a:custGeom>
            <a:gradFill flip="none" rotWithShape="1">
              <a:gsLst>
                <a:gs pos="0">
                  <a:srgbClr val="BF965C"/>
                </a:gs>
                <a:gs pos="100000">
                  <a:srgbClr val="BF965C"/>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26" name="Group 25">
            <a:extLst>
              <a:ext uri="{FF2B5EF4-FFF2-40B4-BE49-F238E27FC236}">
                <a16:creationId xmlns:a16="http://schemas.microsoft.com/office/drawing/2014/main" id="{7A374891-A4A6-8F00-52AF-BB48D6E474AB}"/>
              </a:ext>
            </a:extLst>
          </p:cNvPr>
          <p:cNvGrpSpPr/>
          <p:nvPr/>
        </p:nvGrpSpPr>
        <p:grpSpPr>
          <a:xfrm>
            <a:off x="2792231" y="2796841"/>
            <a:ext cx="1491216" cy="1492694"/>
            <a:chOff x="5287963" y="2617788"/>
            <a:chExt cx="1601788" cy="1603375"/>
          </a:xfrm>
          <a:effectLst>
            <a:outerShdw blurRad="48856" dist="69210" dir="2700000" algn="tl" rotWithShape="0">
              <a:prstClr val="black">
                <a:alpha val="30000"/>
              </a:prstClr>
            </a:outerShdw>
          </a:effectLst>
        </p:grpSpPr>
        <p:sp>
          <p:nvSpPr>
            <p:cNvPr id="27" name="Oval 26">
              <a:extLst>
                <a:ext uri="{FF2B5EF4-FFF2-40B4-BE49-F238E27FC236}">
                  <a16:creationId xmlns:a16="http://schemas.microsoft.com/office/drawing/2014/main" id="{1F861B1F-5F38-C3EA-844D-5E3330D02DD0}"/>
                </a:ext>
              </a:extLst>
            </p:cNvPr>
            <p:cNvSpPr>
              <a:spLocks noChangeArrowheads="1"/>
            </p:cNvSpPr>
            <p:nvPr/>
          </p:nvSpPr>
          <p:spPr bwMode="auto">
            <a:xfrm>
              <a:off x="5287963" y="2617788"/>
              <a:ext cx="1601788" cy="1603375"/>
            </a:xfrm>
            <a:prstGeom prst="ellipse">
              <a:avLst/>
            </a:prstGeom>
            <a:solidFill>
              <a:schemeClr val="bg2"/>
            </a:solidFill>
            <a:ln>
              <a:noFill/>
            </a:ln>
            <a:scene3d>
              <a:camera prst="orthographicFront"/>
              <a:lightRig rig="threePt" dir="t"/>
            </a:scene3d>
            <a:sp3d>
              <a:contourClr>
                <a:schemeClr val="bg1"/>
              </a:contourClr>
            </a:sp3d>
          </p:spPr>
          <p:txBody>
            <a:bodyPr vert="horz" wrap="square" lIns="91440" tIns="45720" rIns="91440" bIns="45720" numCol="1" anchor="t" anchorCtr="0" compatLnSpc="1">
              <a:prstTxWarp prst="textNoShape">
                <a:avLst/>
              </a:prstTxWarp>
            </a:bodyPr>
            <a:lstStyle/>
            <a:p>
              <a:endParaRPr lang="ru-UA"/>
            </a:p>
          </p:txBody>
        </p:sp>
        <p:sp>
          <p:nvSpPr>
            <p:cNvPr id="28" name="Freeform 17">
              <a:extLst>
                <a:ext uri="{FF2B5EF4-FFF2-40B4-BE49-F238E27FC236}">
                  <a16:creationId xmlns:a16="http://schemas.microsoft.com/office/drawing/2014/main" id="{AB129788-7CD3-259D-BCDA-903769E1578E}"/>
                </a:ext>
              </a:extLst>
            </p:cNvPr>
            <p:cNvSpPr>
              <a:spLocks/>
            </p:cNvSpPr>
            <p:nvPr/>
          </p:nvSpPr>
          <p:spPr bwMode="auto">
            <a:xfrm>
              <a:off x="5511800" y="2841625"/>
              <a:ext cx="1377950" cy="1379538"/>
            </a:xfrm>
            <a:custGeom>
              <a:avLst/>
              <a:gdLst>
                <a:gd name="T0" fmla="*/ 298 w 362"/>
                <a:gd name="T1" fmla="*/ 0 h 362"/>
                <a:gd name="T2" fmla="*/ 358 w 362"/>
                <a:gd name="T3" fmla="*/ 147 h 362"/>
                <a:gd name="T4" fmla="*/ 147 w 362"/>
                <a:gd name="T5" fmla="*/ 358 h 362"/>
                <a:gd name="T6" fmla="*/ 0 w 362"/>
                <a:gd name="T7" fmla="*/ 298 h 362"/>
                <a:gd name="T8" fmla="*/ 151 w 362"/>
                <a:gd name="T9" fmla="*/ 362 h 362"/>
                <a:gd name="T10" fmla="*/ 362 w 362"/>
                <a:gd name="T11" fmla="*/ 151 h 362"/>
                <a:gd name="T12" fmla="*/ 298 w 362"/>
                <a:gd name="T13" fmla="*/ 0 h 362"/>
              </a:gdLst>
              <a:ahLst/>
              <a:cxnLst>
                <a:cxn ang="0">
                  <a:pos x="T0" y="T1"/>
                </a:cxn>
                <a:cxn ang="0">
                  <a:pos x="T2" y="T3"/>
                </a:cxn>
                <a:cxn ang="0">
                  <a:pos x="T4" y="T5"/>
                </a:cxn>
                <a:cxn ang="0">
                  <a:pos x="T6" y="T7"/>
                </a:cxn>
                <a:cxn ang="0">
                  <a:pos x="T8" y="T9"/>
                </a:cxn>
                <a:cxn ang="0">
                  <a:pos x="T10" y="T11"/>
                </a:cxn>
                <a:cxn ang="0">
                  <a:pos x="T12" y="T13"/>
                </a:cxn>
              </a:cxnLst>
              <a:rect l="0" t="0" r="r" b="b"/>
              <a:pathLst>
                <a:path w="362" h="362">
                  <a:moveTo>
                    <a:pt x="298" y="0"/>
                  </a:moveTo>
                  <a:cubicBezTo>
                    <a:pt x="335" y="38"/>
                    <a:pt x="358" y="90"/>
                    <a:pt x="358" y="147"/>
                  </a:cubicBezTo>
                  <a:cubicBezTo>
                    <a:pt x="358" y="263"/>
                    <a:pt x="263" y="358"/>
                    <a:pt x="147" y="358"/>
                  </a:cubicBezTo>
                  <a:cubicBezTo>
                    <a:pt x="90" y="358"/>
                    <a:pt x="38" y="335"/>
                    <a:pt x="0" y="298"/>
                  </a:cubicBezTo>
                  <a:cubicBezTo>
                    <a:pt x="39" y="337"/>
                    <a:pt x="92" y="362"/>
                    <a:pt x="151" y="362"/>
                  </a:cubicBezTo>
                  <a:cubicBezTo>
                    <a:pt x="268" y="362"/>
                    <a:pt x="362" y="268"/>
                    <a:pt x="362" y="151"/>
                  </a:cubicBezTo>
                  <a:cubicBezTo>
                    <a:pt x="362" y="92"/>
                    <a:pt x="337" y="39"/>
                    <a:pt x="298" y="0"/>
                  </a:cubicBezTo>
                  <a:close/>
                </a:path>
              </a:pathLst>
            </a:custGeom>
            <a:solidFill>
              <a:schemeClr val="bg2">
                <a:lumMod val="75000"/>
              </a:schemeClr>
            </a:solidFill>
            <a:ln>
              <a:noFill/>
            </a:ln>
            <a:scene3d>
              <a:camera prst="orthographicFront"/>
              <a:lightRig rig="threePt" dir="t"/>
            </a:scene3d>
            <a:sp3d>
              <a:contourClr>
                <a:schemeClr val="bg1"/>
              </a:contourClr>
            </a:sp3d>
          </p:spPr>
          <p:txBody>
            <a:bodyPr vert="horz" wrap="square" lIns="91440" tIns="45720" rIns="91440" bIns="45720" numCol="1" anchor="t" anchorCtr="0" compatLnSpc="1">
              <a:prstTxWarp prst="textNoShape">
                <a:avLst/>
              </a:prstTxWarp>
            </a:bodyPr>
            <a:lstStyle/>
            <a:p>
              <a:endParaRPr lang="ru-UA"/>
            </a:p>
          </p:txBody>
        </p:sp>
        <p:sp>
          <p:nvSpPr>
            <p:cNvPr id="29" name="Freeform 18">
              <a:extLst>
                <a:ext uri="{FF2B5EF4-FFF2-40B4-BE49-F238E27FC236}">
                  <a16:creationId xmlns:a16="http://schemas.microsoft.com/office/drawing/2014/main" id="{0F07CF22-79E5-0DB7-5742-620E2EEE010C}"/>
                </a:ext>
              </a:extLst>
            </p:cNvPr>
            <p:cNvSpPr>
              <a:spLocks/>
            </p:cNvSpPr>
            <p:nvPr/>
          </p:nvSpPr>
          <p:spPr bwMode="auto">
            <a:xfrm>
              <a:off x="5287963" y="2617788"/>
              <a:ext cx="1377950" cy="1379538"/>
            </a:xfrm>
            <a:custGeom>
              <a:avLst/>
              <a:gdLst>
                <a:gd name="T0" fmla="*/ 4 w 362"/>
                <a:gd name="T1" fmla="*/ 215 h 362"/>
                <a:gd name="T2" fmla="*/ 215 w 362"/>
                <a:gd name="T3" fmla="*/ 4 h 362"/>
                <a:gd name="T4" fmla="*/ 362 w 362"/>
                <a:gd name="T5" fmla="*/ 64 h 362"/>
                <a:gd name="T6" fmla="*/ 210 w 362"/>
                <a:gd name="T7" fmla="*/ 0 h 362"/>
                <a:gd name="T8" fmla="*/ 0 w 362"/>
                <a:gd name="T9" fmla="*/ 210 h 362"/>
                <a:gd name="T10" fmla="*/ 64 w 362"/>
                <a:gd name="T11" fmla="*/ 362 h 362"/>
                <a:gd name="T12" fmla="*/ 4 w 362"/>
                <a:gd name="T13" fmla="*/ 215 h 362"/>
              </a:gdLst>
              <a:ahLst/>
              <a:cxnLst>
                <a:cxn ang="0">
                  <a:pos x="T0" y="T1"/>
                </a:cxn>
                <a:cxn ang="0">
                  <a:pos x="T2" y="T3"/>
                </a:cxn>
                <a:cxn ang="0">
                  <a:pos x="T4" y="T5"/>
                </a:cxn>
                <a:cxn ang="0">
                  <a:pos x="T6" y="T7"/>
                </a:cxn>
                <a:cxn ang="0">
                  <a:pos x="T8" y="T9"/>
                </a:cxn>
                <a:cxn ang="0">
                  <a:pos x="T10" y="T11"/>
                </a:cxn>
                <a:cxn ang="0">
                  <a:pos x="T12" y="T13"/>
                </a:cxn>
              </a:cxnLst>
              <a:rect l="0" t="0" r="r" b="b"/>
              <a:pathLst>
                <a:path w="362" h="362">
                  <a:moveTo>
                    <a:pt x="4" y="215"/>
                  </a:moveTo>
                  <a:cubicBezTo>
                    <a:pt x="4" y="99"/>
                    <a:pt x="99" y="4"/>
                    <a:pt x="215" y="4"/>
                  </a:cubicBezTo>
                  <a:cubicBezTo>
                    <a:pt x="272" y="4"/>
                    <a:pt x="324" y="27"/>
                    <a:pt x="362" y="64"/>
                  </a:cubicBezTo>
                  <a:cubicBezTo>
                    <a:pt x="323" y="24"/>
                    <a:pt x="270" y="0"/>
                    <a:pt x="210" y="0"/>
                  </a:cubicBezTo>
                  <a:cubicBezTo>
                    <a:pt x="94" y="0"/>
                    <a:pt x="0" y="94"/>
                    <a:pt x="0" y="210"/>
                  </a:cubicBezTo>
                  <a:cubicBezTo>
                    <a:pt x="0" y="270"/>
                    <a:pt x="24" y="323"/>
                    <a:pt x="64" y="362"/>
                  </a:cubicBezTo>
                  <a:cubicBezTo>
                    <a:pt x="27" y="324"/>
                    <a:pt x="4" y="272"/>
                    <a:pt x="4" y="215"/>
                  </a:cubicBezTo>
                  <a:close/>
                </a:path>
              </a:pathLst>
            </a:custGeom>
            <a:solidFill>
              <a:schemeClr val="tx2"/>
            </a:solidFill>
            <a:ln>
              <a:noFill/>
            </a:ln>
            <a:scene3d>
              <a:camera prst="orthographicFront"/>
              <a:lightRig rig="threePt" dir="t"/>
            </a:scene3d>
            <a:sp3d>
              <a:contourClr>
                <a:schemeClr val="bg1"/>
              </a:contourClr>
            </a:sp3d>
          </p:spPr>
          <p:txBody>
            <a:bodyPr vert="horz" wrap="square" lIns="91440" tIns="45720" rIns="91440" bIns="45720" numCol="1" anchor="t" anchorCtr="0" compatLnSpc="1">
              <a:prstTxWarp prst="textNoShape">
                <a:avLst/>
              </a:prstTxWarp>
            </a:bodyPr>
            <a:lstStyle/>
            <a:p>
              <a:endParaRPr lang="ru-UA"/>
            </a:p>
          </p:txBody>
        </p:sp>
      </p:grpSp>
      <p:pic>
        <p:nvPicPr>
          <p:cNvPr id="30" name="zillow-1.png" descr="zillow-1.png">
            <a:extLst>
              <a:ext uri="{FF2B5EF4-FFF2-40B4-BE49-F238E27FC236}">
                <a16:creationId xmlns:a16="http://schemas.microsoft.com/office/drawing/2014/main" id="{A2563391-E94E-FFF3-6C5E-872EECECDB69}"/>
              </a:ext>
            </a:extLst>
          </p:cNvPr>
          <p:cNvPicPr>
            <a:picLocks noChangeAspect="1"/>
          </p:cNvPicPr>
          <p:nvPr/>
        </p:nvPicPr>
        <p:blipFill>
          <a:blip r:embed="rId3"/>
          <a:stretch>
            <a:fillRect/>
          </a:stretch>
        </p:blipFill>
        <p:spPr>
          <a:xfrm>
            <a:off x="3692577" y="2281832"/>
            <a:ext cx="794087" cy="185535"/>
          </a:xfrm>
          <a:prstGeom prst="rect">
            <a:avLst/>
          </a:prstGeom>
          <a:ln w="12700">
            <a:miter lim="400000"/>
          </a:ln>
        </p:spPr>
      </p:pic>
      <p:pic>
        <p:nvPicPr>
          <p:cNvPr id="31" name="palm-beach-post.png" descr="palm-beach-post.png">
            <a:extLst>
              <a:ext uri="{FF2B5EF4-FFF2-40B4-BE49-F238E27FC236}">
                <a16:creationId xmlns:a16="http://schemas.microsoft.com/office/drawing/2014/main" id="{4D19283B-0617-5B15-D660-22A854F90ED9}"/>
              </a:ext>
            </a:extLst>
          </p:cNvPr>
          <p:cNvPicPr>
            <a:picLocks noChangeAspect="1"/>
          </p:cNvPicPr>
          <p:nvPr/>
        </p:nvPicPr>
        <p:blipFill>
          <a:blip r:embed="rId4"/>
          <a:stretch>
            <a:fillRect/>
          </a:stretch>
        </p:blipFill>
        <p:spPr>
          <a:xfrm>
            <a:off x="4443952" y="3081141"/>
            <a:ext cx="822030" cy="92497"/>
          </a:xfrm>
          <a:prstGeom prst="rect">
            <a:avLst/>
          </a:prstGeom>
          <a:ln w="12700">
            <a:miter lim="400000"/>
          </a:ln>
        </p:spPr>
      </p:pic>
      <p:pic>
        <p:nvPicPr>
          <p:cNvPr id="32" name="homes-and-land.png" descr="homes-and-land.png">
            <a:extLst>
              <a:ext uri="{FF2B5EF4-FFF2-40B4-BE49-F238E27FC236}">
                <a16:creationId xmlns:a16="http://schemas.microsoft.com/office/drawing/2014/main" id="{6545CC04-6E6F-A46C-429A-CD75BB373D98}"/>
              </a:ext>
            </a:extLst>
          </p:cNvPr>
          <p:cNvPicPr>
            <a:picLocks noChangeAspect="1"/>
          </p:cNvPicPr>
          <p:nvPr/>
        </p:nvPicPr>
        <p:blipFill>
          <a:blip r:embed="rId5"/>
          <a:stretch>
            <a:fillRect/>
          </a:stretch>
        </p:blipFill>
        <p:spPr>
          <a:xfrm>
            <a:off x="4482936" y="4043415"/>
            <a:ext cx="639476" cy="185536"/>
          </a:xfrm>
          <a:prstGeom prst="rect">
            <a:avLst/>
          </a:prstGeom>
          <a:ln w="12700">
            <a:miter lim="400000"/>
          </a:ln>
        </p:spPr>
      </p:pic>
      <p:pic>
        <p:nvPicPr>
          <p:cNvPr id="33" name="whos-who.png" descr="whos-who.png">
            <a:extLst>
              <a:ext uri="{FF2B5EF4-FFF2-40B4-BE49-F238E27FC236}">
                <a16:creationId xmlns:a16="http://schemas.microsoft.com/office/drawing/2014/main" id="{95C7F643-E0D1-A5BC-9A0F-4DE70941AEE4}"/>
              </a:ext>
            </a:extLst>
          </p:cNvPr>
          <p:cNvPicPr>
            <a:picLocks noChangeAspect="1"/>
          </p:cNvPicPr>
          <p:nvPr/>
        </p:nvPicPr>
        <p:blipFill>
          <a:blip r:embed="rId6"/>
          <a:stretch>
            <a:fillRect/>
          </a:stretch>
        </p:blipFill>
        <p:spPr>
          <a:xfrm>
            <a:off x="3797941" y="4819307"/>
            <a:ext cx="685955" cy="242817"/>
          </a:xfrm>
          <a:prstGeom prst="rect">
            <a:avLst/>
          </a:prstGeom>
          <a:ln w="12700">
            <a:miter lim="400000"/>
          </a:ln>
        </p:spPr>
      </p:pic>
      <p:pic>
        <p:nvPicPr>
          <p:cNvPr id="34" name="realtor-1.png" descr="realtor-1.png">
            <a:extLst>
              <a:ext uri="{FF2B5EF4-FFF2-40B4-BE49-F238E27FC236}">
                <a16:creationId xmlns:a16="http://schemas.microsoft.com/office/drawing/2014/main" id="{606E5C2D-FDD7-BC9E-7304-9B74E7B9CE6B}"/>
              </a:ext>
            </a:extLst>
          </p:cNvPr>
          <p:cNvPicPr>
            <a:picLocks noChangeAspect="1"/>
          </p:cNvPicPr>
          <p:nvPr/>
        </p:nvPicPr>
        <p:blipFill>
          <a:blip r:embed="rId7"/>
          <a:stretch>
            <a:fillRect/>
          </a:stretch>
        </p:blipFill>
        <p:spPr>
          <a:xfrm>
            <a:off x="1782185" y="2963710"/>
            <a:ext cx="896970" cy="225702"/>
          </a:xfrm>
          <a:prstGeom prst="rect">
            <a:avLst/>
          </a:prstGeom>
          <a:ln w="12700">
            <a:miter lim="400000"/>
          </a:ln>
        </p:spPr>
      </p:pic>
      <p:pic>
        <p:nvPicPr>
          <p:cNvPr id="35" name="homes.png" descr="homes.png">
            <a:extLst>
              <a:ext uri="{FF2B5EF4-FFF2-40B4-BE49-F238E27FC236}">
                <a16:creationId xmlns:a16="http://schemas.microsoft.com/office/drawing/2014/main" id="{3FFD9859-57EA-C58D-0D16-60963290AD7D}"/>
              </a:ext>
            </a:extLst>
          </p:cNvPr>
          <p:cNvPicPr>
            <a:picLocks noChangeAspect="1"/>
          </p:cNvPicPr>
          <p:nvPr/>
        </p:nvPicPr>
        <p:blipFill>
          <a:blip r:embed="rId8"/>
          <a:stretch>
            <a:fillRect/>
          </a:stretch>
        </p:blipFill>
        <p:spPr>
          <a:xfrm>
            <a:off x="2584070" y="2298496"/>
            <a:ext cx="767788" cy="143961"/>
          </a:xfrm>
          <a:prstGeom prst="rect">
            <a:avLst/>
          </a:prstGeom>
          <a:ln w="12700">
            <a:miter lim="400000"/>
          </a:ln>
        </p:spPr>
      </p:pic>
      <p:sp>
        <p:nvSpPr>
          <p:cNvPr id="43" name="Rectangle 42">
            <a:extLst>
              <a:ext uri="{FF2B5EF4-FFF2-40B4-BE49-F238E27FC236}">
                <a16:creationId xmlns:a16="http://schemas.microsoft.com/office/drawing/2014/main" id="{4F684BE4-CF2A-FBE2-E8FD-84AE98FD95F3}"/>
              </a:ext>
            </a:extLst>
          </p:cNvPr>
          <p:cNvSpPr>
            <a:spLocks noChangeArrowheads="1"/>
          </p:cNvSpPr>
          <p:nvPr/>
        </p:nvSpPr>
        <p:spPr bwMode="auto">
          <a:xfrm>
            <a:off x="112724" y="393898"/>
            <a:ext cx="6722836" cy="105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400" dirty="0">
                <a:solidFill>
                  <a:srgbClr val="BF965C"/>
                </a:solidFill>
                <a:latin typeface="Arial" panose="020B0604020202020204" pitchFamily="34" charset="0"/>
                <a:cs typeface="Arial" panose="020B0604020202020204" pitchFamily="34" charset="0"/>
              </a:rPr>
              <a:t>Where Your</a:t>
            </a:r>
          </a:p>
          <a:p>
            <a:pPr algn="ctr">
              <a:spcBef>
                <a:spcPts val="50"/>
              </a:spcBef>
            </a:pPr>
            <a:r>
              <a:rPr lang="en-US" sz="3400" dirty="0">
                <a:solidFill>
                  <a:srgbClr val="BF965C"/>
                </a:solidFill>
                <a:latin typeface="Arial" panose="020B0604020202020204" pitchFamily="34" charset="0"/>
                <a:cs typeface="Arial" panose="020B0604020202020204" pitchFamily="34" charset="0"/>
              </a:rPr>
              <a:t>Listings Will Be Found</a:t>
            </a:r>
            <a:endParaRPr lang="en-US" sz="3400" b="1" dirty="0">
              <a:solidFill>
                <a:srgbClr val="BF965C"/>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CD719A2-E911-013A-CE21-981AE518B0F1}"/>
              </a:ext>
            </a:extLst>
          </p:cNvPr>
          <p:cNvSpPr txBox="1"/>
          <p:nvPr/>
        </p:nvSpPr>
        <p:spPr>
          <a:xfrm>
            <a:off x="848181" y="7436131"/>
            <a:ext cx="2699991" cy="577081"/>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050" dirty="0">
                <a:solidFill>
                  <a:srgbClr val="193C6E"/>
                </a:solidFill>
                <a:latin typeface="Arial" panose="020B0604020202020204" pitchFamily="34" charset="0"/>
                <a:cs typeface="Arial" panose="020B0604020202020204" pitchFamily="34" charset="0"/>
              </a:rPr>
              <a:t>Automatic daily updates from the Multiple Listing Service ensures that your listing will be front and center.</a:t>
            </a:r>
          </a:p>
        </p:txBody>
      </p:sp>
      <p:sp>
        <p:nvSpPr>
          <p:cNvPr id="52" name="TextBox 51">
            <a:extLst>
              <a:ext uri="{FF2B5EF4-FFF2-40B4-BE49-F238E27FC236}">
                <a16:creationId xmlns:a16="http://schemas.microsoft.com/office/drawing/2014/main" id="{2B834225-F0C3-21F3-9BA6-34F5FE4D2C7D}"/>
              </a:ext>
            </a:extLst>
          </p:cNvPr>
          <p:cNvSpPr txBox="1"/>
          <p:nvPr/>
        </p:nvSpPr>
        <p:spPr>
          <a:xfrm>
            <a:off x="4066795" y="6622696"/>
            <a:ext cx="2680759" cy="577081"/>
          </a:xfrm>
          <a:prstGeom prst="rect">
            <a:avLst/>
          </a:prstGeom>
          <a:noFill/>
        </p:spPr>
        <p:txBody>
          <a:bodyPr wrap="square" rtlCol="0">
            <a:spAutoFit/>
          </a:bodyPr>
          <a:lstStyle/>
          <a:p>
            <a:pPr defTabSz="904893">
              <a:defRPr sz="989">
                <a:solidFill>
                  <a:srgbClr val="000000"/>
                </a:solidFill>
                <a:latin typeface="Montserrat Light"/>
                <a:ea typeface="Montserrat Light"/>
                <a:cs typeface="Montserrat Light"/>
                <a:sym typeface="Montserrat Light"/>
              </a:defRPr>
            </a:pPr>
            <a:r>
              <a:rPr lang="en-US" sz="1050" dirty="0">
                <a:solidFill>
                  <a:srgbClr val="193C6E"/>
                </a:solidFill>
                <a:latin typeface="Arial" panose="020B0604020202020204" pitchFamily="34" charset="0"/>
                <a:cs typeface="Arial" panose="020B0604020202020204" pitchFamily="34" charset="0"/>
              </a:rPr>
              <a:t>All of our partner sites will redirect your listing and link back to our main site, </a:t>
            </a:r>
            <a:r>
              <a:rPr lang="en-US" sz="1050" b="1" dirty="0" err="1">
                <a:solidFill>
                  <a:srgbClr val="193C6E"/>
                </a:solidFill>
                <a:latin typeface="Arial" panose="020B0604020202020204" pitchFamily="34" charset="0"/>
                <a:cs typeface="Arial" panose="020B0604020202020204" pitchFamily="34" charset="0"/>
              </a:rPr>
              <a:t>LangRealty.com</a:t>
            </a:r>
            <a:r>
              <a:rPr lang="en-US" sz="1050" dirty="0">
                <a:solidFill>
                  <a:srgbClr val="193C6E"/>
                </a:solidFill>
                <a:latin typeface="Arial" panose="020B0604020202020204" pitchFamily="34" charset="0"/>
                <a:cs typeface="Arial" panose="020B0604020202020204" pitchFamily="34" charset="0"/>
              </a:rPr>
              <a:t>.</a:t>
            </a:r>
          </a:p>
        </p:txBody>
      </p:sp>
      <p:pic>
        <p:nvPicPr>
          <p:cNvPr id="55" name="trulia-1.png" descr="trulia-1.png">
            <a:extLst>
              <a:ext uri="{FF2B5EF4-FFF2-40B4-BE49-F238E27FC236}">
                <a16:creationId xmlns:a16="http://schemas.microsoft.com/office/drawing/2014/main" id="{3F444288-FD7E-F64D-EBDF-39D7BFE52C3E}"/>
              </a:ext>
            </a:extLst>
          </p:cNvPr>
          <p:cNvPicPr>
            <a:picLocks noChangeAspect="1"/>
          </p:cNvPicPr>
          <p:nvPr/>
        </p:nvPicPr>
        <p:blipFill>
          <a:blip r:embed="rId9"/>
          <a:stretch>
            <a:fillRect/>
          </a:stretch>
        </p:blipFill>
        <p:spPr>
          <a:xfrm>
            <a:off x="2612144" y="4815930"/>
            <a:ext cx="746281" cy="217237"/>
          </a:xfrm>
          <a:prstGeom prst="rect">
            <a:avLst/>
          </a:prstGeom>
          <a:ln w="12700">
            <a:miter lim="400000"/>
          </a:ln>
        </p:spPr>
      </p:pic>
      <p:pic>
        <p:nvPicPr>
          <p:cNvPr id="56" name="propertyshark.png" descr="propertyshark.png">
            <a:extLst>
              <a:ext uri="{FF2B5EF4-FFF2-40B4-BE49-F238E27FC236}">
                <a16:creationId xmlns:a16="http://schemas.microsoft.com/office/drawing/2014/main" id="{E4871FAE-D8F0-39EA-0CA7-FD14D8CC5826}"/>
              </a:ext>
            </a:extLst>
          </p:cNvPr>
          <p:cNvPicPr>
            <a:picLocks noChangeAspect="1"/>
          </p:cNvPicPr>
          <p:nvPr/>
        </p:nvPicPr>
        <p:blipFill>
          <a:blip r:embed="rId10"/>
          <a:stretch>
            <a:fillRect/>
          </a:stretch>
        </p:blipFill>
        <p:spPr>
          <a:xfrm>
            <a:off x="1804357" y="3981096"/>
            <a:ext cx="887438" cy="205222"/>
          </a:xfrm>
          <a:prstGeom prst="rect">
            <a:avLst/>
          </a:prstGeom>
          <a:ln w="12700">
            <a:miter lim="400000"/>
          </a:ln>
        </p:spPr>
      </p:pic>
      <p:sp>
        <p:nvSpPr>
          <p:cNvPr id="59" name="TextBox 58">
            <a:extLst>
              <a:ext uri="{FF2B5EF4-FFF2-40B4-BE49-F238E27FC236}">
                <a16:creationId xmlns:a16="http://schemas.microsoft.com/office/drawing/2014/main" id="{6657A7D2-5A4D-F0F2-086C-AE7363158008}"/>
              </a:ext>
            </a:extLst>
          </p:cNvPr>
          <p:cNvSpPr txBox="1"/>
          <p:nvPr/>
        </p:nvSpPr>
        <p:spPr>
          <a:xfrm>
            <a:off x="4051077" y="7437093"/>
            <a:ext cx="2540578" cy="900246"/>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050" dirty="0">
                <a:solidFill>
                  <a:srgbClr val="193C6E"/>
                </a:solidFill>
                <a:latin typeface="Arial" panose="020B0604020202020204" pitchFamily="34" charset="0"/>
                <a:cs typeface="Arial" panose="020B0604020202020204" pitchFamily="34" charset="0"/>
              </a:rPr>
              <a:t>Lang Realty collects the traffic metrics from all of the publisher websites and compiles them into reports that provide your REALTOR® with critical marketing intelligence.</a:t>
            </a:r>
          </a:p>
        </p:txBody>
      </p:sp>
      <p:sp>
        <p:nvSpPr>
          <p:cNvPr id="77" name="Exceptional Service.  Extraordinary Results.">
            <a:extLst>
              <a:ext uri="{FF2B5EF4-FFF2-40B4-BE49-F238E27FC236}">
                <a16:creationId xmlns:a16="http://schemas.microsoft.com/office/drawing/2014/main" id="{256528B8-1B0E-6C61-8990-E1BA90194669}"/>
              </a:ext>
            </a:extLst>
          </p:cNvPr>
          <p:cNvSpPr txBox="1">
            <a:spLocks/>
          </p:cNvSpPr>
          <p:nvPr/>
        </p:nvSpPr>
        <p:spPr>
          <a:xfrm>
            <a:off x="1" y="5811475"/>
            <a:ext cx="6858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2400" dirty="0">
                <a:solidFill>
                  <a:srgbClr val="193C6E"/>
                </a:solidFill>
                <a:latin typeface="Arial" panose="020B0604020202020204" pitchFamily="34" charset="0"/>
                <a:cs typeface="Arial" panose="020B0604020202020204" pitchFamily="34" charset="0"/>
              </a:rPr>
              <a:t>Our Website </a:t>
            </a:r>
            <a:r>
              <a:rPr lang="en-US" sz="2400" b="1" dirty="0">
                <a:solidFill>
                  <a:srgbClr val="193C6E"/>
                </a:solidFill>
                <a:latin typeface="Arial" panose="020B0604020202020204" pitchFamily="34" charset="0"/>
                <a:cs typeface="Arial" panose="020B0604020202020204" pitchFamily="34" charset="0"/>
              </a:rPr>
              <a:t>Distribution Network</a:t>
            </a:r>
          </a:p>
        </p:txBody>
      </p:sp>
      <p:sp>
        <p:nvSpPr>
          <p:cNvPr id="91" name="TextBox 90">
            <a:extLst>
              <a:ext uri="{FF2B5EF4-FFF2-40B4-BE49-F238E27FC236}">
                <a16:creationId xmlns:a16="http://schemas.microsoft.com/office/drawing/2014/main" id="{00DDF6EA-F2AA-5339-E32C-B1C85242F91C}"/>
              </a:ext>
            </a:extLst>
          </p:cNvPr>
          <p:cNvSpPr txBox="1"/>
          <p:nvPr/>
        </p:nvSpPr>
        <p:spPr>
          <a:xfrm>
            <a:off x="824631" y="6611588"/>
            <a:ext cx="2713707" cy="430887"/>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050" dirty="0">
                <a:solidFill>
                  <a:srgbClr val="193C6E"/>
                </a:solidFill>
                <a:latin typeface="Arial" panose="020B0604020202020204" pitchFamily="34" charset="0"/>
                <a:cs typeface="Arial" panose="020B0604020202020204" pitchFamily="34" charset="0"/>
              </a:rPr>
              <a:t>Your listing will be shown on hundreds of real estate websites around the world.</a:t>
            </a:r>
          </a:p>
        </p:txBody>
      </p:sp>
      <p:sp>
        <p:nvSpPr>
          <p:cNvPr id="103" name="Exceptional Service.  Extraordinary Results.">
            <a:extLst>
              <a:ext uri="{FF2B5EF4-FFF2-40B4-BE49-F238E27FC236}">
                <a16:creationId xmlns:a16="http://schemas.microsoft.com/office/drawing/2014/main" id="{281A6FBD-8A2B-2196-07B0-EB048C1D3F95}"/>
              </a:ext>
            </a:extLst>
          </p:cNvPr>
          <p:cNvSpPr txBox="1">
            <a:spLocks/>
          </p:cNvSpPr>
          <p:nvPr/>
        </p:nvSpPr>
        <p:spPr>
          <a:xfrm>
            <a:off x="810916" y="6378356"/>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Global Distribution</a:t>
            </a:r>
          </a:p>
        </p:txBody>
      </p:sp>
      <p:sp>
        <p:nvSpPr>
          <p:cNvPr id="104" name="Exceptional Service.  Extraordinary Results.">
            <a:extLst>
              <a:ext uri="{FF2B5EF4-FFF2-40B4-BE49-F238E27FC236}">
                <a16:creationId xmlns:a16="http://schemas.microsoft.com/office/drawing/2014/main" id="{7C8E3135-7D45-9F7F-0387-3090EF833CA8}"/>
              </a:ext>
            </a:extLst>
          </p:cNvPr>
          <p:cNvSpPr txBox="1">
            <a:spLocks/>
          </p:cNvSpPr>
          <p:nvPr/>
        </p:nvSpPr>
        <p:spPr>
          <a:xfrm>
            <a:off x="824631" y="7224831"/>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Real-time MLS Updates</a:t>
            </a:r>
          </a:p>
        </p:txBody>
      </p:sp>
      <p:sp>
        <p:nvSpPr>
          <p:cNvPr id="105" name="Exceptional Service.  Extraordinary Results.">
            <a:extLst>
              <a:ext uri="{FF2B5EF4-FFF2-40B4-BE49-F238E27FC236}">
                <a16:creationId xmlns:a16="http://schemas.microsoft.com/office/drawing/2014/main" id="{02B3BB0C-CEFA-5AC3-AA42-AF2DA9AFF6FC}"/>
              </a:ext>
            </a:extLst>
          </p:cNvPr>
          <p:cNvSpPr txBox="1">
            <a:spLocks/>
          </p:cNvSpPr>
          <p:nvPr/>
        </p:nvSpPr>
        <p:spPr>
          <a:xfrm>
            <a:off x="4027044" y="6413241"/>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Full Circle</a:t>
            </a:r>
          </a:p>
        </p:txBody>
      </p:sp>
      <p:sp>
        <p:nvSpPr>
          <p:cNvPr id="106" name="Exceptional Service.  Extraordinary Results.">
            <a:extLst>
              <a:ext uri="{FF2B5EF4-FFF2-40B4-BE49-F238E27FC236}">
                <a16:creationId xmlns:a16="http://schemas.microsoft.com/office/drawing/2014/main" id="{71924A97-57E0-A572-9F6E-C9ADECD63A93}"/>
              </a:ext>
            </a:extLst>
          </p:cNvPr>
          <p:cNvSpPr txBox="1">
            <a:spLocks/>
          </p:cNvSpPr>
          <p:nvPr/>
        </p:nvSpPr>
        <p:spPr>
          <a:xfrm>
            <a:off x="4017757" y="7229733"/>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Best in Class Analytics</a:t>
            </a:r>
          </a:p>
        </p:txBody>
      </p:sp>
      <p:sp>
        <p:nvSpPr>
          <p:cNvPr id="107" name="Freeform 2">
            <a:extLst>
              <a:ext uri="{FF2B5EF4-FFF2-40B4-BE49-F238E27FC236}">
                <a16:creationId xmlns:a16="http://schemas.microsoft.com/office/drawing/2014/main" id="{1086FA83-394B-A9D6-F9C0-181FE5CB5B23}"/>
              </a:ext>
            </a:extLst>
          </p:cNvPr>
          <p:cNvSpPr/>
          <p:nvPr/>
        </p:nvSpPr>
        <p:spPr>
          <a:xfrm>
            <a:off x="2896193" y="2940531"/>
            <a:ext cx="1272273" cy="1292292"/>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a:blip r:embed="rId11">
              <a:alphaModFix/>
            </a:blip>
            <a:stretch>
              <a:fillRect/>
            </a:stretch>
          </a:blipFill>
        </p:spPr>
        <p:txBody>
          <a:bodyPr/>
          <a:lstStyle/>
          <a:p>
            <a:endParaRPr lang="en-US" dirty="0"/>
          </a:p>
        </p:txBody>
      </p:sp>
      <p:grpSp>
        <p:nvGrpSpPr>
          <p:cNvPr id="111" name="Group 110">
            <a:extLst>
              <a:ext uri="{FF2B5EF4-FFF2-40B4-BE49-F238E27FC236}">
                <a16:creationId xmlns:a16="http://schemas.microsoft.com/office/drawing/2014/main" id="{AC026EB1-CA5E-EB93-9A6B-EDF5ADCA52C8}"/>
              </a:ext>
            </a:extLst>
          </p:cNvPr>
          <p:cNvGrpSpPr/>
          <p:nvPr/>
        </p:nvGrpSpPr>
        <p:grpSpPr>
          <a:xfrm>
            <a:off x="393087" y="6403847"/>
            <a:ext cx="364274" cy="364275"/>
            <a:chOff x="3666993" y="6708364"/>
            <a:chExt cx="364274" cy="364275"/>
          </a:xfrm>
        </p:grpSpPr>
        <p:sp>
          <p:nvSpPr>
            <p:cNvPr id="109" name="Oval 108">
              <a:extLst>
                <a:ext uri="{FF2B5EF4-FFF2-40B4-BE49-F238E27FC236}">
                  <a16:creationId xmlns:a16="http://schemas.microsoft.com/office/drawing/2014/main" id="{431F09B6-BFE8-A2CE-9D69-D8391F3BFCE6}"/>
                </a:ext>
              </a:extLst>
            </p:cNvPr>
            <p:cNvSpPr/>
            <p:nvPr/>
          </p:nvSpPr>
          <p:spPr>
            <a:xfrm>
              <a:off x="3666994" y="6708364"/>
              <a:ext cx="364273" cy="364275"/>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0" name="Oval 109">
              <a:extLst>
                <a:ext uri="{FF2B5EF4-FFF2-40B4-BE49-F238E27FC236}">
                  <a16:creationId xmlns:a16="http://schemas.microsoft.com/office/drawing/2014/main" id="{F5ABFB77-F002-5A12-606B-179738D08CD9}"/>
                </a:ext>
              </a:extLst>
            </p:cNvPr>
            <p:cNvSpPr/>
            <p:nvPr/>
          </p:nvSpPr>
          <p:spPr>
            <a:xfrm>
              <a:off x="3666993" y="670836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115" name="Group 114">
            <a:extLst>
              <a:ext uri="{FF2B5EF4-FFF2-40B4-BE49-F238E27FC236}">
                <a16:creationId xmlns:a16="http://schemas.microsoft.com/office/drawing/2014/main" id="{90A855FD-7B73-977F-0377-EFC5278C77A0}"/>
              </a:ext>
            </a:extLst>
          </p:cNvPr>
          <p:cNvGrpSpPr/>
          <p:nvPr/>
        </p:nvGrpSpPr>
        <p:grpSpPr>
          <a:xfrm>
            <a:off x="393087" y="7253994"/>
            <a:ext cx="364274" cy="364275"/>
            <a:chOff x="3666993" y="6708364"/>
            <a:chExt cx="364274" cy="364275"/>
          </a:xfrm>
        </p:grpSpPr>
        <p:sp>
          <p:nvSpPr>
            <p:cNvPr id="116" name="Oval 115">
              <a:extLst>
                <a:ext uri="{FF2B5EF4-FFF2-40B4-BE49-F238E27FC236}">
                  <a16:creationId xmlns:a16="http://schemas.microsoft.com/office/drawing/2014/main" id="{DA1BE473-AABD-4065-7F77-96ADFF47DF9B}"/>
                </a:ext>
              </a:extLst>
            </p:cNvPr>
            <p:cNvSpPr/>
            <p:nvPr/>
          </p:nvSpPr>
          <p:spPr>
            <a:xfrm>
              <a:off x="3666994" y="6708364"/>
              <a:ext cx="364273" cy="364275"/>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7" name="Oval 116">
              <a:extLst>
                <a:ext uri="{FF2B5EF4-FFF2-40B4-BE49-F238E27FC236}">
                  <a16:creationId xmlns:a16="http://schemas.microsoft.com/office/drawing/2014/main" id="{E9AA1937-1EC1-4A6E-13F7-329E41B548F6}"/>
                </a:ext>
              </a:extLst>
            </p:cNvPr>
            <p:cNvSpPr/>
            <p:nvPr/>
          </p:nvSpPr>
          <p:spPr>
            <a:xfrm>
              <a:off x="3666993" y="670836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122" name="Group 121">
            <a:extLst>
              <a:ext uri="{FF2B5EF4-FFF2-40B4-BE49-F238E27FC236}">
                <a16:creationId xmlns:a16="http://schemas.microsoft.com/office/drawing/2014/main" id="{147F9329-1ADA-904D-8C10-6EB778282095}"/>
              </a:ext>
            </a:extLst>
          </p:cNvPr>
          <p:cNvGrpSpPr/>
          <p:nvPr/>
        </p:nvGrpSpPr>
        <p:grpSpPr>
          <a:xfrm>
            <a:off x="3594383" y="6436309"/>
            <a:ext cx="364274" cy="364275"/>
            <a:chOff x="3666993" y="6708364"/>
            <a:chExt cx="364274" cy="364275"/>
          </a:xfrm>
        </p:grpSpPr>
        <p:sp>
          <p:nvSpPr>
            <p:cNvPr id="123" name="Oval 122">
              <a:extLst>
                <a:ext uri="{FF2B5EF4-FFF2-40B4-BE49-F238E27FC236}">
                  <a16:creationId xmlns:a16="http://schemas.microsoft.com/office/drawing/2014/main" id="{C6E1962D-CFB8-6ABF-5782-8A107D32029C}"/>
                </a:ext>
              </a:extLst>
            </p:cNvPr>
            <p:cNvSpPr/>
            <p:nvPr/>
          </p:nvSpPr>
          <p:spPr>
            <a:xfrm>
              <a:off x="3666994" y="6708364"/>
              <a:ext cx="364273" cy="364275"/>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24" name="Oval 123">
              <a:extLst>
                <a:ext uri="{FF2B5EF4-FFF2-40B4-BE49-F238E27FC236}">
                  <a16:creationId xmlns:a16="http://schemas.microsoft.com/office/drawing/2014/main" id="{E1FCF2F7-9EC7-084E-1B3D-4C6873DFB5D9}"/>
                </a:ext>
              </a:extLst>
            </p:cNvPr>
            <p:cNvSpPr/>
            <p:nvPr/>
          </p:nvSpPr>
          <p:spPr>
            <a:xfrm>
              <a:off x="3666993" y="670836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125" name="Group 124">
            <a:extLst>
              <a:ext uri="{FF2B5EF4-FFF2-40B4-BE49-F238E27FC236}">
                <a16:creationId xmlns:a16="http://schemas.microsoft.com/office/drawing/2014/main" id="{8D007F5A-CB45-EEAB-A53E-3425EB7C2A04}"/>
              </a:ext>
            </a:extLst>
          </p:cNvPr>
          <p:cNvGrpSpPr/>
          <p:nvPr/>
        </p:nvGrpSpPr>
        <p:grpSpPr>
          <a:xfrm>
            <a:off x="3594383" y="7253994"/>
            <a:ext cx="364274" cy="364275"/>
            <a:chOff x="3666993" y="6708364"/>
            <a:chExt cx="364274" cy="364275"/>
          </a:xfrm>
        </p:grpSpPr>
        <p:sp>
          <p:nvSpPr>
            <p:cNvPr id="126" name="Oval 125">
              <a:extLst>
                <a:ext uri="{FF2B5EF4-FFF2-40B4-BE49-F238E27FC236}">
                  <a16:creationId xmlns:a16="http://schemas.microsoft.com/office/drawing/2014/main" id="{A516F415-3C0B-27B7-8081-827273926589}"/>
                </a:ext>
              </a:extLst>
            </p:cNvPr>
            <p:cNvSpPr/>
            <p:nvPr/>
          </p:nvSpPr>
          <p:spPr>
            <a:xfrm>
              <a:off x="3666994" y="6708364"/>
              <a:ext cx="364273" cy="364275"/>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27" name="Oval 126">
              <a:extLst>
                <a:ext uri="{FF2B5EF4-FFF2-40B4-BE49-F238E27FC236}">
                  <a16:creationId xmlns:a16="http://schemas.microsoft.com/office/drawing/2014/main" id="{88D1B227-34D7-7C26-2FB0-7EDDA09A5AC2}"/>
                </a:ext>
              </a:extLst>
            </p:cNvPr>
            <p:cNvSpPr/>
            <p:nvPr/>
          </p:nvSpPr>
          <p:spPr>
            <a:xfrm>
              <a:off x="3666993" y="670836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Tree>
    <p:extLst>
      <p:ext uri="{BB962C8B-B14F-4D97-AF65-F5344CB8AC3E}">
        <p14:creationId xmlns:p14="http://schemas.microsoft.com/office/powerpoint/2010/main" val="32602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1000"/>
                                        <p:tgtEl>
                                          <p:spTgt spid="103"/>
                                        </p:tgtEl>
                                      </p:cBhvr>
                                    </p:animEffect>
                                  </p:childTnLst>
                                </p:cTn>
                              </p:par>
                              <p:par>
                                <p:cTn id="16" presetID="10" presetClass="entr" presetSubtype="0" fill="hold" nodeType="with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10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1000"/>
                                        <p:tgtEl>
                                          <p:spTgt spid="10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par>
                                <p:cTn id="37" presetID="10" presetClass="entr" presetSubtype="0" fill="hold" nodeType="withEffect">
                                  <p:stCondLst>
                                    <p:cond delay="0"/>
                                  </p:stCondLst>
                                  <p:childTnLst>
                                    <p:set>
                                      <p:cBhvr>
                                        <p:cTn id="38" dur="1" fill="hold">
                                          <p:stCondLst>
                                            <p:cond delay="0"/>
                                          </p:stCondLst>
                                        </p:cTn>
                                        <p:tgtEl>
                                          <p:spTgt spid="122"/>
                                        </p:tgtEl>
                                        <p:attrNameLst>
                                          <p:attrName>style.visibility</p:attrName>
                                        </p:attrNameLst>
                                      </p:cBhvr>
                                      <p:to>
                                        <p:strVal val="visible"/>
                                      </p:to>
                                    </p:set>
                                    <p:animEffect transition="in" filter="fade">
                                      <p:cBhvr>
                                        <p:cTn id="39" dur="500"/>
                                        <p:tgtEl>
                                          <p:spTgt spid="1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fade">
                                      <p:cBhvr>
                                        <p:cTn id="42" dur="1000"/>
                                        <p:tgtEl>
                                          <p:spTgt spid="10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par>
                                <p:cTn id="46" presetID="10" presetClass="entr" presetSubtype="0" fill="hold" nodeType="withEffect">
                                  <p:stCondLst>
                                    <p:cond delay="0"/>
                                  </p:st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childTnLst>
                                </p:cTn>
                              </p:par>
                              <p:par>
                                <p:cTn id="49" presetID="53" presetClass="entr" presetSubtype="16"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par>
                                <p:cTn id="54" presetID="8" presetClass="emph" presetSubtype="0" decel="100000" fill="hold" nodeType="withEffect">
                                  <p:stCondLst>
                                    <p:cond delay="0"/>
                                  </p:stCondLst>
                                  <p:childTnLst>
                                    <p:animRot by="21600000">
                                      <p:cBhvr>
                                        <p:cTn id="55" dur="1000" fill="hold"/>
                                        <p:tgtEl>
                                          <p:spTgt spid="9"/>
                                        </p:tgtEl>
                                        <p:attrNameLst>
                                          <p:attrName>r</p:attrName>
                                        </p:attrNameLst>
                                      </p:cBhvr>
                                    </p:animRot>
                                  </p:childTnLst>
                                </p:cTn>
                              </p:par>
                              <p:par>
                                <p:cTn id="56" presetID="53" presetClass="entr" presetSubtype="16" fill="hold" nodeType="withEffect">
                                  <p:stCondLst>
                                    <p:cond delay="750"/>
                                  </p:stCondLst>
                                  <p:childTnLst>
                                    <p:set>
                                      <p:cBhvr>
                                        <p:cTn id="57" dur="1" fill="hold">
                                          <p:stCondLst>
                                            <p:cond delay="0"/>
                                          </p:stCondLst>
                                        </p:cTn>
                                        <p:tgtEl>
                                          <p:spTgt spid="6"/>
                                        </p:tgtEl>
                                        <p:attrNameLst>
                                          <p:attrName>style.visibility</p:attrName>
                                        </p:attrNameLst>
                                      </p:cBhvr>
                                      <p:to>
                                        <p:strVal val="visible"/>
                                      </p:to>
                                    </p:set>
                                    <p:anim calcmode="lin" valueType="num">
                                      <p:cBhvr>
                                        <p:cTn id="58" dur="750" fill="hold"/>
                                        <p:tgtEl>
                                          <p:spTgt spid="6"/>
                                        </p:tgtEl>
                                        <p:attrNameLst>
                                          <p:attrName>ppt_w</p:attrName>
                                        </p:attrNameLst>
                                      </p:cBhvr>
                                      <p:tavLst>
                                        <p:tav tm="0">
                                          <p:val>
                                            <p:fltVal val="0"/>
                                          </p:val>
                                        </p:tav>
                                        <p:tav tm="100000">
                                          <p:val>
                                            <p:strVal val="#ppt_w"/>
                                          </p:val>
                                        </p:tav>
                                      </p:tavLst>
                                    </p:anim>
                                    <p:anim calcmode="lin" valueType="num">
                                      <p:cBhvr>
                                        <p:cTn id="59" dur="750" fill="hold"/>
                                        <p:tgtEl>
                                          <p:spTgt spid="6"/>
                                        </p:tgtEl>
                                        <p:attrNameLst>
                                          <p:attrName>ppt_h</p:attrName>
                                        </p:attrNameLst>
                                      </p:cBhvr>
                                      <p:tavLst>
                                        <p:tav tm="0">
                                          <p:val>
                                            <p:fltVal val="0"/>
                                          </p:val>
                                        </p:tav>
                                        <p:tav tm="100000">
                                          <p:val>
                                            <p:strVal val="#ppt_h"/>
                                          </p:val>
                                        </p:tav>
                                      </p:tavLst>
                                    </p:anim>
                                    <p:animEffect transition="in" filter="fade">
                                      <p:cBhvr>
                                        <p:cTn id="60" dur="750"/>
                                        <p:tgtEl>
                                          <p:spTgt spid="6"/>
                                        </p:tgtEl>
                                      </p:cBhvr>
                                    </p:animEffect>
                                  </p:childTnLst>
                                </p:cTn>
                              </p:par>
                            </p:childTnLst>
                          </p:cTn>
                        </p:par>
                        <p:par>
                          <p:cTn id="61" fill="hold">
                            <p:stCondLst>
                              <p:cond delay="2500"/>
                            </p:stCondLst>
                            <p:childTnLst>
                              <p:par>
                                <p:cTn id="62" presetID="23" presetClass="entr" presetSubtype="16" fill="hold" grpId="0" nodeType="afterEffect">
                                  <p:stCondLst>
                                    <p:cond delay="0"/>
                                  </p:stCondLst>
                                  <p:childTnLst>
                                    <p:set>
                                      <p:cBhvr>
                                        <p:cTn id="63" dur="1" fill="hold">
                                          <p:stCondLst>
                                            <p:cond delay="0"/>
                                          </p:stCondLst>
                                        </p:cTn>
                                        <p:tgtEl>
                                          <p:spTgt spid="107"/>
                                        </p:tgtEl>
                                        <p:attrNameLst>
                                          <p:attrName>style.visibility</p:attrName>
                                        </p:attrNameLst>
                                      </p:cBhvr>
                                      <p:to>
                                        <p:strVal val="visible"/>
                                      </p:to>
                                    </p:set>
                                    <p:anim calcmode="lin" valueType="num">
                                      <p:cBhvr>
                                        <p:cTn id="64" dur="500" fill="hold"/>
                                        <p:tgtEl>
                                          <p:spTgt spid="107"/>
                                        </p:tgtEl>
                                        <p:attrNameLst>
                                          <p:attrName>ppt_w</p:attrName>
                                        </p:attrNameLst>
                                      </p:cBhvr>
                                      <p:tavLst>
                                        <p:tav tm="0">
                                          <p:val>
                                            <p:fltVal val="0"/>
                                          </p:val>
                                        </p:tav>
                                        <p:tav tm="100000">
                                          <p:val>
                                            <p:strVal val="#ppt_w"/>
                                          </p:val>
                                        </p:tav>
                                      </p:tavLst>
                                    </p:anim>
                                    <p:anim calcmode="lin" valueType="num">
                                      <p:cBhvr>
                                        <p:cTn id="65" dur="500" fill="hold"/>
                                        <p:tgtEl>
                                          <p:spTgt spid="107"/>
                                        </p:tgtEl>
                                        <p:attrNameLst>
                                          <p:attrName>ppt_h</p:attrName>
                                        </p:attrNameLst>
                                      </p:cBhvr>
                                      <p:tavLst>
                                        <p:tav tm="0">
                                          <p:val>
                                            <p:fltVal val="0"/>
                                          </p:val>
                                        </p:tav>
                                        <p:tav tm="100000">
                                          <p:val>
                                            <p:strVal val="#ppt_h"/>
                                          </p:val>
                                        </p:tav>
                                      </p:tavLst>
                                    </p:anim>
                                  </p:childTnLst>
                                </p:cTn>
                              </p:par>
                              <p:par>
                                <p:cTn id="66" presetID="10"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par>
                          <p:cTn id="69" fill="hold">
                            <p:stCondLst>
                              <p:cond delay="3000"/>
                            </p:stCondLst>
                            <p:childTnLst>
                              <p:par>
                                <p:cTn id="70" presetID="22" presetClass="entr" presetSubtype="8" fill="hold" grpId="0" nodeType="afterEffect">
                                  <p:stCondLst>
                                    <p:cond delay="100"/>
                                  </p:stCondLst>
                                  <p:iterate>
                                    <p:tmAbs val="0"/>
                                  </p:iterate>
                                  <p:childTnLst>
                                    <p:set>
                                      <p:cBhvr>
                                        <p:cTn id="71" fill="hold"/>
                                        <p:tgtEl>
                                          <p:spTgt spid="30"/>
                                        </p:tgtEl>
                                        <p:attrNameLst>
                                          <p:attrName>style.visibility</p:attrName>
                                        </p:attrNameLst>
                                      </p:cBhvr>
                                      <p:to>
                                        <p:strVal val="visible"/>
                                      </p:to>
                                    </p:set>
                                    <p:animEffect transition="in" filter="wipe(left)">
                                      <p:cBhvr>
                                        <p:cTn id="72" dur="800"/>
                                        <p:tgtEl>
                                          <p:spTgt spid="30"/>
                                        </p:tgtEl>
                                      </p:cBhvr>
                                    </p:animEffect>
                                  </p:childTnLst>
                                </p:cTn>
                              </p:par>
                            </p:childTnLst>
                          </p:cTn>
                        </p:par>
                        <p:par>
                          <p:cTn id="73" fill="hold">
                            <p:stCondLst>
                              <p:cond delay="3900"/>
                            </p:stCondLst>
                            <p:childTnLst>
                              <p:par>
                                <p:cTn id="74" presetID="22" presetClass="entr" presetSubtype="2" fill="hold" grpId="0" nodeType="afterEffect">
                                  <p:stCondLst>
                                    <p:cond delay="100"/>
                                  </p:stCondLst>
                                  <p:iterate>
                                    <p:tmAbs val="0"/>
                                  </p:iterate>
                                  <p:childTnLst>
                                    <p:set>
                                      <p:cBhvr>
                                        <p:cTn id="75" fill="hold"/>
                                        <p:tgtEl>
                                          <p:spTgt spid="31"/>
                                        </p:tgtEl>
                                        <p:attrNameLst>
                                          <p:attrName>style.visibility</p:attrName>
                                        </p:attrNameLst>
                                      </p:cBhvr>
                                      <p:to>
                                        <p:strVal val="visible"/>
                                      </p:to>
                                    </p:set>
                                    <p:animEffect transition="in" filter="wipe(right)">
                                      <p:cBhvr>
                                        <p:cTn id="76" dur="800"/>
                                        <p:tgtEl>
                                          <p:spTgt spid="31"/>
                                        </p:tgtEl>
                                      </p:cBhvr>
                                    </p:animEffect>
                                  </p:childTnLst>
                                </p:cTn>
                              </p:par>
                            </p:childTnLst>
                          </p:cTn>
                        </p:par>
                        <p:par>
                          <p:cTn id="77" fill="hold">
                            <p:stCondLst>
                              <p:cond delay="4800"/>
                            </p:stCondLst>
                            <p:childTnLst>
                              <p:par>
                                <p:cTn id="78" presetID="22" presetClass="entr" presetSubtype="2" fill="hold" grpId="0" nodeType="afterEffect">
                                  <p:stCondLst>
                                    <p:cond delay="100"/>
                                  </p:stCondLst>
                                  <p:iterate>
                                    <p:tmAbs val="0"/>
                                  </p:iterate>
                                  <p:childTnLst>
                                    <p:set>
                                      <p:cBhvr>
                                        <p:cTn id="79" fill="hold"/>
                                        <p:tgtEl>
                                          <p:spTgt spid="32"/>
                                        </p:tgtEl>
                                        <p:attrNameLst>
                                          <p:attrName>style.visibility</p:attrName>
                                        </p:attrNameLst>
                                      </p:cBhvr>
                                      <p:to>
                                        <p:strVal val="visible"/>
                                      </p:to>
                                    </p:set>
                                    <p:animEffect transition="in" filter="wipe(right)">
                                      <p:cBhvr>
                                        <p:cTn id="80" dur="800"/>
                                        <p:tgtEl>
                                          <p:spTgt spid="32"/>
                                        </p:tgtEl>
                                      </p:cBhvr>
                                    </p:animEffect>
                                  </p:childTnLst>
                                </p:cTn>
                              </p:par>
                            </p:childTnLst>
                          </p:cTn>
                        </p:par>
                        <p:par>
                          <p:cTn id="81" fill="hold">
                            <p:stCondLst>
                              <p:cond delay="5700"/>
                            </p:stCondLst>
                            <p:childTnLst>
                              <p:par>
                                <p:cTn id="82" presetID="22" presetClass="entr" presetSubtype="2" fill="hold" grpId="0" nodeType="afterEffect">
                                  <p:stCondLst>
                                    <p:cond delay="100"/>
                                  </p:stCondLst>
                                  <p:iterate>
                                    <p:tmAbs val="0"/>
                                  </p:iterate>
                                  <p:childTnLst>
                                    <p:set>
                                      <p:cBhvr>
                                        <p:cTn id="83" fill="hold"/>
                                        <p:tgtEl>
                                          <p:spTgt spid="33"/>
                                        </p:tgtEl>
                                        <p:attrNameLst>
                                          <p:attrName>style.visibility</p:attrName>
                                        </p:attrNameLst>
                                      </p:cBhvr>
                                      <p:to>
                                        <p:strVal val="visible"/>
                                      </p:to>
                                    </p:set>
                                    <p:animEffect transition="in" filter="wipe(right)">
                                      <p:cBhvr>
                                        <p:cTn id="84" dur="800"/>
                                        <p:tgtEl>
                                          <p:spTgt spid="33"/>
                                        </p:tgtEl>
                                      </p:cBhvr>
                                    </p:animEffect>
                                  </p:childTnLst>
                                </p:cTn>
                              </p:par>
                            </p:childTnLst>
                          </p:cTn>
                        </p:par>
                        <p:par>
                          <p:cTn id="85" fill="hold">
                            <p:stCondLst>
                              <p:cond delay="6600"/>
                            </p:stCondLst>
                            <p:childTnLst>
                              <p:par>
                                <p:cTn id="86" presetID="22" presetClass="entr" presetSubtype="2" fill="hold" grpId="0" nodeType="afterEffect">
                                  <p:stCondLst>
                                    <p:cond delay="100"/>
                                  </p:stCondLst>
                                  <p:iterate>
                                    <p:tmAbs val="0"/>
                                  </p:iterate>
                                  <p:childTnLst>
                                    <p:set>
                                      <p:cBhvr>
                                        <p:cTn id="87" fill="hold"/>
                                        <p:tgtEl>
                                          <p:spTgt spid="55"/>
                                        </p:tgtEl>
                                        <p:attrNameLst>
                                          <p:attrName>style.visibility</p:attrName>
                                        </p:attrNameLst>
                                      </p:cBhvr>
                                      <p:to>
                                        <p:strVal val="visible"/>
                                      </p:to>
                                    </p:set>
                                    <p:animEffect transition="in" filter="wipe(right)">
                                      <p:cBhvr>
                                        <p:cTn id="88" dur="800"/>
                                        <p:tgtEl>
                                          <p:spTgt spid="55"/>
                                        </p:tgtEl>
                                      </p:cBhvr>
                                    </p:animEffect>
                                  </p:childTnLst>
                                </p:cTn>
                              </p:par>
                            </p:childTnLst>
                          </p:cTn>
                        </p:par>
                        <p:par>
                          <p:cTn id="89" fill="hold">
                            <p:stCondLst>
                              <p:cond delay="7500"/>
                            </p:stCondLst>
                            <p:childTnLst>
                              <p:par>
                                <p:cTn id="90" presetID="22" presetClass="entr" presetSubtype="8" fill="hold" grpId="0" nodeType="afterEffect">
                                  <p:stCondLst>
                                    <p:cond delay="100"/>
                                  </p:stCondLst>
                                  <p:iterate>
                                    <p:tmAbs val="0"/>
                                  </p:iterate>
                                  <p:childTnLst>
                                    <p:set>
                                      <p:cBhvr>
                                        <p:cTn id="91" fill="hold"/>
                                        <p:tgtEl>
                                          <p:spTgt spid="56"/>
                                        </p:tgtEl>
                                        <p:attrNameLst>
                                          <p:attrName>style.visibility</p:attrName>
                                        </p:attrNameLst>
                                      </p:cBhvr>
                                      <p:to>
                                        <p:strVal val="visible"/>
                                      </p:to>
                                    </p:set>
                                    <p:animEffect transition="in" filter="wipe(left)">
                                      <p:cBhvr>
                                        <p:cTn id="92" dur="800"/>
                                        <p:tgtEl>
                                          <p:spTgt spid="56"/>
                                        </p:tgtEl>
                                      </p:cBhvr>
                                    </p:animEffect>
                                  </p:childTnLst>
                                </p:cTn>
                              </p:par>
                            </p:childTnLst>
                          </p:cTn>
                        </p:par>
                        <p:par>
                          <p:cTn id="93" fill="hold">
                            <p:stCondLst>
                              <p:cond delay="8400"/>
                            </p:stCondLst>
                            <p:childTnLst>
                              <p:par>
                                <p:cTn id="94" presetID="22" presetClass="entr" presetSubtype="8" fill="hold" grpId="0" nodeType="afterEffect">
                                  <p:stCondLst>
                                    <p:cond delay="100"/>
                                  </p:stCondLst>
                                  <p:iterate>
                                    <p:tmAbs val="0"/>
                                  </p:iterate>
                                  <p:childTnLst>
                                    <p:set>
                                      <p:cBhvr>
                                        <p:cTn id="95" fill="hold"/>
                                        <p:tgtEl>
                                          <p:spTgt spid="34"/>
                                        </p:tgtEl>
                                        <p:attrNameLst>
                                          <p:attrName>style.visibility</p:attrName>
                                        </p:attrNameLst>
                                      </p:cBhvr>
                                      <p:to>
                                        <p:strVal val="visible"/>
                                      </p:to>
                                    </p:set>
                                    <p:animEffect transition="in" filter="wipe(left)">
                                      <p:cBhvr>
                                        <p:cTn id="96" dur="800"/>
                                        <p:tgtEl>
                                          <p:spTgt spid="34"/>
                                        </p:tgtEl>
                                      </p:cBhvr>
                                    </p:animEffect>
                                  </p:childTnLst>
                                </p:cTn>
                              </p:par>
                            </p:childTnLst>
                          </p:cTn>
                        </p:par>
                        <p:par>
                          <p:cTn id="97" fill="hold">
                            <p:stCondLst>
                              <p:cond delay="9300"/>
                            </p:stCondLst>
                            <p:childTnLst>
                              <p:par>
                                <p:cTn id="98" presetID="22" presetClass="entr" presetSubtype="8" fill="hold" grpId="0" nodeType="afterEffect">
                                  <p:stCondLst>
                                    <p:cond delay="200"/>
                                  </p:stCondLst>
                                  <p:iterate>
                                    <p:tmAbs val="0"/>
                                  </p:iterate>
                                  <p:childTnLst>
                                    <p:set>
                                      <p:cBhvr>
                                        <p:cTn id="99" fill="hold"/>
                                        <p:tgtEl>
                                          <p:spTgt spid="35"/>
                                        </p:tgtEl>
                                        <p:attrNameLst>
                                          <p:attrName>style.visibility</p:attrName>
                                        </p:attrNameLst>
                                      </p:cBhvr>
                                      <p:to>
                                        <p:strVal val="visible"/>
                                      </p:to>
                                    </p:set>
                                    <p:animEffect transition="in" filter="wipe(left)">
                                      <p:cBhvr>
                                        <p:cTn id="100" dur="8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1" grpId="0" animBg="1" advAuto="0"/>
      <p:bldP spid="32" grpId="0" animBg="1" advAuto="0"/>
      <p:bldP spid="33" grpId="0" animBg="1" advAuto="0"/>
      <p:bldP spid="34" grpId="0" animBg="1" advAuto="0"/>
      <p:bldP spid="35" grpId="0" animBg="1" advAuto="0"/>
      <p:bldP spid="43" grpId="0"/>
      <p:bldP spid="47" grpId="0"/>
      <p:bldP spid="52" grpId="0"/>
      <p:bldP spid="55" grpId="0" animBg="1" advAuto="0"/>
      <p:bldP spid="56" grpId="0" animBg="1" advAuto="0"/>
      <p:bldP spid="59" grpId="0"/>
      <p:bldP spid="77" grpId="0" advAuto="0"/>
      <p:bldP spid="91" grpId="0"/>
      <p:bldP spid="103" grpId="0" advAuto="0"/>
      <p:bldP spid="104" grpId="0" advAuto="0"/>
      <p:bldP spid="105" grpId="0" advAuto="0"/>
      <p:bldP spid="106" grpId="0" advAuto="0"/>
      <p:bldP spid="1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F79D-438D-0F95-DECA-600CE6CB8C98}"/>
            </a:ext>
          </a:extLst>
        </p:cNvPr>
        <p:cNvGrpSpPr/>
        <p:nvPr/>
      </p:nvGrpSpPr>
      <p:grpSpPr>
        <a:xfrm>
          <a:off x="0" y="0"/>
          <a:ext cx="0" cy="0"/>
          <a:chOff x="0" y="0"/>
          <a:chExt cx="0" cy="0"/>
        </a:xfrm>
      </p:grpSpPr>
      <p:pic>
        <p:nvPicPr>
          <p:cNvPr id="67" name="Picture 66" descr="A person typing on a computer&#10;&#10;Description automatically generated">
            <a:extLst>
              <a:ext uri="{FF2B5EF4-FFF2-40B4-BE49-F238E27FC236}">
                <a16:creationId xmlns:a16="http://schemas.microsoft.com/office/drawing/2014/main" id="{D56288BA-B1E2-987B-53C4-0A46C22C9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4" y="1305030"/>
            <a:ext cx="6887664" cy="4591776"/>
          </a:xfrm>
          <a:prstGeom prst="rect">
            <a:avLst/>
          </a:prstGeom>
          <a:solidFill>
            <a:schemeClr val="accent2"/>
          </a:solidFill>
        </p:spPr>
      </p:pic>
      <p:sp>
        <p:nvSpPr>
          <p:cNvPr id="43" name="TextBox 42">
            <a:extLst>
              <a:ext uri="{FF2B5EF4-FFF2-40B4-BE49-F238E27FC236}">
                <a16:creationId xmlns:a16="http://schemas.microsoft.com/office/drawing/2014/main" id="{37358D17-2CBD-82BB-5E49-CA8D64338769}"/>
              </a:ext>
            </a:extLst>
          </p:cNvPr>
          <p:cNvSpPr txBox="1"/>
          <p:nvPr/>
        </p:nvSpPr>
        <p:spPr>
          <a:xfrm>
            <a:off x="890697" y="6354206"/>
            <a:ext cx="2610468" cy="738664"/>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050" dirty="0">
                <a:solidFill>
                  <a:srgbClr val="193C6E"/>
                </a:solidFill>
                <a:latin typeface="Arial" panose="020B0604020202020204" pitchFamily="34" charset="0"/>
                <a:cs typeface="Arial" panose="020B0604020202020204" pitchFamily="34" charset="0"/>
              </a:rPr>
              <a:t>After listing your home, a custom ad will be automatically created and distributed on Google, Facebook, and other relevant websites.</a:t>
            </a:r>
          </a:p>
        </p:txBody>
      </p:sp>
      <p:sp>
        <p:nvSpPr>
          <p:cNvPr id="46" name="Exceptional Service.  Extraordinary Results.">
            <a:extLst>
              <a:ext uri="{FF2B5EF4-FFF2-40B4-BE49-F238E27FC236}">
                <a16:creationId xmlns:a16="http://schemas.microsoft.com/office/drawing/2014/main" id="{3DF156A5-585E-D80D-ECA7-05EE716071BE}"/>
              </a:ext>
            </a:extLst>
          </p:cNvPr>
          <p:cNvSpPr txBox="1">
            <a:spLocks/>
          </p:cNvSpPr>
          <p:nvPr/>
        </p:nvSpPr>
        <p:spPr>
          <a:xfrm>
            <a:off x="876981" y="6120974"/>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Automated Ad Distribution</a:t>
            </a:r>
          </a:p>
        </p:txBody>
      </p:sp>
      <p:sp>
        <p:nvSpPr>
          <p:cNvPr id="49" name="TextBox 48">
            <a:extLst>
              <a:ext uri="{FF2B5EF4-FFF2-40B4-BE49-F238E27FC236}">
                <a16:creationId xmlns:a16="http://schemas.microsoft.com/office/drawing/2014/main" id="{3657A73A-CAC9-7168-FF33-9B7AB9500F77}"/>
              </a:ext>
            </a:extLst>
          </p:cNvPr>
          <p:cNvSpPr txBox="1"/>
          <p:nvPr/>
        </p:nvSpPr>
        <p:spPr>
          <a:xfrm>
            <a:off x="3984691" y="6350708"/>
            <a:ext cx="2524470" cy="1223412"/>
          </a:xfrm>
          <a:prstGeom prst="rect">
            <a:avLst/>
          </a:prstGeom>
          <a:noFill/>
        </p:spPr>
        <p:txBody>
          <a:bodyPr wrap="square" rtlCol="0">
            <a:spAutoFit/>
          </a:bodyPr>
          <a:lstStyle/>
          <a:p>
            <a:pPr>
              <a:defRPr sz="1000">
                <a:solidFill>
                  <a:srgbClr val="000000"/>
                </a:solidFill>
                <a:latin typeface="Montserrat Light"/>
                <a:ea typeface="Montserrat Light"/>
                <a:cs typeface="Montserrat Light"/>
                <a:sym typeface="Montserrat Light"/>
              </a:defRPr>
            </a:pPr>
            <a:r>
              <a:rPr lang="en-US" sz="1050" dirty="0">
                <a:solidFill>
                  <a:srgbClr val="193C6E"/>
                </a:solidFill>
                <a:latin typeface="Arial" panose="020B0604020202020204" pitchFamily="34" charset="0"/>
                <a:cs typeface="Arial" panose="020B0604020202020204" pitchFamily="34" charset="0"/>
              </a:rPr>
              <a:t>Your Listing will be put in front of anyone who has looked for real estate, mortgage brokers, moving companies, and industry services in the local area and follow them onto websites like Yahoo, the Wall Street Journal, and all of the major news outlets.</a:t>
            </a:r>
          </a:p>
        </p:txBody>
      </p:sp>
      <p:sp>
        <p:nvSpPr>
          <p:cNvPr id="52" name="Exceptional Service.  Extraordinary Results.">
            <a:extLst>
              <a:ext uri="{FF2B5EF4-FFF2-40B4-BE49-F238E27FC236}">
                <a16:creationId xmlns:a16="http://schemas.microsoft.com/office/drawing/2014/main" id="{22D3E213-F1C9-D1FD-9C21-52E840EA1D72}"/>
              </a:ext>
            </a:extLst>
          </p:cNvPr>
          <p:cNvSpPr txBox="1">
            <a:spLocks/>
          </p:cNvSpPr>
          <p:nvPr/>
        </p:nvSpPr>
        <p:spPr>
          <a:xfrm>
            <a:off x="3970976" y="6117476"/>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Targeted Audience</a:t>
            </a:r>
          </a:p>
        </p:txBody>
      </p:sp>
      <p:sp>
        <p:nvSpPr>
          <p:cNvPr id="53" name="*All reports published January 2023 based on data available at the end of December 2022. Reports pulled from Trendgraphix, Inc.">
            <a:extLst>
              <a:ext uri="{FF2B5EF4-FFF2-40B4-BE49-F238E27FC236}">
                <a16:creationId xmlns:a16="http://schemas.microsoft.com/office/drawing/2014/main" id="{ECDD3B04-AE6C-267B-0F03-F100691B0606}"/>
              </a:ext>
            </a:extLst>
          </p:cNvPr>
          <p:cNvSpPr txBox="1"/>
          <p:nvPr/>
        </p:nvSpPr>
        <p:spPr>
          <a:xfrm>
            <a:off x="1659288" y="8840726"/>
            <a:ext cx="3265841" cy="184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600">
                <a:solidFill>
                  <a:srgbClr val="000000"/>
                </a:solidFill>
                <a:latin typeface="Open Sans Light"/>
                <a:ea typeface="Open Sans Light"/>
                <a:cs typeface="Open Sans Light"/>
                <a:sym typeface="Open Sans Light"/>
              </a:defRPr>
            </a:lvl1pPr>
          </a:lstStyle>
          <a:p>
            <a:pPr algn="ctr"/>
            <a:r>
              <a:rPr lang="en-US" dirty="0">
                <a:solidFill>
                  <a:srgbClr val="193C6E"/>
                </a:solidFill>
              </a:rPr>
              <a:t>*The automated system only creates ads for homes that list for $1 Million or more</a:t>
            </a:r>
          </a:p>
        </p:txBody>
      </p:sp>
      <p:grpSp>
        <p:nvGrpSpPr>
          <p:cNvPr id="54" name="Group 53">
            <a:extLst>
              <a:ext uri="{FF2B5EF4-FFF2-40B4-BE49-F238E27FC236}">
                <a16:creationId xmlns:a16="http://schemas.microsoft.com/office/drawing/2014/main" id="{0767A870-DE46-EAC0-742B-80BD88861467}"/>
              </a:ext>
            </a:extLst>
          </p:cNvPr>
          <p:cNvGrpSpPr/>
          <p:nvPr/>
        </p:nvGrpSpPr>
        <p:grpSpPr>
          <a:xfrm>
            <a:off x="471502" y="6117476"/>
            <a:ext cx="364274" cy="364275"/>
            <a:chOff x="3666993" y="6708364"/>
            <a:chExt cx="364274" cy="364275"/>
          </a:xfrm>
        </p:grpSpPr>
        <p:sp>
          <p:nvSpPr>
            <p:cNvPr id="55" name="Oval 54">
              <a:extLst>
                <a:ext uri="{FF2B5EF4-FFF2-40B4-BE49-F238E27FC236}">
                  <a16:creationId xmlns:a16="http://schemas.microsoft.com/office/drawing/2014/main" id="{5DC0AF16-7DD5-FE41-C328-9DAA404752DA}"/>
                </a:ext>
              </a:extLst>
            </p:cNvPr>
            <p:cNvSpPr/>
            <p:nvPr/>
          </p:nvSpPr>
          <p:spPr>
            <a:xfrm>
              <a:off x="3666994" y="6708364"/>
              <a:ext cx="364273" cy="364275"/>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6" name="Oval 55">
              <a:extLst>
                <a:ext uri="{FF2B5EF4-FFF2-40B4-BE49-F238E27FC236}">
                  <a16:creationId xmlns:a16="http://schemas.microsoft.com/office/drawing/2014/main" id="{318A5973-F722-9CE9-7A7F-3F66B35F724F}"/>
                </a:ext>
              </a:extLst>
            </p:cNvPr>
            <p:cNvSpPr/>
            <p:nvPr/>
          </p:nvSpPr>
          <p:spPr>
            <a:xfrm>
              <a:off x="3666993" y="670836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57" name="Group 56">
            <a:extLst>
              <a:ext uri="{FF2B5EF4-FFF2-40B4-BE49-F238E27FC236}">
                <a16:creationId xmlns:a16="http://schemas.microsoft.com/office/drawing/2014/main" id="{1ED05A65-D0EB-8DF1-CACF-81213DF5E0EB}"/>
              </a:ext>
            </a:extLst>
          </p:cNvPr>
          <p:cNvGrpSpPr/>
          <p:nvPr/>
        </p:nvGrpSpPr>
        <p:grpSpPr>
          <a:xfrm>
            <a:off x="3593821" y="6103464"/>
            <a:ext cx="364274" cy="364275"/>
            <a:chOff x="3666993" y="6708364"/>
            <a:chExt cx="364274" cy="364275"/>
          </a:xfrm>
        </p:grpSpPr>
        <p:sp>
          <p:nvSpPr>
            <p:cNvPr id="58" name="Oval 57">
              <a:extLst>
                <a:ext uri="{FF2B5EF4-FFF2-40B4-BE49-F238E27FC236}">
                  <a16:creationId xmlns:a16="http://schemas.microsoft.com/office/drawing/2014/main" id="{E85ED913-A851-B911-1E98-25C69DEC0F66}"/>
                </a:ext>
              </a:extLst>
            </p:cNvPr>
            <p:cNvSpPr/>
            <p:nvPr/>
          </p:nvSpPr>
          <p:spPr>
            <a:xfrm>
              <a:off x="3666994" y="6708364"/>
              <a:ext cx="364273" cy="364275"/>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59" name="Oval 58">
              <a:extLst>
                <a:ext uri="{FF2B5EF4-FFF2-40B4-BE49-F238E27FC236}">
                  <a16:creationId xmlns:a16="http://schemas.microsoft.com/office/drawing/2014/main" id="{54C21724-F502-AC32-40C1-2FF9E923AB8F}"/>
                </a:ext>
              </a:extLst>
            </p:cNvPr>
            <p:cNvSpPr/>
            <p:nvPr/>
          </p:nvSpPr>
          <p:spPr>
            <a:xfrm>
              <a:off x="3666993" y="670836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76" name="Rectangle 75">
            <a:extLst>
              <a:ext uri="{FF2B5EF4-FFF2-40B4-BE49-F238E27FC236}">
                <a16:creationId xmlns:a16="http://schemas.microsoft.com/office/drawing/2014/main" id="{F9515C12-0F7D-DE16-5B21-7740A27D1AC2}"/>
              </a:ext>
            </a:extLst>
          </p:cNvPr>
          <p:cNvSpPr/>
          <p:nvPr/>
        </p:nvSpPr>
        <p:spPr>
          <a:xfrm>
            <a:off x="-92319" y="5466210"/>
            <a:ext cx="7042638" cy="500452"/>
          </a:xfrm>
          <a:prstGeom prst="rect">
            <a:avLst/>
          </a:prstGeom>
          <a:solidFill>
            <a:srgbClr val="01A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ceptional Service.  Extraordinary Results.">
            <a:extLst>
              <a:ext uri="{FF2B5EF4-FFF2-40B4-BE49-F238E27FC236}">
                <a16:creationId xmlns:a16="http://schemas.microsoft.com/office/drawing/2014/main" id="{07BD324F-15A6-62A2-7A98-857EF0FC65F2}"/>
              </a:ext>
            </a:extLst>
          </p:cNvPr>
          <p:cNvSpPr txBox="1">
            <a:spLocks/>
          </p:cNvSpPr>
          <p:nvPr/>
        </p:nvSpPr>
        <p:spPr>
          <a:xfrm>
            <a:off x="1" y="5547213"/>
            <a:ext cx="6857999"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2200" dirty="0">
                <a:solidFill>
                  <a:schemeClr val="bg1"/>
                </a:solidFill>
                <a:latin typeface="Arial" panose="020B0604020202020204" pitchFamily="34" charset="0"/>
                <a:cs typeface="Arial" panose="020B0604020202020204" pitchFamily="34" charset="0"/>
              </a:rPr>
              <a:t>Our Best-in-Class </a:t>
            </a:r>
            <a:r>
              <a:rPr lang="en-US" sz="2200" b="1" dirty="0">
                <a:solidFill>
                  <a:schemeClr val="bg1"/>
                </a:solidFill>
                <a:latin typeface="Arial" panose="020B0604020202020204" pitchFamily="34" charset="0"/>
                <a:cs typeface="Arial" panose="020B0604020202020204" pitchFamily="34" charset="0"/>
              </a:rPr>
              <a:t>Online Marketing Strategy</a:t>
            </a:r>
          </a:p>
        </p:txBody>
      </p:sp>
      <p:pic>
        <p:nvPicPr>
          <p:cNvPr id="68" name="small_logo.png">
            <a:extLst>
              <a:ext uri="{FF2B5EF4-FFF2-40B4-BE49-F238E27FC236}">
                <a16:creationId xmlns:a16="http://schemas.microsoft.com/office/drawing/2014/main" id="{CF190EB2-AD83-8DC4-99C6-F3A2693D5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3657" y="7859514"/>
            <a:ext cx="1781554" cy="276975"/>
          </a:xfrm>
          <a:prstGeom prst="rect">
            <a:avLst/>
          </a:prstGeom>
          <a:ln w="12700">
            <a:miter lim="400000"/>
          </a:ln>
          <a:effectLst>
            <a:outerShdw dist="9695" dir="5400000" algn="ctr" rotWithShape="0">
              <a:schemeClr val="accent1">
                <a:alpha val="10000"/>
              </a:schemeClr>
            </a:outerShdw>
          </a:effectLst>
        </p:spPr>
      </p:pic>
      <p:pic>
        <p:nvPicPr>
          <p:cNvPr id="69" name="2560px-ESPN_wordmark.svg.png" descr="2560px-ESPN_wordmark.svg.png">
            <a:extLst>
              <a:ext uri="{FF2B5EF4-FFF2-40B4-BE49-F238E27FC236}">
                <a16:creationId xmlns:a16="http://schemas.microsoft.com/office/drawing/2014/main" id="{2458BF68-D2D9-608D-7469-E0B6916EE0F7}"/>
              </a:ext>
            </a:extLst>
          </p:cNvPr>
          <p:cNvPicPr>
            <a:picLocks noChangeAspect="1"/>
          </p:cNvPicPr>
          <p:nvPr/>
        </p:nvPicPr>
        <p:blipFill>
          <a:blip r:embed="rId4"/>
          <a:stretch>
            <a:fillRect/>
          </a:stretch>
        </p:blipFill>
        <p:spPr>
          <a:xfrm>
            <a:off x="5181700" y="8362126"/>
            <a:ext cx="611057" cy="151094"/>
          </a:xfrm>
          <a:prstGeom prst="rect">
            <a:avLst/>
          </a:prstGeom>
          <a:ln w="12700">
            <a:miter lim="400000"/>
          </a:ln>
        </p:spPr>
      </p:pic>
      <p:pic>
        <p:nvPicPr>
          <p:cNvPr id="70" name="ABC-News-logo.png" descr="ABC-News-logo.png">
            <a:extLst>
              <a:ext uri="{FF2B5EF4-FFF2-40B4-BE49-F238E27FC236}">
                <a16:creationId xmlns:a16="http://schemas.microsoft.com/office/drawing/2014/main" id="{79D1C14B-F28F-DEC7-2C89-1089B36DA80E}"/>
              </a:ext>
            </a:extLst>
          </p:cNvPr>
          <p:cNvPicPr>
            <a:picLocks noChangeAspect="1"/>
          </p:cNvPicPr>
          <p:nvPr/>
        </p:nvPicPr>
        <p:blipFill>
          <a:blip r:embed="rId5"/>
          <a:stretch>
            <a:fillRect/>
          </a:stretch>
        </p:blipFill>
        <p:spPr>
          <a:xfrm>
            <a:off x="3132372" y="8171832"/>
            <a:ext cx="978758" cy="550551"/>
          </a:xfrm>
          <a:prstGeom prst="rect">
            <a:avLst/>
          </a:prstGeom>
          <a:ln w="12700">
            <a:miter lim="400000"/>
          </a:ln>
        </p:spPr>
      </p:pic>
      <p:pic>
        <p:nvPicPr>
          <p:cNvPr id="71" name="image9.png" descr="image9.png">
            <a:extLst>
              <a:ext uri="{FF2B5EF4-FFF2-40B4-BE49-F238E27FC236}">
                <a16:creationId xmlns:a16="http://schemas.microsoft.com/office/drawing/2014/main" id="{529C6E19-60A9-1A09-D44A-F1DEB0DD9BEB}"/>
              </a:ext>
            </a:extLst>
          </p:cNvPr>
          <p:cNvPicPr>
            <a:picLocks noChangeAspect="1"/>
          </p:cNvPicPr>
          <p:nvPr/>
        </p:nvPicPr>
        <p:blipFill>
          <a:blip r:embed="rId6"/>
          <a:stretch>
            <a:fillRect/>
          </a:stretch>
        </p:blipFill>
        <p:spPr>
          <a:xfrm>
            <a:off x="1790386" y="8324671"/>
            <a:ext cx="992242" cy="275192"/>
          </a:xfrm>
          <a:prstGeom prst="rect">
            <a:avLst/>
          </a:prstGeom>
          <a:ln w="12700">
            <a:miter lim="400000"/>
          </a:ln>
        </p:spPr>
      </p:pic>
      <p:pic>
        <p:nvPicPr>
          <p:cNvPr id="72" name="1280px-CBS_News.svg.png" descr="1280px-CBS_News.svg.png">
            <a:extLst>
              <a:ext uri="{FF2B5EF4-FFF2-40B4-BE49-F238E27FC236}">
                <a16:creationId xmlns:a16="http://schemas.microsoft.com/office/drawing/2014/main" id="{0B1231F2-BB2C-8B23-F8E0-D8EB356FE55F}"/>
              </a:ext>
            </a:extLst>
          </p:cNvPr>
          <p:cNvPicPr>
            <a:picLocks noChangeAspect="1"/>
          </p:cNvPicPr>
          <p:nvPr/>
        </p:nvPicPr>
        <p:blipFill>
          <a:blip r:embed="rId7"/>
          <a:stretch>
            <a:fillRect/>
          </a:stretch>
        </p:blipFill>
        <p:spPr>
          <a:xfrm>
            <a:off x="4459391" y="8308428"/>
            <a:ext cx="425418" cy="275192"/>
          </a:xfrm>
          <a:prstGeom prst="rect">
            <a:avLst/>
          </a:prstGeom>
          <a:ln w="12700">
            <a:miter lim="400000"/>
          </a:ln>
        </p:spPr>
      </p:pic>
      <p:pic>
        <p:nvPicPr>
          <p:cNvPr id="73" name="NBC_News_2013_logo.png" descr="NBC_News_2013_logo.png">
            <a:extLst>
              <a:ext uri="{FF2B5EF4-FFF2-40B4-BE49-F238E27FC236}">
                <a16:creationId xmlns:a16="http://schemas.microsoft.com/office/drawing/2014/main" id="{D004C976-0B9D-000D-B215-A15DA54B5FA0}"/>
              </a:ext>
            </a:extLst>
          </p:cNvPr>
          <p:cNvPicPr>
            <a:picLocks noChangeAspect="1"/>
          </p:cNvPicPr>
          <p:nvPr/>
        </p:nvPicPr>
        <p:blipFill>
          <a:blip r:embed="rId8"/>
          <a:stretch>
            <a:fillRect/>
          </a:stretch>
        </p:blipFill>
        <p:spPr>
          <a:xfrm>
            <a:off x="859794" y="8158321"/>
            <a:ext cx="582499" cy="471152"/>
          </a:xfrm>
          <a:prstGeom prst="rect">
            <a:avLst/>
          </a:prstGeom>
          <a:ln w="12700">
            <a:miter lim="400000"/>
          </a:ln>
        </p:spPr>
      </p:pic>
      <p:pic>
        <p:nvPicPr>
          <p:cNvPr id="74" name="2560px-NewYorkTimes.svg.png">
            <a:extLst>
              <a:ext uri="{FF2B5EF4-FFF2-40B4-BE49-F238E27FC236}">
                <a16:creationId xmlns:a16="http://schemas.microsoft.com/office/drawing/2014/main" id="{3173B4BA-53B9-6BC4-D8A3-A308E7E1F37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54712" y="7914937"/>
            <a:ext cx="1681056" cy="227205"/>
          </a:xfrm>
          <a:prstGeom prst="rect">
            <a:avLst/>
          </a:prstGeom>
          <a:ln w="12700">
            <a:miter lim="400000"/>
          </a:ln>
          <a:effectLst>
            <a:outerShdw dir="5400000" algn="ctr" rotWithShape="0">
              <a:schemeClr val="accent1"/>
            </a:outerShdw>
          </a:effectLst>
        </p:spPr>
      </p:pic>
      <p:sp>
        <p:nvSpPr>
          <p:cNvPr id="77" name="Rectangle 76">
            <a:extLst>
              <a:ext uri="{FF2B5EF4-FFF2-40B4-BE49-F238E27FC236}">
                <a16:creationId xmlns:a16="http://schemas.microsoft.com/office/drawing/2014/main" id="{1DDD8C51-8362-CB20-0294-51F8776F1DD6}"/>
              </a:ext>
            </a:extLst>
          </p:cNvPr>
          <p:cNvSpPr/>
          <p:nvPr/>
        </p:nvSpPr>
        <p:spPr>
          <a:xfrm>
            <a:off x="-118696" y="-350298"/>
            <a:ext cx="7042638" cy="2042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F95A700-94E6-C8A4-D6C9-E5D9DD95EA14}"/>
              </a:ext>
            </a:extLst>
          </p:cNvPr>
          <p:cNvSpPr/>
          <p:nvPr/>
        </p:nvSpPr>
        <p:spPr>
          <a:xfrm>
            <a:off x="-92319" y="1468648"/>
            <a:ext cx="7042638" cy="250060"/>
          </a:xfrm>
          <a:prstGeom prst="rect">
            <a:avLst/>
          </a:prstGeom>
          <a:solidFill>
            <a:srgbClr val="01A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ceptional Service.  Extraordinary Results.">
            <a:extLst>
              <a:ext uri="{FF2B5EF4-FFF2-40B4-BE49-F238E27FC236}">
                <a16:creationId xmlns:a16="http://schemas.microsoft.com/office/drawing/2014/main" id="{637551A7-9C2C-B556-68D0-0B39A92F7DCA}"/>
              </a:ext>
            </a:extLst>
          </p:cNvPr>
          <p:cNvSpPr txBox="1">
            <a:spLocks/>
          </p:cNvSpPr>
          <p:nvPr/>
        </p:nvSpPr>
        <p:spPr>
          <a:xfrm>
            <a:off x="471502" y="231437"/>
            <a:ext cx="5914995"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dirty="0">
                <a:solidFill>
                  <a:srgbClr val="BF965C"/>
                </a:solidFill>
                <a:latin typeface="Arial" panose="020B0604020202020204" pitchFamily="34" charset="0"/>
                <a:cs typeface="Arial" panose="020B0604020202020204" pitchFamily="34" charset="0"/>
              </a:rPr>
              <a:t>The Power of</a:t>
            </a:r>
            <a:endParaRPr lang="en-US" sz="3400" b="1" dirty="0">
              <a:solidFill>
                <a:srgbClr val="BF965C"/>
              </a:solidFill>
              <a:latin typeface="Arial" panose="020B0604020202020204" pitchFamily="34" charset="0"/>
              <a:cs typeface="Arial" panose="020B0604020202020204" pitchFamily="34" charset="0"/>
            </a:endParaRPr>
          </a:p>
          <a:p>
            <a:pPr algn="ctr"/>
            <a:r>
              <a:rPr lang="en-US" sz="3400" b="1" dirty="0">
                <a:solidFill>
                  <a:srgbClr val="BF965C"/>
                </a:solidFill>
                <a:latin typeface="Arial" panose="020B0604020202020204" pitchFamily="34" charset="0"/>
                <a:cs typeface="Arial" panose="020B0604020202020204" pitchFamily="34" charset="0"/>
              </a:rPr>
              <a:t>Automated Intelligence</a:t>
            </a:r>
          </a:p>
        </p:txBody>
      </p:sp>
    </p:spTree>
    <p:extLst>
      <p:ext uri="{BB962C8B-B14F-4D97-AF65-F5344CB8AC3E}">
        <p14:creationId xmlns:p14="http://schemas.microsoft.com/office/powerpoint/2010/main" val="42853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2/3*#ppt_w"/>
                                          </p:val>
                                        </p:tav>
                                        <p:tav tm="100000">
                                          <p:val>
                                            <p:strVal val="#ppt_w"/>
                                          </p:val>
                                        </p:tav>
                                      </p:tavLst>
                                    </p:anim>
                                    <p:anim calcmode="lin" valueType="num">
                                      <p:cBhvr>
                                        <p:cTn id="8" dur="1000" fill="hold"/>
                                        <p:tgtEl>
                                          <p:spTgt spid="31"/>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advAuto="0"/>
      <p:bldP spid="49" grpId="0"/>
      <p:bldP spid="52" grpId="0" advAuto="0"/>
      <p:bldP spid="53" grpId="0" animBg="1" advAuto="0"/>
      <p:bldP spid="40" grpId="0" advAuto="0"/>
      <p:bldP spid="31" grpId="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11278-D99B-2227-4734-C2070324FC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9F3C12D-86B2-7085-F49A-7D09C414CF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86885" y="-18640"/>
            <a:ext cx="13792330" cy="7757250"/>
          </a:xfrm>
          <a:prstGeom prst="rect">
            <a:avLst/>
          </a:prstGeom>
        </p:spPr>
      </p:pic>
      <p:pic>
        <p:nvPicPr>
          <p:cNvPr id="3" name="Picture 2">
            <a:extLst>
              <a:ext uri="{FF2B5EF4-FFF2-40B4-BE49-F238E27FC236}">
                <a16:creationId xmlns:a16="http://schemas.microsoft.com/office/drawing/2014/main" id="{B90574AD-3B98-E097-89EF-768C3E6079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flipV="1">
            <a:off x="-5495226" y="5659546"/>
            <a:ext cx="8726146" cy="2364419"/>
          </a:xfrm>
          <a:prstGeom prst="rect">
            <a:avLst/>
          </a:prstGeom>
        </p:spPr>
      </p:pic>
      <p:pic>
        <p:nvPicPr>
          <p:cNvPr id="4" name="Picture 3">
            <a:extLst>
              <a:ext uri="{FF2B5EF4-FFF2-40B4-BE49-F238E27FC236}">
                <a16:creationId xmlns:a16="http://schemas.microsoft.com/office/drawing/2014/main" id="{AEF30688-5D63-8570-F341-FA3C1FE38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03330" y="5648056"/>
            <a:ext cx="8726144" cy="2380551"/>
          </a:xfrm>
          <a:prstGeom prst="rect">
            <a:avLst/>
          </a:prstGeom>
        </p:spPr>
      </p:pic>
      <p:sp>
        <p:nvSpPr>
          <p:cNvPr id="5" name="Exceptional Service.  Extraordinary Results.">
            <a:extLst>
              <a:ext uri="{FF2B5EF4-FFF2-40B4-BE49-F238E27FC236}">
                <a16:creationId xmlns:a16="http://schemas.microsoft.com/office/drawing/2014/main" id="{00F4561E-A128-6985-F6CC-457E05DC4112}"/>
              </a:ext>
            </a:extLst>
          </p:cNvPr>
          <p:cNvSpPr txBox="1">
            <a:spLocks/>
          </p:cNvSpPr>
          <p:nvPr/>
        </p:nvSpPr>
        <p:spPr>
          <a:xfrm>
            <a:off x="554833" y="595163"/>
            <a:ext cx="5914995"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4000" dirty="0">
                <a:solidFill>
                  <a:srgbClr val="BF965C"/>
                </a:solidFill>
                <a:latin typeface="Arial" panose="020B0604020202020204" pitchFamily="34" charset="0"/>
                <a:cs typeface="Arial" panose="020B0604020202020204" pitchFamily="34" charset="0"/>
              </a:rPr>
              <a:t>Dominant</a:t>
            </a:r>
          </a:p>
          <a:p>
            <a:r>
              <a:rPr lang="en-US" sz="4000" b="1" dirty="0">
                <a:solidFill>
                  <a:srgbClr val="BF965C"/>
                </a:solidFill>
                <a:latin typeface="Arial" panose="020B0604020202020204" pitchFamily="34" charset="0"/>
                <a:cs typeface="Arial" panose="020B0604020202020204" pitchFamily="34" charset="0"/>
              </a:rPr>
              <a:t>Local Exposure</a:t>
            </a:r>
          </a:p>
        </p:txBody>
      </p:sp>
      <p:sp>
        <p:nvSpPr>
          <p:cNvPr id="8" name="Exceptional Service.  Extraordinary Results.">
            <a:extLst>
              <a:ext uri="{FF2B5EF4-FFF2-40B4-BE49-F238E27FC236}">
                <a16:creationId xmlns:a16="http://schemas.microsoft.com/office/drawing/2014/main" id="{C3290083-9EA2-77A0-9399-DAC67F85AF44}"/>
              </a:ext>
            </a:extLst>
          </p:cNvPr>
          <p:cNvSpPr txBox="1">
            <a:spLocks/>
          </p:cNvSpPr>
          <p:nvPr/>
        </p:nvSpPr>
        <p:spPr>
          <a:xfrm>
            <a:off x="594509" y="1760076"/>
            <a:ext cx="5576352"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000" dirty="0">
                <a:solidFill>
                  <a:srgbClr val="193C6E"/>
                </a:solidFill>
                <a:latin typeface="Arial" panose="020B0604020202020204" pitchFamily="34" charset="0"/>
                <a:cs typeface="Arial" panose="020B0604020202020204" pitchFamily="34" charset="0"/>
              </a:rPr>
              <a:t>The Local </a:t>
            </a:r>
            <a:r>
              <a:rPr lang="en-US" sz="2000" b="1" dirty="0">
                <a:solidFill>
                  <a:srgbClr val="193C6E"/>
                </a:solidFill>
                <a:latin typeface="Arial" panose="020B0604020202020204" pitchFamily="34" charset="0"/>
                <a:cs typeface="Arial" panose="020B0604020202020204" pitchFamily="34" charset="0"/>
              </a:rPr>
              <a:t>Advertising Leader </a:t>
            </a:r>
          </a:p>
        </p:txBody>
      </p:sp>
      <p:sp>
        <p:nvSpPr>
          <p:cNvPr id="11" name="Exceptional Service.  Extraordinary Results.">
            <a:extLst>
              <a:ext uri="{FF2B5EF4-FFF2-40B4-BE49-F238E27FC236}">
                <a16:creationId xmlns:a16="http://schemas.microsoft.com/office/drawing/2014/main" id="{C6D33665-82B3-9C9B-4EF9-627C745E87FB}"/>
              </a:ext>
            </a:extLst>
          </p:cNvPr>
          <p:cNvSpPr txBox="1">
            <a:spLocks/>
          </p:cNvSpPr>
          <p:nvPr/>
        </p:nvSpPr>
        <p:spPr>
          <a:xfrm>
            <a:off x="554833" y="4694632"/>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Local Exposure</a:t>
            </a:r>
          </a:p>
        </p:txBody>
      </p:sp>
      <p:sp>
        <p:nvSpPr>
          <p:cNvPr id="12" name="Exceptional Service.  Extraordinary Results.">
            <a:extLst>
              <a:ext uri="{FF2B5EF4-FFF2-40B4-BE49-F238E27FC236}">
                <a16:creationId xmlns:a16="http://schemas.microsoft.com/office/drawing/2014/main" id="{29A873A4-1284-3BCA-678C-75E76516620C}"/>
              </a:ext>
            </a:extLst>
          </p:cNvPr>
          <p:cNvSpPr txBox="1">
            <a:spLocks/>
          </p:cNvSpPr>
          <p:nvPr/>
        </p:nvSpPr>
        <p:spPr>
          <a:xfrm>
            <a:off x="594509" y="2288984"/>
            <a:ext cx="4281746"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Local Leaders</a:t>
            </a:r>
          </a:p>
        </p:txBody>
      </p:sp>
      <p:pic>
        <p:nvPicPr>
          <p:cNvPr id="13" name="palm-beach-illustrated-logo-white.png" descr="palm-beach-illustrated-logo-white.png">
            <a:extLst>
              <a:ext uri="{FF2B5EF4-FFF2-40B4-BE49-F238E27FC236}">
                <a16:creationId xmlns:a16="http://schemas.microsoft.com/office/drawing/2014/main" id="{FFE61209-57B1-9BB2-34CD-A8840A4521B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t="481" b="482"/>
          <a:stretch>
            <a:fillRect/>
          </a:stretch>
        </p:blipFill>
        <p:spPr>
          <a:xfrm>
            <a:off x="790660" y="6623287"/>
            <a:ext cx="1256157" cy="365896"/>
          </a:xfrm>
          <a:prstGeom prst="rect">
            <a:avLst/>
          </a:prstGeom>
          <a:noFill/>
          <a:ln w="12700">
            <a:miter lim="400000"/>
          </a:ln>
        </p:spPr>
      </p:pic>
      <p:pic>
        <p:nvPicPr>
          <p:cNvPr id="14" name="Layer 5.png" descr="Layer 5.png">
            <a:extLst>
              <a:ext uri="{FF2B5EF4-FFF2-40B4-BE49-F238E27FC236}">
                <a16:creationId xmlns:a16="http://schemas.microsoft.com/office/drawing/2014/main" id="{7CB99189-24E0-35FC-A39B-027B69C92C44}"/>
              </a:ext>
            </a:extLst>
          </p:cNvPr>
          <p:cNvPicPr>
            <a:picLocks noChangeAspect="1"/>
          </p:cNvPicPr>
          <p:nvPr/>
        </p:nvPicPr>
        <p:blipFill>
          <a:blip r:embed="rId6">
            <a:alphaModFix/>
          </a:blip>
          <a:stretch>
            <a:fillRect/>
          </a:stretch>
        </p:blipFill>
        <p:spPr>
          <a:xfrm>
            <a:off x="2339114" y="6627830"/>
            <a:ext cx="1450656" cy="344226"/>
          </a:xfrm>
          <a:prstGeom prst="rect">
            <a:avLst/>
          </a:prstGeom>
          <a:ln w="12700">
            <a:miter lim="400000"/>
          </a:ln>
        </p:spPr>
      </p:pic>
      <p:pic>
        <p:nvPicPr>
          <p:cNvPr id="15" name="boca-mag-logo.png" descr="boca-mag-logo.png">
            <a:extLst>
              <a:ext uri="{FF2B5EF4-FFF2-40B4-BE49-F238E27FC236}">
                <a16:creationId xmlns:a16="http://schemas.microsoft.com/office/drawing/2014/main" id="{A1116137-F401-4BD9-523F-4E27F9AD120C}"/>
              </a:ext>
            </a:extLst>
          </p:cNvPr>
          <p:cNvPicPr>
            <a:picLocks noChangeAspect="1"/>
          </p:cNvPicPr>
          <p:nvPr/>
        </p:nvPicPr>
        <p:blipFill>
          <a:blip r:embed="rId7"/>
          <a:stretch>
            <a:fillRect/>
          </a:stretch>
        </p:blipFill>
        <p:spPr>
          <a:xfrm>
            <a:off x="4093595" y="6571187"/>
            <a:ext cx="783838" cy="394533"/>
          </a:xfrm>
          <a:prstGeom prst="rect">
            <a:avLst/>
          </a:prstGeom>
          <a:ln w="12700">
            <a:miter lim="400000"/>
          </a:ln>
        </p:spPr>
      </p:pic>
      <p:pic>
        <p:nvPicPr>
          <p:cNvPr id="17" name="homes-and-land.png" descr="homes-and-land.png">
            <a:extLst>
              <a:ext uri="{FF2B5EF4-FFF2-40B4-BE49-F238E27FC236}">
                <a16:creationId xmlns:a16="http://schemas.microsoft.com/office/drawing/2014/main" id="{46B2DD9F-A5DA-B0FB-50EA-AB673B0A5059}"/>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colorTemperature colorTemp="1500"/>
                    </a14:imgEffect>
                    <a14:imgEffect>
                      <a14:saturation sat="0"/>
                    </a14:imgEffect>
                  </a14:imgLayer>
                </a14:imgProps>
              </a:ext>
            </a:extLst>
          </a:blip>
          <a:stretch>
            <a:fillRect/>
          </a:stretch>
        </p:blipFill>
        <p:spPr>
          <a:xfrm>
            <a:off x="5102894" y="6640474"/>
            <a:ext cx="767570" cy="222701"/>
          </a:xfrm>
          <a:prstGeom prst="rect">
            <a:avLst/>
          </a:prstGeom>
          <a:ln w="12700">
            <a:miter lim="400000"/>
          </a:ln>
        </p:spPr>
      </p:pic>
      <p:sp>
        <p:nvSpPr>
          <p:cNvPr id="18" name="TextBox 17">
            <a:extLst>
              <a:ext uri="{FF2B5EF4-FFF2-40B4-BE49-F238E27FC236}">
                <a16:creationId xmlns:a16="http://schemas.microsoft.com/office/drawing/2014/main" id="{EAADD93D-48FF-AEBE-0FEC-FBE914C5C1AC}"/>
              </a:ext>
            </a:extLst>
          </p:cNvPr>
          <p:cNvSpPr txBox="1"/>
          <p:nvPr/>
        </p:nvSpPr>
        <p:spPr>
          <a:xfrm>
            <a:off x="555798" y="4926174"/>
            <a:ext cx="2062939" cy="698717"/>
          </a:xfrm>
          <a:prstGeom prst="rect">
            <a:avLst/>
          </a:prstGeom>
          <a:noFill/>
        </p:spPr>
        <p:txBody>
          <a:bodyPr wrap="square" rtlCol="0">
            <a:spAutoFit/>
          </a:bodyPr>
          <a:lstStyle/>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Direct Mail Marketing</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Magazine Advertising</a:t>
            </a:r>
          </a:p>
        </p:txBody>
      </p:sp>
      <p:sp>
        <p:nvSpPr>
          <p:cNvPr id="19" name="TextBox 18">
            <a:extLst>
              <a:ext uri="{FF2B5EF4-FFF2-40B4-BE49-F238E27FC236}">
                <a16:creationId xmlns:a16="http://schemas.microsoft.com/office/drawing/2014/main" id="{A036A616-CD21-DE8F-FB6C-76A939BF28C3}"/>
              </a:ext>
            </a:extLst>
          </p:cNvPr>
          <p:cNvSpPr txBox="1"/>
          <p:nvPr/>
        </p:nvSpPr>
        <p:spPr>
          <a:xfrm>
            <a:off x="594509" y="2520827"/>
            <a:ext cx="3208571" cy="1991379"/>
          </a:xfrm>
          <a:prstGeom prst="rect">
            <a:avLst/>
          </a:prstGeom>
          <a:noFill/>
          <a:effectLst>
            <a:glow rad="748585">
              <a:schemeClr val="bg1">
                <a:alpha val="52000"/>
              </a:schemeClr>
            </a:glow>
          </a:effectLst>
        </p:spPr>
        <p:txBody>
          <a:bodyPr wrap="square" rtlCol="0">
            <a:spAutoFit/>
          </a:bodyPr>
          <a:lstStyle/>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Specializing in Waterfront Properties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Golf &amp; Country Club Properties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$1 Million+ Properties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Luxury Condominiums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Gated Communities</a:t>
            </a:r>
          </a:p>
          <a:p>
            <a:pPr marL="80210" indent="-80210">
              <a:lnSpc>
                <a:spcPct val="150000"/>
              </a:lnSpc>
              <a:buSzPct val="100000"/>
              <a:buChar char="•"/>
              <a:defRPr sz="1000">
                <a:solidFill>
                  <a:srgbClr val="000000"/>
                </a:solidFill>
                <a:latin typeface="Open Sans Light"/>
                <a:ea typeface="Open Sans Light"/>
                <a:cs typeface="Open Sans Light"/>
                <a:sym typeface="Open Sans Light"/>
              </a:defRPr>
            </a:pPr>
            <a:r>
              <a:rPr lang="en-US" sz="1400" dirty="0">
                <a:solidFill>
                  <a:srgbClr val="193C6E"/>
                </a:solidFill>
                <a:latin typeface="Arial" panose="020B0604020202020204" pitchFamily="34" charset="0"/>
                <a:cs typeface="Arial" panose="020B0604020202020204" pitchFamily="34" charset="0"/>
              </a:rPr>
              <a:t>New Construction</a:t>
            </a:r>
          </a:p>
        </p:txBody>
      </p:sp>
      <p:grpSp>
        <p:nvGrpSpPr>
          <p:cNvPr id="24" name="Group">
            <a:extLst>
              <a:ext uri="{FF2B5EF4-FFF2-40B4-BE49-F238E27FC236}">
                <a16:creationId xmlns:a16="http://schemas.microsoft.com/office/drawing/2014/main" id="{EB919DAF-C39C-5952-7035-02DF40F69E0D}"/>
              </a:ext>
            </a:extLst>
          </p:cNvPr>
          <p:cNvGrpSpPr/>
          <p:nvPr/>
        </p:nvGrpSpPr>
        <p:grpSpPr>
          <a:xfrm>
            <a:off x="2101896" y="8369108"/>
            <a:ext cx="2344155" cy="369913"/>
            <a:chOff x="0" y="0"/>
            <a:chExt cx="2344154" cy="369912"/>
          </a:xfrm>
        </p:grpSpPr>
        <p:pic>
          <p:nvPicPr>
            <p:cNvPr id="25" name="Lang-Realty-Find-Your-Way-Home.png" descr="Lang-Realty-Find-Your-Way-Home.png">
              <a:extLst>
                <a:ext uri="{FF2B5EF4-FFF2-40B4-BE49-F238E27FC236}">
                  <a16:creationId xmlns:a16="http://schemas.microsoft.com/office/drawing/2014/main" id="{19F19776-AC81-B3E8-CCBC-FDF462027AD9}"/>
                </a:ext>
              </a:extLst>
            </p:cNvPr>
            <p:cNvPicPr>
              <a:picLocks noChangeAspect="1"/>
            </p:cNvPicPr>
            <p:nvPr/>
          </p:nvPicPr>
          <p:blipFill>
            <a:blip r:embed="rId10"/>
            <a:srcRect l="19780" b="48838"/>
            <a:stretch>
              <a:fillRect/>
            </a:stretch>
          </p:blipFill>
          <p:spPr>
            <a:xfrm>
              <a:off x="473251" y="9750"/>
              <a:ext cx="1870904" cy="274439"/>
            </a:xfrm>
            <a:prstGeom prst="rect">
              <a:avLst/>
            </a:prstGeom>
            <a:ln w="12700" cap="flat">
              <a:noFill/>
              <a:miter lim="400000"/>
            </a:ln>
            <a:effectLst/>
          </p:spPr>
        </p:pic>
        <p:pic>
          <p:nvPicPr>
            <p:cNvPr id="26" name="Lang-Realty-Find-Your-Way-Home.png" descr="Lang-Realty-Find-Your-Way-Home.png">
              <a:extLst>
                <a:ext uri="{FF2B5EF4-FFF2-40B4-BE49-F238E27FC236}">
                  <a16:creationId xmlns:a16="http://schemas.microsoft.com/office/drawing/2014/main" id="{024DF1EE-553A-D477-0DE3-EC87E7D0E7B1}"/>
                </a:ext>
              </a:extLst>
            </p:cNvPr>
            <p:cNvPicPr>
              <a:picLocks noChangeAspect="1"/>
            </p:cNvPicPr>
            <p:nvPr/>
          </p:nvPicPr>
          <p:blipFill>
            <a:blip r:embed="rId10"/>
            <a:srcRect r="79657" b="31039"/>
            <a:stretch>
              <a:fillRect/>
            </a:stretch>
          </p:blipFill>
          <p:spPr>
            <a:xfrm>
              <a:off x="-1" y="-1"/>
              <a:ext cx="474439" cy="369914"/>
            </a:xfrm>
            <a:prstGeom prst="rect">
              <a:avLst/>
            </a:prstGeom>
            <a:ln w="12700" cap="flat">
              <a:noFill/>
              <a:miter lim="400000"/>
            </a:ln>
            <a:effectLst/>
          </p:spPr>
        </p:pic>
      </p:grpSp>
    </p:spTree>
    <p:extLst>
      <p:ext uri="{BB962C8B-B14F-4D97-AF65-F5344CB8AC3E}">
        <p14:creationId xmlns:p14="http://schemas.microsoft.com/office/powerpoint/2010/main" val="272600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dvAuto="0"/>
      <p:bldP spid="8" grpId="0" advAuto="0"/>
      <p:bldP spid="11" grpId="0" advAuto="0"/>
      <p:bldP spid="12" grpId="0" advAuto="0"/>
      <p:bldP spid="13" grpId="0" animBg="1" advAuto="0"/>
      <p:bldP spid="14" grpId="0" animBg="1" advAuto="0"/>
      <p:bldP spid="15" grpId="0" animBg="1" advAuto="0"/>
      <p:bldP spid="17" grpId="0" animBg="1" advAuto="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7A12-3928-FD98-F273-074F6CE16E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911186C-AB9A-5AF8-BA54-3BEF391963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539" y="2332383"/>
            <a:ext cx="9153939" cy="5148469"/>
          </a:xfrm>
          <a:prstGeom prst="rect">
            <a:avLst/>
          </a:prstGeom>
        </p:spPr>
      </p:pic>
      <p:sp>
        <p:nvSpPr>
          <p:cNvPr id="6" name="Exceptional Service.  Extraordinary Results.">
            <a:extLst>
              <a:ext uri="{FF2B5EF4-FFF2-40B4-BE49-F238E27FC236}">
                <a16:creationId xmlns:a16="http://schemas.microsoft.com/office/drawing/2014/main" id="{944B858A-67D1-C037-AC5A-AC77FE04F8E6}"/>
              </a:ext>
            </a:extLst>
          </p:cNvPr>
          <p:cNvSpPr txBox="1">
            <a:spLocks/>
          </p:cNvSpPr>
          <p:nvPr/>
        </p:nvSpPr>
        <p:spPr>
          <a:xfrm>
            <a:off x="0" y="351100"/>
            <a:ext cx="6858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dirty="0">
                <a:solidFill>
                  <a:srgbClr val="BF965C"/>
                </a:solidFill>
                <a:latin typeface="Arial" panose="020B0604020202020204" pitchFamily="34" charset="0"/>
                <a:cs typeface="Arial" panose="020B0604020202020204" pitchFamily="34" charset="0"/>
              </a:rPr>
              <a:t>Beyond the Sale…</a:t>
            </a:r>
          </a:p>
          <a:p>
            <a:pPr algn="ctr"/>
            <a:r>
              <a:rPr lang="en-US" sz="3400" b="1" dirty="0">
                <a:solidFill>
                  <a:srgbClr val="BF965C"/>
                </a:solidFill>
                <a:latin typeface="Arial" panose="020B0604020202020204" pitchFamily="34" charset="0"/>
                <a:cs typeface="Arial" panose="020B0604020202020204" pitchFamily="34" charset="0"/>
              </a:rPr>
              <a:t>We’ve Got You Covered</a:t>
            </a:r>
          </a:p>
        </p:txBody>
      </p:sp>
      <p:sp>
        <p:nvSpPr>
          <p:cNvPr id="7" name="Exceptional Service.  Extraordinary Results.">
            <a:extLst>
              <a:ext uri="{FF2B5EF4-FFF2-40B4-BE49-F238E27FC236}">
                <a16:creationId xmlns:a16="http://schemas.microsoft.com/office/drawing/2014/main" id="{88FF90AF-E614-E4AB-6E76-2E49116C2880}"/>
              </a:ext>
            </a:extLst>
          </p:cNvPr>
          <p:cNvSpPr txBox="1">
            <a:spLocks/>
          </p:cNvSpPr>
          <p:nvPr/>
        </p:nvSpPr>
        <p:spPr>
          <a:xfrm>
            <a:off x="0" y="1407492"/>
            <a:ext cx="6858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2000" dirty="0">
                <a:solidFill>
                  <a:srgbClr val="193C6E"/>
                </a:solidFill>
                <a:latin typeface="Arial" panose="020B0604020202020204" pitchFamily="34" charset="0"/>
                <a:cs typeface="Arial" panose="020B0604020202020204" pitchFamily="34" charset="0"/>
              </a:rPr>
              <a:t>With our premiere partners, we’ve made it easier</a:t>
            </a:r>
          </a:p>
          <a:p>
            <a:pPr algn="ctr">
              <a:defRPr sz="2200">
                <a:solidFill>
                  <a:srgbClr val="000000"/>
                </a:solidFill>
                <a:latin typeface="Playfair Display Regular"/>
                <a:ea typeface="Playfair Display Regular"/>
                <a:cs typeface="Playfair Display Regular"/>
                <a:sym typeface="Playfair Display Regular"/>
              </a:defRPr>
            </a:pPr>
            <a:r>
              <a:rPr lang="en-US" sz="2000" dirty="0">
                <a:solidFill>
                  <a:srgbClr val="193C6E"/>
                </a:solidFill>
                <a:latin typeface="Arial" panose="020B0604020202020204" pitchFamily="34" charset="0"/>
                <a:cs typeface="Arial" panose="020B0604020202020204" pitchFamily="34" charset="0"/>
              </a:rPr>
              <a:t>than ever to insure a smooth transaction</a:t>
            </a:r>
          </a:p>
        </p:txBody>
      </p:sp>
      <p:sp>
        <p:nvSpPr>
          <p:cNvPr id="9" name="Exceptional Service.  Extraordinary Results.">
            <a:extLst>
              <a:ext uri="{FF2B5EF4-FFF2-40B4-BE49-F238E27FC236}">
                <a16:creationId xmlns:a16="http://schemas.microsoft.com/office/drawing/2014/main" id="{6AE81FCC-0F14-68E8-914B-C997EB68DD5C}"/>
              </a:ext>
            </a:extLst>
          </p:cNvPr>
          <p:cNvSpPr txBox="1">
            <a:spLocks/>
          </p:cNvSpPr>
          <p:nvPr/>
        </p:nvSpPr>
        <p:spPr>
          <a:xfrm>
            <a:off x="4572055" y="4229218"/>
            <a:ext cx="1752098"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1300" b="1" dirty="0">
                <a:solidFill>
                  <a:srgbClr val="193C6E"/>
                </a:solidFill>
                <a:latin typeface="Arial" panose="020B0604020202020204" pitchFamily="34" charset="0"/>
                <a:cs typeface="Arial" panose="020B0604020202020204" pitchFamily="34" charset="0"/>
              </a:rPr>
              <a:t>Supreme Lending</a:t>
            </a:r>
            <a:br>
              <a:rPr lang="en-US" sz="1300" dirty="0">
                <a:solidFill>
                  <a:srgbClr val="193C6E"/>
                </a:solidFill>
                <a:latin typeface="Arial" panose="020B0604020202020204" pitchFamily="34" charset="0"/>
                <a:cs typeface="Arial" panose="020B0604020202020204" pitchFamily="34" charset="0"/>
              </a:rPr>
            </a:br>
            <a:r>
              <a:rPr lang="en-US" sz="1300" dirty="0">
                <a:solidFill>
                  <a:srgbClr val="193C6E"/>
                </a:solidFill>
                <a:latin typeface="Arial" panose="020B0604020202020204" pitchFamily="34" charset="0"/>
                <a:cs typeface="Arial" panose="020B0604020202020204" pitchFamily="34" charset="0"/>
              </a:rPr>
              <a:t>Mortgage Lenders</a:t>
            </a:r>
          </a:p>
        </p:txBody>
      </p:sp>
      <p:pic>
        <p:nvPicPr>
          <p:cNvPr id="11" name="Picture 10">
            <a:extLst>
              <a:ext uri="{FF2B5EF4-FFF2-40B4-BE49-F238E27FC236}">
                <a16:creationId xmlns:a16="http://schemas.microsoft.com/office/drawing/2014/main" id="{9FA9BD7F-49E0-F8FF-ECBF-23563AAAA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0994" y="3848411"/>
            <a:ext cx="1749242" cy="468213"/>
          </a:xfrm>
          <a:prstGeom prst="rect">
            <a:avLst/>
          </a:prstGeom>
        </p:spPr>
      </p:pic>
      <p:pic>
        <p:nvPicPr>
          <p:cNvPr id="12" name="Picture 11">
            <a:extLst>
              <a:ext uri="{FF2B5EF4-FFF2-40B4-BE49-F238E27FC236}">
                <a16:creationId xmlns:a16="http://schemas.microsoft.com/office/drawing/2014/main" id="{A784A8F9-823E-0735-4A75-84DC358B6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444" y="6520165"/>
            <a:ext cx="997320" cy="264595"/>
          </a:xfrm>
          <a:prstGeom prst="rect">
            <a:avLst/>
          </a:prstGeom>
        </p:spPr>
      </p:pic>
      <p:pic>
        <p:nvPicPr>
          <p:cNvPr id="13" name="Picture 12">
            <a:extLst>
              <a:ext uri="{FF2B5EF4-FFF2-40B4-BE49-F238E27FC236}">
                <a16:creationId xmlns:a16="http://schemas.microsoft.com/office/drawing/2014/main" id="{E0D71498-1D03-3AD7-E811-EB85FC3A6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0196" y="4965975"/>
            <a:ext cx="1590984" cy="519505"/>
          </a:xfrm>
          <a:prstGeom prst="rect">
            <a:avLst/>
          </a:prstGeom>
        </p:spPr>
      </p:pic>
      <p:sp>
        <p:nvSpPr>
          <p:cNvPr id="14" name="Rectangle 13">
            <a:extLst>
              <a:ext uri="{FF2B5EF4-FFF2-40B4-BE49-F238E27FC236}">
                <a16:creationId xmlns:a16="http://schemas.microsoft.com/office/drawing/2014/main" id="{B02B53EC-9176-678E-DD65-A4E3A35FF855}"/>
              </a:ext>
            </a:extLst>
          </p:cNvPr>
          <p:cNvSpPr/>
          <p:nvPr/>
        </p:nvSpPr>
        <p:spPr>
          <a:xfrm rot="5400000">
            <a:off x="5389202" y="3456346"/>
            <a:ext cx="27432" cy="548640"/>
          </a:xfrm>
          <a:prstGeom prst="rect">
            <a:avLst/>
          </a:prstGeom>
          <a:solidFill>
            <a:srgbClr val="BF96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ceptional Service.  Extraordinary Results.">
            <a:extLst>
              <a:ext uri="{FF2B5EF4-FFF2-40B4-BE49-F238E27FC236}">
                <a16:creationId xmlns:a16="http://schemas.microsoft.com/office/drawing/2014/main" id="{B7BBD4E1-B12B-BF08-4282-0EBDA5D6CA9B}"/>
              </a:ext>
            </a:extLst>
          </p:cNvPr>
          <p:cNvSpPr txBox="1">
            <a:spLocks/>
          </p:cNvSpPr>
          <p:nvPr/>
        </p:nvSpPr>
        <p:spPr>
          <a:xfrm>
            <a:off x="4491116" y="6833240"/>
            <a:ext cx="1813644"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1300" b="1" dirty="0" err="1">
                <a:solidFill>
                  <a:srgbClr val="193C6E"/>
                </a:solidFill>
                <a:latin typeface="Arial" panose="020B0604020202020204" pitchFamily="34" charset="0"/>
                <a:cs typeface="Arial" panose="020B0604020202020204" pitchFamily="34" charset="0"/>
              </a:rPr>
              <a:t>KTitle</a:t>
            </a:r>
            <a:br>
              <a:rPr lang="en-US" sz="1300" b="1" dirty="0">
                <a:solidFill>
                  <a:srgbClr val="193C6E"/>
                </a:solidFill>
                <a:latin typeface="Arial" panose="020B0604020202020204" pitchFamily="34" charset="0"/>
                <a:cs typeface="Arial" panose="020B0604020202020204" pitchFamily="34" charset="0"/>
              </a:rPr>
            </a:br>
            <a:r>
              <a:rPr lang="en-US" sz="1300" dirty="0">
                <a:solidFill>
                  <a:srgbClr val="193C6E"/>
                </a:solidFill>
                <a:latin typeface="Arial" panose="020B0604020202020204" pitchFamily="34" charset="0"/>
                <a:cs typeface="Arial" panose="020B0604020202020204" pitchFamily="34" charset="0"/>
              </a:rPr>
              <a:t>Port St. Lucie</a:t>
            </a:r>
          </a:p>
          <a:p>
            <a:pPr algn="ctr">
              <a:defRPr sz="2200">
                <a:solidFill>
                  <a:srgbClr val="000000"/>
                </a:solidFill>
                <a:latin typeface="Playfair Display Regular"/>
                <a:ea typeface="Playfair Display Regular"/>
                <a:cs typeface="Playfair Display Regular"/>
                <a:sym typeface="Playfair Display Regular"/>
              </a:defRPr>
            </a:pPr>
            <a:r>
              <a:rPr lang="en-US" sz="1300" dirty="0">
                <a:solidFill>
                  <a:srgbClr val="193C6E"/>
                </a:solidFill>
                <a:latin typeface="Arial" panose="020B0604020202020204" pitchFamily="34" charset="0"/>
                <a:cs typeface="Arial" panose="020B0604020202020204" pitchFamily="34" charset="0"/>
              </a:rPr>
              <a:t>Title Company</a:t>
            </a:r>
          </a:p>
        </p:txBody>
      </p:sp>
      <p:sp>
        <p:nvSpPr>
          <p:cNvPr id="19" name="Exceptional Service.  Extraordinary Results.">
            <a:extLst>
              <a:ext uri="{FF2B5EF4-FFF2-40B4-BE49-F238E27FC236}">
                <a16:creationId xmlns:a16="http://schemas.microsoft.com/office/drawing/2014/main" id="{6417229B-58B7-368C-8EA5-FA1B7911DA1D}"/>
              </a:ext>
            </a:extLst>
          </p:cNvPr>
          <p:cNvSpPr txBox="1">
            <a:spLocks/>
          </p:cNvSpPr>
          <p:nvPr/>
        </p:nvSpPr>
        <p:spPr>
          <a:xfrm>
            <a:off x="4541282" y="5566244"/>
            <a:ext cx="1813644"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1300" b="1" dirty="0" err="1">
                <a:solidFill>
                  <a:srgbClr val="193C6E"/>
                </a:solidFill>
                <a:latin typeface="Arial" panose="020B0604020202020204" pitchFamily="34" charset="0"/>
                <a:cs typeface="Arial" panose="020B0604020202020204" pitchFamily="34" charset="0"/>
              </a:rPr>
              <a:t>Acentria</a:t>
            </a:r>
            <a:r>
              <a:rPr lang="en-US" sz="1300" b="1" dirty="0">
                <a:solidFill>
                  <a:srgbClr val="193C6E"/>
                </a:solidFill>
                <a:latin typeface="Arial" panose="020B0604020202020204" pitchFamily="34" charset="0"/>
                <a:cs typeface="Arial" panose="020B0604020202020204" pitchFamily="34" charset="0"/>
              </a:rPr>
              <a:t> Insurance</a:t>
            </a:r>
            <a:br>
              <a:rPr lang="en-US" sz="1300" b="1" dirty="0">
                <a:solidFill>
                  <a:srgbClr val="193C6E"/>
                </a:solidFill>
                <a:latin typeface="Arial" panose="020B0604020202020204" pitchFamily="34" charset="0"/>
                <a:cs typeface="Arial" panose="020B0604020202020204" pitchFamily="34" charset="0"/>
              </a:rPr>
            </a:br>
            <a:r>
              <a:rPr lang="en-US" sz="1300" dirty="0">
                <a:solidFill>
                  <a:srgbClr val="193C6E"/>
                </a:solidFill>
                <a:latin typeface="Arial" panose="020B0604020202020204" pitchFamily="34" charset="0"/>
                <a:cs typeface="Arial" panose="020B0604020202020204" pitchFamily="34" charset="0"/>
              </a:rPr>
              <a:t>Home owners</a:t>
            </a:r>
          </a:p>
          <a:p>
            <a:pPr algn="ctr">
              <a:defRPr sz="2200">
                <a:solidFill>
                  <a:srgbClr val="000000"/>
                </a:solidFill>
                <a:latin typeface="Playfair Display Regular"/>
                <a:ea typeface="Playfair Display Regular"/>
                <a:cs typeface="Playfair Display Regular"/>
                <a:sym typeface="Playfair Display Regular"/>
              </a:defRPr>
            </a:pPr>
            <a:r>
              <a:rPr lang="en-US" sz="1300" dirty="0">
                <a:solidFill>
                  <a:srgbClr val="193C6E"/>
                </a:solidFill>
                <a:latin typeface="Arial" panose="020B0604020202020204" pitchFamily="34" charset="0"/>
                <a:cs typeface="Arial" panose="020B0604020202020204" pitchFamily="34" charset="0"/>
              </a:rPr>
              <a:t>Insurance</a:t>
            </a:r>
          </a:p>
        </p:txBody>
      </p:sp>
      <p:sp>
        <p:nvSpPr>
          <p:cNvPr id="26" name="Exceptional Service.  Extraordinary Results.">
            <a:extLst>
              <a:ext uri="{FF2B5EF4-FFF2-40B4-BE49-F238E27FC236}">
                <a16:creationId xmlns:a16="http://schemas.microsoft.com/office/drawing/2014/main" id="{61556A8B-5A4C-6613-C7A7-4C0EA454F547}"/>
              </a:ext>
            </a:extLst>
          </p:cNvPr>
          <p:cNvSpPr txBox="1">
            <a:spLocks/>
          </p:cNvSpPr>
          <p:nvPr/>
        </p:nvSpPr>
        <p:spPr>
          <a:xfrm>
            <a:off x="4515654" y="3169439"/>
            <a:ext cx="1752098" cy="334537"/>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defRPr sz="2200">
                <a:solidFill>
                  <a:srgbClr val="000000"/>
                </a:solidFill>
                <a:latin typeface="Playfair Display Regular"/>
                <a:ea typeface="Playfair Display Regular"/>
                <a:cs typeface="Playfair Display Regular"/>
                <a:sym typeface="Playfair Display Regular"/>
              </a:defRPr>
            </a:pPr>
            <a:r>
              <a:rPr lang="en-US" sz="1300" b="1" dirty="0">
                <a:solidFill>
                  <a:srgbClr val="193C6E"/>
                </a:solidFill>
                <a:latin typeface="Arial" panose="020B0604020202020204" pitchFamily="34" charset="0"/>
                <a:cs typeface="Arial" panose="020B0604020202020204" pitchFamily="34" charset="0"/>
              </a:rPr>
              <a:t>New Dawn</a:t>
            </a:r>
            <a:br>
              <a:rPr lang="en-US" sz="1300" dirty="0">
                <a:solidFill>
                  <a:srgbClr val="193C6E"/>
                </a:solidFill>
                <a:latin typeface="Arial" panose="020B0604020202020204" pitchFamily="34" charset="0"/>
                <a:cs typeface="Arial" panose="020B0604020202020204" pitchFamily="34" charset="0"/>
              </a:rPr>
            </a:br>
            <a:r>
              <a:rPr lang="en-US" sz="1300" dirty="0">
                <a:solidFill>
                  <a:srgbClr val="193C6E"/>
                </a:solidFill>
                <a:latin typeface="Arial" panose="020B0604020202020204" pitchFamily="34" charset="0"/>
                <a:cs typeface="Arial" panose="020B0604020202020204" pitchFamily="34" charset="0"/>
              </a:rPr>
              <a:t>Title Group</a:t>
            </a:r>
          </a:p>
        </p:txBody>
      </p:sp>
      <p:pic>
        <p:nvPicPr>
          <p:cNvPr id="27" name="Picture 26">
            <a:extLst>
              <a:ext uri="{FF2B5EF4-FFF2-40B4-BE49-F238E27FC236}">
                <a16:creationId xmlns:a16="http://schemas.microsoft.com/office/drawing/2014/main" id="{54667F08-ADC5-D1F6-49A9-1754B01795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20507" y="2366004"/>
            <a:ext cx="1371599" cy="800100"/>
          </a:xfrm>
          <a:prstGeom prst="rect">
            <a:avLst/>
          </a:prstGeom>
        </p:spPr>
      </p:pic>
      <p:grpSp>
        <p:nvGrpSpPr>
          <p:cNvPr id="30" name="Group">
            <a:extLst>
              <a:ext uri="{FF2B5EF4-FFF2-40B4-BE49-F238E27FC236}">
                <a16:creationId xmlns:a16="http://schemas.microsoft.com/office/drawing/2014/main" id="{C84EEB66-15CE-7D55-B42D-7E8E3DACDB18}"/>
              </a:ext>
            </a:extLst>
          </p:cNvPr>
          <p:cNvGrpSpPr/>
          <p:nvPr/>
        </p:nvGrpSpPr>
        <p:grpSpPr>
          <a:xfrm>
            <a:off x="2101896" y="8369108"/>
            <a:ext cx="2344155" cy="369913"/>
            <a:chOff x="0" y="0"/>
            <a:chExt cx="2344154" cy="369912"/>
          </a:xfrm>
        </p:grpSpPr>
        <p:pic>
          <p:nvPicPr>
            <p:cNvPr id="33" name="Lang-Realty-Find-Your-Way-Home.png" descr="Lang-Realty-Find-Your-Way-Home.png">
              <a:extLst>
                <a:ext uri="{FF2B5EF4-FFF2-40B4-BE49-F238E27FC236}">
                  <a16:creationId xmlns:a16="http://schemas.microsoft.com/office/drawing/2014/main" id="{9F52636D-806A-8F67-FF29-D6978EC8B323}"/>
                </a:ext>
              </a:extLst>
            </p:cNvPr>
            <p:cNvPicPr>
              <a:picLocks noChangeAspect="1"/>
            </p:cNvPicPr>
            <p:nvPr/>
          </p:nvPicPr>
          <p:blipFill>
            <a:blip r:embed="rId7"/>
            <a:srcRect l="19780" b="48838"/>
            <a:stretch>
              <a:fillRect/>
            </a:stretch>
          </p:blipFill>
          <p:spPr>
            <a:xfrm>
              <a:off x="473251" y="9750"/>
              <a:ext cx="1870904" cy="274439"/>
            </a:xfrm>
            <a:prstGeom prst="rect">
              <a:avLst/>
            </a:prstGeom>
            <a:ln w="12700" cap="flat">
              <a:noFill/>
              <a:miter lim="400000"/>
            </a:ln>
            <a:effectLst/>
          </p:spPr>
        </p:pic>
        <p:pic>
          <p:nvPicPr>
            <p:cNvPr id="37" name="Lang-Realty-Find-Your-Way-Home.png" descr="Lang-Realty-Find-Your-Way-Home.png">
              <a:extLst>
                <a:ext uri="{FF2B5EF4-FFF2-40B4-BE49-F238E27FC236}">
                  <a16:creationId xmlns:a16="http://schemas.microsoft.com/office/drawing/2014/main" id="{8BFED258-BDF5-3D5E-9286-E627DC8025A0}"/>
                </a:ext>
              </a:extLst>
            </p:cNvPr>
            <p:cNvPicPr>
              <a:picLocks noChangeAspect="1"/>
            </p:cNvPicPr>
            <p:nvPr/>
          </p:nvPicPr>
          <p:blipFill>
            <a:blip r:embed="rId7"/>
            <a:srcRect r="79657" b="31039"/>
            <a:stretch>
              <a:fillRect/>
            </a:stretch>
          </p:blipFill>
          <p:spPr>
            <a:xfrm>
              <a:off x="-1" y="-1"/>
              <a:ext cx="474439" cy="369914"/>
            </a:xfrm>
            <a:prstGeom prst="rect">
              <a:avLst/>
            </a:prstGeom>
            <a:ln w="12700" cap="flat">
              <a:noFill/>
              <a:miter lim="400000"/>
            </a:ln>
            <a:effectLst/>
          </p:spPr>
        </p:pic>
      </p:grpSp>
      <p:sp>
        <p:nvSpPr>
          <p:cNvPr id="40" name="Rectangle 39">
            <a:extLst>
              <a:ext uri="{FF2B5EF4-FFF2-40B4-BE49-F238E27FC236}">
                <a16:creationId xmlns:a16="http://schemas.microsoft.com/office/drawing/2014/main" id="{075E6756-835D-2495-A52F-AFEE60B253D1}"/>
              </a:ext>
            </a:extLst>
          </p:cNvPr>
          <p:cNvSpPr/>
          <p:nvPr/>
        </p:nvSpPr>
        <p:spPr>
          <a:xfrm rot="5400000">
            <a:off x="5389202" y="4528984"/>
            <a:ext cx="27432" cy="548640"/>
          </a:xfrm>
          <a:prstGeom prst="rect">
            <a:avLst/>
          </a:prstGeom>
          <a:solidFill>
            <a:srgbClr val="BF96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FED7E85-82CF-04FB-B66A-E84FBEC012DC}"/>
              </a:ext>
            </a:extLst>
          </p:cNvPr>
          <p:cNvSpPr/>
          <p:nvPr/>
        </p:nvSpPr>
        <p:spPr>
          <a:xfrm rot="5400000">
            <a:off x="5389202" y="6007789"/>
            <a:ext cx="27432" cy="548640"/>
          </a:xfrm>
          <a:prstGeom prst="rect">
            <a:avLst/>
          </a:prstGeom>
          <a:solidFill>
            <a:srgbClr val="BF96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3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dvAuto="0"/>
      <p:bldP spid="7" grpId="0" advAuto="0"/>
      <p:bldP spid="9" grpId="0" advAuto="0"/>
      <p:bldP spid="14" grpId="0" animBg="1"/>
      <p:bldP spid="15" grpId="0" advAuto="0"/>
      <p:bldP spid="19" grpId="0" advAuto="0"/>
      <p:bldP spid="26" grpId="0" advAuto="0"/>
      <p:bldP spid="40"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360DE-0D0D-177E-6F24-3CACEC00BD8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DB9C5B8-3855-A289-8708-2D8F59F7CB1C}"/>
              </a:ext>
            </a:extLst>
          </p:cNvPr>
          <p:cNvPicPr>
            <a:picLocks noChangeAspect="1"/>
          </p:cNvPicPr>
          <p:nvPr/>
        </p:nvPicPr>
        <p:blipFill>
          <a:blip r:embed="rId2">
            <a:alphaModFix amt="32000"/>
          </a:blip>
          <a:stretch>
            <a:fillRect/>
          </a:stretch>
        </p:blipFill>
        <p:spPr>
          <a:xfrm>
            <a:off x="3510599" y="4195323"/>
            <a:ext cx="6029867" cy="5566031"/>
          </a:xfrm>
          <a:prstGeom prst="rect">
            <a:avLst/>
          </a:prstGeom>
        </p:spPr>
      </p:pic>
      <p:pic>
        <p:nvPicPr>
          <p:cNvPr id="10" name="Picture 9">
            <a:extLst>
              <a:ext uri="{FF2B5EF4-FFF2-40B4-BE49-F238E27FC236}">
                <a16:creationId xmlns:a16="http://schemas.microsoft.com/office/drawing/2014/main" id="{4028E1DC-1FC1-4326-E945-C15DD39C98DA}"/>
              </a:ext>
            </a:extLst>
          </p:cNvPr>
          <p:cNvPicPr>
            <a:picLocks noChangeAspect="1"/>
          </p:cNvPicPr>
          <p:nvPr/>
        </p:nvPicPr>
        <p:blipFill>
          <a:blip r:embed="rId2">
            <a:alphaModFix amt="50000"/>
          </a:blip>
          <a:stretch>
            <a:fillRect/>
          </a:stretch>
        </p:blipFill>
        <p:spPr>
          <a:xfrm>
            <a:off x="-2865054" y="-1275968"/>
            <a:ext cx="6029867" cy="5566031"/>
          </a:xfrm>
          <a:prstGeom prst="rect">
            <a:avLst/>
          </a:prstGeom>
        </p:spPr>
      </p:pic>
      <p:grpSp>
        <p:nvGrpSpPr>
          <p:cNvPr id="11" name="Group 10">
            <a:extLst>
              <a:ext uri="{FF2B5EF4-FFF2-40B4-BE49-F238E27FC236}">
                <a16:creationId xmlns:a16="http://schemas.microsoft.com/office/drawing/2014/main" id="{C742EB2F-B6D2-C59A-FC1F-218D819252A5}"/>
              </a:ext>
            </a:extLst>
          </p:cNvPr>
          <p:cNvGrpSpPr/>
          <p:nvPr/>
        </p:nvGrpSpPr>
        <p:grpSpPr>
          <a:xfrm>
            <a:off x="832935" y="1281560"/>
            <a:ext cx="1901279" cy="1901279"/>
            <a:chOff x="4083832" y="1451110"/>
            <a:chExt cx="1753171" cy="1753171"/>
          </a:xfrm>
          <a:solidFill>
            <a:srgbClr val="01AACD">
              <a:alpha val="25000"/>
            </a:srgbClr>
          </a:solidFill>
        </p:grpSpPr>
        <p:sp>
          <p:nvSpPr>
            <p:cNvPr id="13" name="Oval 12">
              <a:extLst>
                <a:ext uri="{FF2B5EF4-FFF2-40B4-BE49-F238E27FC236}">
                  <a16:creationId xmlns:a16="http://schemas.microsoft.com/office/drawing/2014/main" id="{D930896D-DF98-3F6B-EA42-604C5ADD370C}"/>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5" name="Oval 14">
              <a:extLst>
                <a:ext uri="{FF2B5EF4-FFF2-40B4-BE49-F238E27FC236}">
                  <a16:creationId xmlns:a16="http://schemas.microsoft.com/office/drawing/2014/main" id="{88B0AB0D-4693-4F14-9A45-09849E7EDD84}"/>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39" name="Rectangle 16">
            <a:extLst>
              <a:ext uri="{FF2B5EF4-FFF2-40B4-BE49-F238E27FC236}">
                <a16:creationId xmlns:a16="http://schemas.microsoft.com/office/drawing/2014/main" id="{5C5108D5-7FD7-C6A4-D6C6-F9C44E399F75}"/>
              </a:ext>
            </a:extLst>
          </p:cNvPr>
          <p:cNvSpPr>
            <a:spLocks noChangeArrowheads="1"/>
          </p:cNvSpPr>
          <p:nvPr/>
        </p:nvSpPr>
        <p:spPr bwMode="auto">
          <a:xfrm>
            <a:off x="856905" y="3255941"/>
            <a:ext cx="1877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b="1" i="0" u="none" strike="noStrike" cap="none" normalizeH="0" baseline="0" dirty="0">
                <a:ln>
                  <a:noFill/>
                </a:ln>
                <a:solidFill>
                  <a:srgbClr val="BF965C"/>
                </a:solidFill>
                <a:effectLst/>
                <a:cs typeface="Arial" panose="020B0604020202020204" pitchFamily="34" charset="0"/>
              </a:rPr>
              <a:t>Name Goes Here</a:t>
            </a:r>
            <a:endParaRPr kumimoji="0" lang="ru-UA" altLang="ru-UA" b="0" i="0" u="none" strike="noStrike" cap="none" normalizeH="0" baseline="0">
              <a:ln>
                <a:noFill/>
              </a:ln>
              <a:solidFill>
                <a:srgbClr val="BF965C"/>
              </a:solidFill>
              <a:effectLst/>
              <a:cs typeface="Arial" panose="020B0604020202020204" pitchFamily="34" charset="0"/>
            </a:endParaRPr>
          </a:p>
        </p:txBody>
      </p:sp>
      <p:pic>
        <p:nvPicPr>
          <p:cNvPr id="43" name="Picture Placeholder 2" descr="A person in a white suit&#10;&#10;Description automatically generated">
            <a:extLst>
              <a:ext uri="{FF2B5EF4-FFF2-40B4-BE49-F238E27FC236}">
                <a16:creationId xmlns:a16="http://schemas.microsoft.com/office/drawing/2014/main" id="{2639EABE-859C-0721-9C77-BBF7A7663715}"/>
              </a:ext>
            </a:extLst>
          </p:cNvPr>
          <p:cNvPicPr>
            <a:picLocks noChangeAspect="1"/>
          </p:cNvPicPr>
          <p:nvPr/>
        </p:nvPicPr>
        <p:blipFill>
          <a:blip r:embed="rId3">
            <a:extLst>
              <a:ext uri="{28A0092B-C50C-407E-A947-70E740481C1C}">
                <a14:useLocalDpi xmlns:a14="http://schemas.microsoft.com/office/drawing/2010/main" val="0"/>
              </a:ext>
            </a:extLst>
          </a:blip>
          <a:srcRect t="270" b="270"/>
          <a:stretch>
            <a:fillRect/>
          </a:stretch>
        </p:blipFill>
        <p:spPr>
          <a:xfrm>
            <a:off x="966802" y="1416070"/>
            <a:ext cx="1633544" cy="163225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pic>
      <p:sp>
        <p:nvSpPr>
          <p:cNvPr id="47" name="Rectangle 15">
            <a:extLst>
              <a:ext uri="{FF2B5EF4-FFF2-40B4-BE49-F238E27FC236}">
                <a16:creationId xmlns:a16="http://schemas.microsoft.com/office/drawing/2014/main" id="{92B0699E-BDB7-8215-EF3D-3CE6449E5FC3}"/>
              </a:ext>
            </a:extLst>
          </p:cNvPr>
          <p:cNvSpPr>
            <a:spLocks noChangeArrowheads="1"/>
          </p:cNvSpPr>
          <p:nvPr/>
        </p:nvSpPr>
        <p:spPr bwMode="auto">
          <a:xfrm>
            <a:off x="727363" y="3606042"/>
            <a:ext cx="211242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endParaRPr lang="en-US" altLang="ru-UA" sz="1100" dirty="0">
              <a:solidFill>
                <a:srgbClr val="9FA4B7"/>
              </a:solidFill>
              <a:latin typeface="Open Sans" panose="020B0606030504020204" pitchFamily="34" charset="0"/>
            </a:endParaRPr>
          </a:p>
        </p:txBody>
      </p:sp>
      <p:sp>
        <p:nvSpPr>
          <p:cNvPr id="66" name="Exceptional Service.  Extraordinary Results.">
            <a:extLst>
              <a:ext uri="{FF2B5EF4-FFF2-40B4-BE49-F238E27FC236}">
                <a16:creationId xmlns:a16="http://schemas.microsoft.com/office/drawing/2014/main" id="{B5A6A9C7-CEC7-2330-FD1B-605AE2EAF5F9}"/>
              </a:ext>
            </a:extLst>
          </p:cNvPr>
          <p:cNvSpPr txBox="1">
            <a:spLocks/>
          </p:cNvSpPr>
          <p:nvPr/>
        </p:nvSpPr>
        <p:spPr>
          <a:xfrm>
            <a:off x="0" y="463845"/>
            <a:ext cx="6858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dirty="0">
                <a:solidFill>
                  <a:srgbClr val="BF965C"/>
                </a:solidFill>
                <a:latin typeface="Arial" panose="020B0604020202020204" pitchFamily="34" charset="0"/>
                <a:cs typeface="Arial" panose="020B0604020202020204" pitchFamily="34" charset="0"/>
              </a:rPr>
              <a:t>What My Clients </a:t>
            </a:r>
            <a:r>
              <a:rPr lang="en-US" sz="3400" b="1" dirty="0">
                <a:solidFill>
                  <a:srgbClr val="BF965C"/>
                </a:solidFill>
                <a:latin typeface="Arial" panose="020B0604020202020204" pitchFamily="34" charset="0"/>
                <a:cs typeface="Arial" panose="020B0604020202020204" pitchFamily="34" charset="0"/>
              </a:rPr>
              <a:t>Are Saying</a:t>
            </a:r>
          </a:p>
        </p:txBody>
      </p:sp>
      <p:grpSp>
        <p:nvGrpSpPr>
          <p:cNvPr id="67" name="Group">
            <a:extLst>
              <a:ext uri="{FF2B5EF4-FFF2-40B4-BE49-F238E27FC236}">
                <a16:creationId xmlns:a16="http://schemas.microsoft.com/office/drawing/2014/main" id="{943D98C0-2152-F6E8-5562-57795587F661}"/>
              </a:ext>
            </a:extLst>
          </p:cNvPr>
          <p:cNvGrpSpPr/>
          <p:nvPr/>
        </p:nvGrpSpPr>
        <p:grpSpPr>
          <a:xfrm>
            <a:off x="2101896" y="8369108"/>
            <a:ext cx="2344155" cy="369913"/>
            <a:chOff x="0" y="0"/>
            <a:chExt cx="2344154" cy="369912"/>
          </a:xfrm>
        </p:grpSpPr>
        <p:pic>
          <p:nvPicPr>
            <p:cNvPr id="68" name="Lang-Realty-Find-Your-Way-Home.png" descr="Lang-Realty-Find-Your-Way-Home.png">
              <a:extLst>
                <a:ext uri="{FF2B5EF4-FFF2-40B4-BE49-F238E27FC236}">
                  <a16:creationId xmlns:a16="http://schemas.microsoft.com/office/drawing/2014/main" id="{731A32BD-A235-EFE5-2D27-EAB2524BBA9A}"/>
                </a:ext>
              </a:extLst>
            </p:cNvPr>
            <p:cNvPicPr>
              <a:picLocks noChangeAspect="1"/>
            </p:cNvPicPr>
            <p:nvPr/>
          </p:nvPicPr>
          <p:blipFill>
            <a:blip r:embed="rId4"/>
            <a:srcRect l="19780" b="48838"/>
            <a:stretch>
              <a:fillRect/>
            </a:stretch>
          </p:blipFill>
          <p:spPr>
            <a:xfrm>
              <a:off x="473251" y="9750"/>
              <a:ext cx="1870904" cy="274439"/>
            </a:xfrm>
            <a:prstGeom prst="rect">
              <a:avLst/>
            </a:prstGeom>
            <a:ln w="12700" cap="flat">
              <a:noFill/>
              <a:miter lim="400000"/>
            </a:ln>
            <a:effectLst/>
          </p:spPr>
        </p:pic>
        <p:pic>
          <p:nvPicPr>
            <p:cNvPr id="69" name="Lang-Realty-Find-Your-Way-Home.png" descr="Lang-Realty-Find-Your-Way-Home.png">
              <a:extLst>
                <a:ext uri="{FF2B5EF4-FFF2-40B4-BE49-F238E27FC236}">
                  <a16:creationId xmlns:a16="http://schemas.microsoft.com/office/drawing/2014/main" id="{3C765453-C5BF-E254-73C6-AD2509D218F0}"/>
                </a:ext>
              </a:extLst>
            </p:cNvPr>
            <p:cNvPicPr>
              <a:picLocks noChangeAspect="1"/>
            </p:cNvPicPr>
            <p:nvPr/>
          </p:nvPicPr>
          <p:blipFill>
            <a:blip r:embed="rId4"/>
            <a:srcRect r="79657" b="31039"/>
            <a:stretch>
              <a:fillRect/>
            </a:stretch>
          </p:blipFill>
          <p:spPr>
            <a:xfrm>
              <a:off x="-1" y="-1"/>
              <a:ext cx="474439" cy="369914"/>
            </a:xfrm>
            <a:prstGeom prst="rect">
              <a:avLst/>
            </a:prstGeom>
            <a:ln w="12700" cap="flat">
              <a:noFill/>
              <a:miter lim="400000"/>
            </a:ln>
            <a:effectLst/>
          </p:spPr>
        </p:pic>
      </p:grpSp>
      <p:grpSp>
        <p:nvGrpSpPr>
          <p:cNvPr id="72" name="Group 71">
            <a:extLst>
              <a:ext uri="{FF2B5EF4-FFF2-40B4-BE49-F238E27FC236}">
                <a16:creationId xmlns:a16="http://schemas.microsoft.com/office/drawing/2014/main" id="{213DAB11-7D92-CAC5-BA1A-F69FDDE1BC57}"/>
              </a:ext>
            </a:extLst>
          </p:cNvPr>
          <p:cNvGrpSpPr/>
          <p:nvPr/>
        </p:nvGrpSpPr>
        <p:grpSpPr>
          <a:xfrm>
            <a:off x="4060767" y="1281560"/>
            <a:ext cx="1901279" cy="1901279"/>
            <a:chOff x="4083832" y="1451110"/>
            <a:chExt cx="1753171" cy="1753171"/>
          </a:xfrm>
          <a:solidFill>
            <a:srgbClr val="01AACD">
              <a:alpha val="25000"/>
            </a:srgbClr>
          </a:solidFill>
        </p:grpSpPr>
        <p:sp>
          <p:nvSpPr>
            <p:cNvPr id="73" name="Oval 72">
              <a:extLst>
                <a:ext uri="{FF2B5EF4-FFF2-40B4-BE49-F238E27FC236}">
                  <a16:creationId xmlns:a16="http://schemas.microsoft.com/office/drawing/2014/main" id="{493C8F3A-3620-886D-FFD4-7610249FAE75}"/>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4" name="Oval 73">
              <a:extLst>
                <a:ext uri="{FF2B5EF4-FFF2-40B4-BE49-F238E27FC236}">
                  <a16:creationId xmlns:a16="http://schemas.microsoft.com/office/drawing/2014/main" id="{60ECB193-93F3-D182-48B4-26FFCFCB6531}"/>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75" name="Rectangle 16">
            <a:extLst>
              <a:ext uri="{FF2B5EF4-FFF2-40B4-BE49-F238E27FC236}">
                <a16:creationId xmlns:a16="http://schemas.microsoft.com/office/drawing/2014/main" id="{99962356-03BE-A459-D7F8-5B5058BEAD24}"/>
              </a:ext>
            </a:extLst>
          </p:cNvPr>
          <p:cNvSpPr>
            <a:spLocks noChangeArrowheads="1"/>
          </p:cNvSpPr>
          <p:nvPr/>
        </p:nvSpPr>
        <p:spPr bwMode="auto">
          <a:xfrm>
            <a:off x="4084737" y="3255941"/>
            <a:ext cx="1877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b="1" i="0" u="none" strike="noStrike" cap="none" normalizeH="0" baseline="0" dirty="0">
                <a:ln>
                  <a:noFill/>
                </a:ln>
                <a:solidFill>
                  <a:srgbClr val="BF965C"/>
                </a:solidFill>
                <a:effectLst/>
                <a:cs typeface="Arial" panose="020B0604020202020204" pitchFamily="34" charset="0"/>
              </a:rPr>
              <a:t>Name Goes Here</a:t>
            </a:r>
            <a:endParaRPr kumimoji="0" lang="ru-UA" altLang="ru-UA" b="0" i="0" u="none" strike="noStrike" cap="none" normalizeH="0" baseline="0">
              <a:ln>
                <a:noFill/>
              </a:ln>
              <a:solidFill>
                <a:srgbClr val="BF965C"/>
              </a:solidFill>
              <a:effectLst/>
              <a:cs typeface="Arial" panose="020B0604020202020204" pitchFamily="34" charset="0"/>
            </a:endParaRPr>
          </a:p>
        </p:txBody>
      </p:sp>
      <p:pic>
        <p:nvPicPr>
          <p:cNvPr id="76" name="Picture Placeholder 2" descr="A person in a white suit&#10;&#10;Description automatically generated">
            <a:extLst>
              <a:ext uri="{FF2B5EF4-FFF2-40B4-BE49-F238E27FC236}">
                <a16:creationId xmlns:a16="http://schemas.microsoft.com/office/drawing/2014/main" id="{8520BFA2-9A38-7D17-826C-901D76ACEFFF}"/>
              </a:ext>
            </a:extLst>
          </p:cNvPr>
          <p:cNvPicPr>
            <a:picLocks noChangeAspect="1"/>
          </p:cNvPicPr>
          <p:nvPr/>
        </p:nvPicPr>
        <p:blipFill>
          <a:blip r:embed="rId3">
            <a:extLst>
              <a:ext uri="{28A0092B-C50C-407E-A947-70E740481C1C}">
                <a14:useLocalDpi xmlns:a14="http://schemas.microsoft.com/office/drawing/2010/main" val="0"/>
              </a:ext>
            </a:extLst>
          </a:blip>
          <a:srcRect t="270" b="270"/>
          <a:stretch>
            <a:fillRect/>
          </a:stretch>
        </p:blipFill>
        <p:spPr>
          <a:xfrm>
            <a:off x="4194634" y="1416070"/>
            <a:ext cx="1633544" cy="163225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pic>
      <p:sp>
        <p:nvSpPr>
          <p:cNvPr id="90" name="Rectangle 15">
            <a:extLst>
              <a:ext uri="{FF2B5EF4-FFF2-40B4-BE49-F238E27FC236}">
                <a16:creationId xmlns:a16="http://schemas.microsoft.com/office/drawing/2014/main" id="{DD9E0450-3BB9-65F7-E522-F587E236330F}"/>
              </a:ext>
            </a:extLst>
          </p:cNvPr>
          <p:cNvSpPr>
            <a:spLocks noChangeArrowheads="1"/>
          </p:cNvSpPr>
          <p:nvPr/>
        </p:nvSpPr>
        <p:spPr bwMode="auto">
          <a:xfrm>
            <a:off x="3973483" y="3606042"/>
            <a:ext cx="211242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endParaRPr lang="en-US" altLang="ru-UA" sz="1100" dirty="0">
              <a:solidFill>
                <a:srgbClr val="9FA4B7"/>
              </a:solidFill>
              <a:latin typeface="Open Sans" panose="020B0606030504020204" pitchFamily="34" charset="0"/>
            </a:endParaRPr>
          </a:p>
        </p:txBody>
      </p:sp>
      <p:grpSp>
        <p:nvGrpSpPr>
          <p:cNvPr id="91" name="Group 90">
            <a:extLst>
              <a:ext uri="{FF2B5EF4-FFF2-40B4-BE49-F238E27FC236}">
                <a16:creationId xmlns:a16="http://schemas.microsoft.com/office/drawing/2014/main" id="{D91834DC-020B-0F42-E6A6-C20EA86B5557}"/>
              </a:ext>
            </a:extLst>
          </p:cNvPr>
          <p:cNvGrpSpPr/>
          <p:nvPr/>
        </p:nvGrpSpPr>
        <p:grpSpPr>
          <a:xfrm>
            <a:off x="832935" y="4783712"/>
            <a:ext cx="1901279" cy="1901279"/>
            <a:chOff x="4083832" y="1451110"/>
            <a:chExt cx="1753171" cy="1753171"/>
          </a:xfrm>
          <a:solidFill>
            <a:srgbClr val="01AACD">
              <a:alpha val="25000"/>
            </a:srgbClr>
          </a:solidFill>
        </p:grpSpPr>
        <p:sp>
          <p:nvSpPr>
            <p:cNvPr id="92" name="Oval 91">
              <a:extLst>
                <a:ext uri="{FF2B5EF4-FFF2-40B4-BE49-F238E27FC236}">
                  <a16:creationId xmlns:a16="http://schemas.microsoft.com/office/drawing/2014/main" id="{AF51E946-BCED-F5EB-53C9-4B3AAED01A9B}"/>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3" name="Oval 92">
              <a:extLst>
                <a:ext uri="{FF2B5EF4-FFF2-40B4-BE49-F238E27FC236}">
                  <a16:creationId xmlns:a16="http://schemas.microsoft.com/office/drawing/2014/main" id="{F2E69259-CD65-2E22-549E-3D5E957DD854}"/>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94" name="Rectangle 16">
            <a:extLst>
              <a:ext uri="{FF2B5EF4-FFF2-40B4-BE49-F238E27FC236}">
                <a16:creationId xmlns:a16="http://schemas.microsoft.com/office/drawing/2014/main" id="{23664340-8834-6E9B-8023-01F2B7366F97}"/>
              </a:ext>
            </a:extLst>
          </p:cNvPr>
          <p:cNvSpPr>
            <a:spLocks noChangeArrowheads="1"/>
          </p:cNvSpPr>
          <p:nvPr/>
        </p:nvSpPr>
        <p:spPr bwMode="auto">
          <a:xfrm>
            <a:off x="856905" y="6758093"/>
            <a:ext cx="1877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b="1" i="0" u="none" strike="noStrike" cap="none" normalizeH="0" baseline="0" dirty="0">
                <a:ln>
                  <a:noFill/>
                </a:ln>
                <a:solidFill>
                  <a:srgbClr val="BF965C"/>
                </a:solidFill>
                <a:effectLst/>
                <a:cs typeface="Arial" panose="020B0604020202020204" pitchFamily="34" charset="0"/>
              </a:rPr>
              <a:t>Name Goes Here</a:t>
            </a:r>
            <a:endParaRPr kumimoji="0" lang="ru-UA" altLang="ru-UA" b="0" i="0" u="none" strike="noStrike" cap="none" normalizeH="0" baseline="0">
              <a:ln>
                <a:noFill/>
              </a:ln>
              <a:solidFill>
                <a:srgbClr val="BF965C"/>
              </a:solidFill>
              <a:effectLst/>
              <a:cs typeface="Arial" panose="020B0604020202020204" pitchFamily="34" charset="0"/>
            </a:endParaRPr>
          </a:p>
        </p:txBody>
      </p:sp>
      <p:pic>
        <p:nvPicPr>
          <p:cNvPr id="95" name="Picture Placeholder 2" descr="A person in a white suit&#10;&#10;Description automatically generated">
            <a:extLst>
              <a:ext uri="{FF2B5EF4-FFF2-40B4-BE49-F238E27FC236}">
                <a16:creationId xmlns:a16="http://schemas.microsoft.com/office/drawing/2014/main" id="{150F7376-6497-AEA7-3812-927AA08F252E}"/>
              </a:ext>
            </a:extLst>
          </p:cNvPr>
          <p:cNvPicPr>
            <a:picLocks noChangeAspect="1"/>
          </p:cNvPicPr>
          <p:nvPr/>
        </p:nvPicPr>
        <p:blipFill>
          <a:blip r:embed="rId3">
            <a:extLst>
              <a:ext uri="{28A0092B-C50C-407E-A947-70E740481C1C}">
                <a14:useLocalDpi xmlns:a14="http://schemas.microsoft.com/office/drawing/2010/main" val="0"/>
              </a:ext>
            </a:extLst>
          </a:blip>
          <a:srcRect t="270" b="270"/>
          <a:stretch>
            <a:fillRect/>
          </a:stretch>
        </p:blipFill>
        <p:spPr>
          <a:xfrm>
            <a:off x="966802" y="4918222"/>
            <a:ext cx="1633544" cy="163225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pic>
      <p:sp>
        <p:nvSpPr>
          <p:cNvPr id="96" name="Rectangle 15">
            <a:extLst>
              <a:ext uri="{FF2B5EF4-FFF2-40B4-BE49-F238E27FC236}">
                <a16:creationId xmlns:a16="http://schemas.microsoft.com/office/drawing/2014/main" id="{C43CE377-9ED3-F581-62F2-AB0D82CDD710}"/>
              </a:ext>
            </a:extLst>
          </p:cNvPr>
          <p:cNvSpPr>
            <a:spLocks noChangeArrowheads="1"/>
          </p:cNvSpPr>
          <p:nvPr/>
        </p:nvSpPr>
        <p:spPr bwMode="auto">
          <a:xfrm>
            <a:off x="727363" y="7108194"/>
            <a:ext cx="211242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endParaRPr lang="en-US" altLang="ru-UA" sz="1100" dirty="0">
              <a:solidFill>
                <a:srgbClr val="9FA4B7"/>
              </a:solidFill>
              <a:latin typeface="Open Sans" panose="020B0606030504020204" pitchFamily="34" charset="0"/>
            </a:endParaRPr>
          </a:p>
        </p:txBody>
      </p:sp>
      <p:grpSp>
        <p:nvGrpSpPr>
          <p:cNvPr id="97" name="Group 96">
            <a:extLst>
              <a:ext uri="{FF2B5EF4-FFF2-40B4-BE49-F238E27FC236}">
                <a16:creationId xmlns:a16="http://schemas.microsoft.com/office/drawing/2014/main" id="{088D68C0-A6ED-5FB4-DB92-7E6A788F0312}"/>
              </a:ext>
            </a:extLst>
          </p:cNvPr>
          <p:cNvGrpSpPr/>
          <p:nvPr/>
        </p:nvGrpSpPr>
        <p:grpSpPr>
          <a:xfrm>
            <a:off x="4060767" y="4783712"/>
            <a:ext cx="1901279" cy="1901279"/>
            <a:chOff x="4083832" y="1451110"/>
            <a:chExt cx="1753171" cy="1753171"/>
          </a:xfrm>
          <a:solidFill>
            <a:srgbClr val="01AACD">
              <a:alpha val="25000"/>
            </a:srgbClr>
          </a:solidFill>
        </p:grpSpPr>
        <p:sp>
          <p:nvSpPr>
            <p:cNvPr id="98" name="Oval 97">
              <a:extLst>
                <a:ext uri="{FF2B5EF4-FFF2-40B4-BE49-F238E27FC236}">
                  <a16:creationId xmlns:a16="http://schemas.microsoft.com/office/drawing/2014/main" id="{6D8A7674-258A-063D-6E7D-C19A18A3799A}"/>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9" name="Oval 98">
              <a:extLst>
                <a:ext uri="{FF2B5EF4-FFF2-40B4-BE49-F238E27FC236}">
                  <a16:creationId xmlns:a16="http://schemas.microsoft.com/office/drawing/2014/main" id="{EB9D0AAF-A5F3-DFA9-6299-E7E0D82EEF1E}"/>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100" name="Rectangle 16">
            <a:extLst>
              <a:ext uri="{FF2B5EF4-FFF2-40B4-BE49-F238E27FC236}">
                <a16:creationId xmlns:a16="http://schemas.microsoft.com/office/drawing/2014/main" id="{1E3CB070-A3FE-AE16-8BB0-0F4D4BBF2CB8}"/>
              </a:ext>
            </a:extLst>
          </p:cNvPr>
          <p:cNvSpPr>
            <a:spLocks noChangeArrowheads="1"/>
          </p:cNvSpPr>
          <p:nvPr/>
        </p:nvSpPr>
        <p:spPr bwMode="auto">
          <a:xfrm>
            <a:off x="4084737" y="6758093"/>
            <a:ext cx="1877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b="1" i="0" u="none" strike="noStrike" cap="none" normalizeH="0" baseline="0" dirty="0">
                <a:ln>
                  <a:noFill/>
                </a:ln>
                <a:solidFill>
                  <a:srgbClr val="BF965C"/>
                </a:solidFill>
                <a:effectLst/>
                <a:cs typeface="Arial" panose="020B0604020202020204" pitchFamily="34" charset="0"/>
              </a:rPr>
              <a:t>Name Goes Here</a:t>
            </a:r>
            <a:endParaRPr kumimoji="0" lang="ru-UA" altLang="ru-UA" b="0" i="0" u="none" strike="noStrike" cap="none" normalizeH="0" baseline="0">
              <a:ln>
                <a:noFill/>
              </a:ln>
              <a:solidFill>
                <a:srgbClr val="BF965C"/>
              </a:solidFill>
              <a:effectLst/>
              <a:cs typeface="Arial" panose="020B0604020202020204" pitchFamily="34" charset="0"/>
            </a:endParaRPr>
          </a:p>
        </p:txBody>
      </p:sp>
      <p:pic>
        <p:nvPicPr>
          <p:cNvPr id="101" name="Picture Placeholder 2" descr="A person in a white suit&#10;&#10;Description automatically generated">
            <a:extLst>
              <a:ext uri="{FF2B5EF4-FFF2-40B4-BE49-F238E27FC236}">
                <a16:creationId xmlns:a16="http://schemas.microsoft.com/office/drawing/2014/main" id="{C0E0B9FD-0090-5326-07C5-09B0BD9CBED9}"/>
              </a:ext>
            </a:extLst>
          </p:cNvPr>
          <p:cNvPicPr>
            <a:picLocks noChangeAspect="1"/>
          </p:cNvPicPr>
          <p:nvPr/>
        </p:nvPicPr>
        <p:blipFill>
          <a:blip r:embed="rId3">
            <a:extLst>
              <a:ext uri="{28A0092B-C50C-407E-A947-70E740481C1C}">
                <a14:useLocalDpi xmlns:a14="http://schemas.microsoft.com/office/drawing/2010/main" val="0"/>
              </a:ext>
            </a:extLst>
          </a:blip>
          <a:srcRect t="270" b="270"/>
          <a:stretch>
            <a:fillRect/>
          </a:stretch>
        </p:blipFill>
        <p:spPr>
          <a:xfrm>
            <a:off x="4194634" y="4918222"/>
            <a:ext cx="1633544" cy="1632258"/>
          </a:xfrm>
          <a:custGeom>
            <a:avLst/>
            <a:gdLst>
              <a:gd name="connsiteX0" fmla="*/ 1008857 w 2017714"/>
              <a:gd name="connsiteY0" fmla="*/ 0 h 2016126"/>
              <a:gd name="connsiteX1" fmla="*/ 2017714 w 2017714"/>
              <a:gd name="connsiteY1" fmla="*/ 1008063 h 2016126"/>
              <a:gd name="connsiteX2" fmla="*/ 1008857 w 2017714"/>
              <a:gd name="connsiteY2" fmla="*/ 2016126 h 2016126"/>
              <a:gd name="connsiteX3" fmla="*/ 0 w 2017714"/>
              <a:gd name="connsiteY3" fmla="*/ 1008063 h 2016126"/>
              <a:gd name="connsiteX4" fmla="*/ 1008857 w 2017714"/>
              <a:gd name="connsiteY4" fmla="*/ 0 h 2016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714" h="2016126">
                <a:moveTo>
                  <a:pt x="1008857" y="0"/>
                </a:moveTo>
                <a:cubicBezTo>
                  <a:pt x="1566033" y="0"/>
                  <a:pt x="2017714" y="451325"/>
                  <a:pt x="2017714" y="1008063"/>
                </a:cubicBezTo>
                <a:cubicBezTo>
                  <a:pt x="2017714" y="1564801"/>
                  <a:pt x="1566033" y="2016126"/>
                  <a:pt x="1008857" y="2016126"/>
                </a:cubicBezTo>
                <a:cubicBezTo>
                  <a:pt x="451681" y="2016126"/>
                  <a:pt x="0" y="1564801"/>
                  <a:pt x="0" y="1008063"/>
                </a:cubicBezTo>
                <a:cubicBezTo>
                  <a:pt x="0" y="451325"/>
                  <a:pt x="451681" y="0"/>
                  <a:pt x="1008857" y="0"/>
                </a:cubicBezTo>
                <a:close/>
              </a:path>
            </a:pathLst>
          </a:custGeom>
        </p:spPr>
      </p:pic>
      <p:sp>
        <p:nvSpPr>
          <p:cNvPr id="102" name="Rectangle 15">
            <a:extLst>
              <a:ext uri="{FF2B5EF4-FFF2-40B4-BE49-F238E27FC236}">
                <a16:creationId xmlns:a16="http://schemas.microsoft.com/office/drawing/2014/main" id="{7A6EE584-3866-C971-00FA-9BEE244DAB3A}"/>
              </a:ext>
            </a:extLst>
          </p:cNvPr>
          <p:cNvSpPr>
            <a:spLocks noChangeArrowheads="1"/>
          </p:cNvSpPr>
          <p:nvPr/>
        </p:nvSpPr>
        <p:spPr bwMode="auto">
          <a:xfrm>
            <a:off x="3973483" y="7108194"/>
            <a:ext cx="211242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r>
              <a:rPr lang="en-US" altLang="ru-UA" sz="1100" dirty="0">
                <a:solidFill>
                  <a:srgbClr val="9FA4B7"/>
                </a:solidFill>
                <a:latin typeface="Open Sans" panose="020B0606030504020204" pitchFamily="34" charset="0"/>
              </a:rPr>
              <a:t>Body text Goes here here here</a:t>
            </a:r>
          </a:p>
          <a:p>
            <a:pPr algn="ctr"/>
            <a:endParaRPr lang="en-US" altLang="ru-UA" sz="1100" dirty="0">
              <a:solidFill>
                <a:srgbClr val="9FA4B7"/>
              </a:solidFill>
              <a:latin typeface="Open Sans" panose="020B0606030504020204" pitchFamily="34" charset="0"/>
            </a:endParaRPr>
          </a:p>
        </p:txBody>
      </p:sp>
    </p:spTree>
    <p:extLst>
      <p:ext uri="{BB962C8B-B14F-4D97-AF65-F5344CB8AC3E}">
        <p14:creationId xmlns:p14="http://schemas.microsoft.com/office/powerpoint/2010/main" val="3903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ppt_x"/>
                                          </p:val>
                                        </p:tav>
                                        <p:tav tm="100000">
                                          <p:val>
                                            <p:strVal val="#ppt_x"/>
                                          </p:val>
                                        </p:tav>
                                      </p:tavLst>
                                    </p:anim>
                                    <p:anim calcmode="lin" valueType="num">
                                      <p:cBhvr additive="base">
                                        <p:cTn id="8" dur="1000" fill="hold"/>
                                        <p:tgtEl>
                                          <p:spTgt spid="3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par>
                          <p:cTn id="19" fill="hold">
                            <p:stCondLst>
                              <p:cond delay="1500"/>
                            </p:stCondLst>
                            <p:childTnLst>
                              <p:par>
                                <p:cTn id="20" presetID="23" presetClass="entr" presetSubtype="272" fill="hold" grpId="0" nodeType="afterEffect">
                                  <p:stCondLst>
                                    <p:cond delay="0"/>
                                  </p:stCondLst>
                                  <p:iterate>
                                    <p:tmAbs val="0"/>
                                  </p:iterate>
                                  <p:childTnLst>
                                    <p:set>
                                      <p:cBhvr>
                                        <p:cTn id="21" dur="1" fill="hold">
                                          <p:stCondLst>
                                            <p:cond delay="0"/>
                                          </p:stCondLst>
                                        </p:cTn>
                                        <p:tgtEl>
                                          <p:spTgt spid="66"/>
                                        </p:tgtEl>
                                        <p:attrNameLst>
                                          <p:attrName>style.visibility</p:attrName>
                                        </p:attrNameLst>
                                      </p:cBhvr>
                                      <p:to>
                                        <p:strVal val="visible"/>
                                      </p:to>
                                    </p:set>
                                    <p:anim calcmode="lin" valueType="num">
                                      <p:cBhvr>
                                        <p:cTn id="22" dur="1000" fill="hold"/>
                                        <p:tgtEl>
                                          <p:spTgt spid="66"/>
                                        </p:tgtEl>
                                        <p:attrNameLst>
                                          <p:attrName>ppt_w</p:attrName>
                                        </p:attrNameLst>
                                      </p:cBhvr>
                                      <p:tavLst>
                                        <p:tav tm="0">
                                          <p:val>
                                            <p:strVal val="2/3*#ppt_w"/>
                                          </p:val>
                                        </p:tav>
                                        <p:tav tm="100000">
                                          <p:val>
                                            <p:strVal val="#ppt_w"/>
                                          </p:val>
                                        </p:tav>
                                      </p:tavLst>
                                    </p:anim>
                                    <p:anim calcmode="lin" valueType="num">
                                      <p:cBhvr>
                                        <p:cTn id="23" dur="1000" fill="hold"/>
                                        <p:tgtEl>
                                          <p:spTgt spid="66"/>
                                        </p:tgtEl>
                                        <p:attrNameLst>
                                          <p:attrName>ppt_h</p:attrName>
                                        </p:attrNameLst>
                                      </p:cBhvr>
                                      <p:tavLst>
                                        <p:tav tm="0">
                                          <p:val>
                                            <p:strVal val="2/3*#ppt_h"/>
                                          </p:val>
                                        </p:tav>
                                        <p:tav tm="100000">
                                          <p:val>
                                            <p:strVal val="#ppt_h"/>
                                          </p:val>
                                        </p:tav>
                                      </p:tavLst>
                                    </p:anim>
                                  </p:childTnLst>
                                </p:cTn>
                              </p:par>
                              <p:par>
                                <p:cTn id="24" presetID="2" presetClass="entr" presetSubtype="4" decel="100000" fill="hold" grpId="0" nodeType="withEffect">
                                  <p:stCondLst>
                                    <p:cond delay="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1000" fill="hold"/>
                                        <p:tgtEl>
                                          <p:spTgt spid="75"/>
                                        </p:tgtEl>
                                        <p:attrNameLst>
                                          <p:attrName>ppt_x</p:attrName>
                                        </p:attrNameLst>
                                      </p:cBhvr>
                                      <p:tavLst>
                                        <p:tav tm="0">
                                          <p:val>
                                            <p:strVal val="#ppt_x"/>
                                          </p:val>
                                        </p:tav>
                                        <p:tav tm="100000">
                                          <p:val>
                                            <p:strVal val="#ppt_x"/>
                                          </p:val>
                                        </p:tav>
                                      </p:tavLst>
                                    </p:anim>
                                    <p:anim calcmode="lin" valueType="num">
                                      <p:cBhvr additive="base">
                                        <p:cTn id="27" dur="1000" fill="hold"/>
                                        <p:tgtEl>
                                          <p:spTgt spid="75"/>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par>
                                <p:cTn id="31" presetID="10"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500"/>
                                        <p:tgtEl>
                                          <p:spTgt spid="76"/>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500"/>
                                        <p:tgtEl>
                                          <p:spTgt spid="90"/>
                                        </p:tgtEl>
                                      </p:cBhvr>
                                    </p:animEffect>
                                  </p:childTnLst>
                                </p:cTn>
                              </p:par>
                              <p:par>
                                <p:cTn id="38" presetID="2" presetClass="entr" presetSubtype="4" decel="100000" fill="hold" grpId="0" nodeType="with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additive="base">
                                        <p:cTn id="40" dur="1000" fill="hold"/>
                                        <p:tgtEl>
                                          <p:spTgt spid="94"/>
                                        </p:tgtEl>
                                        <p:attrNameLst>
                                          <p:attrName>ppt_x</p:attrName>
                                        </p:attrNameLst>
                                      </p:cBhvr>
                                      <p:tavLst>
                                        <p:tav tm="0">
                                          <p:val>
                                            <p:strVal val="#ppt_x"/>
                                          </p:val>
                                        </p:tav>
                                        <p:tav tm="100000">
                                          <p:val>
                                            <p:strVal val="#ppt_x"/>
                                          </p:val>
                                        </p:tav>
                                      </p:tavLst>
                                    </p:anim>
                                    <p:anim calcmode="lin" valueType="num">
                                      <p:cBhvr additive="base">
                                        <p:cTn id="41" dur="1000" fill="hold"/>
                                        <p:tgtEl>
                                          <p:spTgt spid="94"/>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fade">
                                      <p:cBhvr>
                                        <p:cTn id="44" dur="500"/>
                                        <p:tgtEl>
                                          <p:spTgt spid="91"/>
                                        </p:tgtEl>
                                      </p:cBhvr>
                                    </p:animEffect>
                                  </p:childTnLst>
                                </p:cTn>
                              </p:par>
                              <p:par>
                                <p:cTn id="45" presetID="10" presetClass="entr" presetSubtype="0"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500"/>
                                        <p:tgtEl>
                                          <p:spTgt spid="95"/>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par>
                                <p:cTn id="52" presetID="2" presetClass="entr" presetSubtype="4" decel="100000" fill="hold" grpId="0" nodeType="withEffect">
                                  <p:stCondLst>
                                    <p:cond delay="0"/>
                                  </p:stCondLst>
                                  <p:childTnLst>
                                    <p:set>
                                      <p:cBhvr>
                                        <p:cTn id="53" dur="1" fill="hold">
                                          <p:stCondLst>
                                            <p:cond delay="0"/>
                                          </p:stCondLst>
                                        </p:cTn>
                                        <p:tgtEl>
                                          <p:spTgt spid="100"/>
                                        </p:tgtEl>
                                        <p:attrNameLst>
                                          <p:attrName>style.visibility</p:attrName>
                                        </p:attrNameLst>
                                      </p:cBhvr>
                                      <p:to>
                                        <p:strVal val="visible"/>
                                      </p:to>
                                    </p:set>
                                    <p:anim calcmode="lin" valueType="num">
                                      <p:cBhvr additive="base">
                                        <p:cTn id="54" dur="1000" fill="hold"/>
                                        <p:tgtEl>
                                          <p:spTgt spid="100"/>
                                        </p:tgtEl>
                                        <p:attrNameLst>
                                          <p:attrName>ppt_x</p:attrName>
                                        </p:attrNameLst>
                                      </p:cBhvr>
                                      <p:tavLst>
                                        <p:tav tm="0">
                                          <p:val>
                                            <p:strVal val="#ppt_x"/>
                                          </p:val>
                                        </p:tav>
                                        <p:tav tm="100000">
                                          <p:val>
                                            <p:strVal val="#ppt_x"/>
                                          </p:val>
                                        </p:tav>
                                      </p:tavLst>
                                    </p:anim>
                                    <p:anim calcmode="lin" valueType="num">
                                      <p:cBhvr additive="base">
                                        <p:cTn id="55" dur="1000" fill="hold"/>
                                        <p:tgtEl>
                                          <p:spTgt spid="100"/>
                                        </p:tgtEl>
                                        <p:attrNameLst>
                                          <p:attrName>ppt_y</p:attrName>
                                        </p:attrNameLst>
                                      </p:cBhvr>
                                      <p:tavLst>
                                        <p:tav tm="0">
                                          <p:val>
                                            <p:strVal val="1+#ppt_h/2"/>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500"/>
                                        <p:tgtEl>
                                          <p:spTgt spid="97"/>
                                        </p:tgtEl>
                                      </p:cBhvr>
                                    </p:animEffect>
                                  </p:childTnLst>
                                </p:cTn>
                              </p:par>
                              <p:par>
                                <p:cTn id="59" presetID="10" presetClass="entr" presetSubtype="0" fill="hold" nodeType="with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500"/>
                                        <p:tgtEl>
                                          <p:spTgt spid="101"/>
                                        </p:tgtEl>
                                      </p:cBhvr>
                                    </p:animEffect>
                                  </p:childTnLst>
                                </p:cTn>
                              </p:par>
                            </p:childTnLst>
                          </p:cTn>
                        </p:par>
                        <p:par>
                          <p:cTn id="62" fill="hold">
                            <p:stCondLst>
                              <p:cond delay="4500"/>
                            </p:stCondLst>
                            <p:childTnLst>
                              <p:par>
                                <p:cTn id="63" presetID="10" presetClass="entr" presetSubtype="0" fill="hold" grpId="0" nodeType="after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66" grpId="0" advAuto="0"/>
      <p:bldP spid="75" grpId="0"/>
      <p:bldP spid="90" grpId="0"/>
      <p:bldP spid="94" grpId="0"/>
      <p:bldP spid="96" grpId="0"/>
      <p:bldP spid="100" grpId="0"/>
      <p:bldP spid="1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B5F60CAB-53A2-941C-BDF6-A5795CBBBEE8}"/>
              </a:ext>
            </a:extLst>
          </p:cNvPr>
          <p:cNvGrpSpPr/>
          <p:nvPr/>
        </p:nvGrpSpPr>
        <p:grpSpPr>
          <a:xfrm>
            <a:off x="-2135101" y="-537894"/>
            <a:ext cx="4270202" cy="4274804"/>
            <a:chOff x="8401148" y="1506310"/>
            <a:chExt cx="2811788" cy="2814818"/>
          </a:xfrm>
        </p:grpSpPr>
        <p:sp>
          <p:nvSpPr>
            <p:cNvPr id="62" name="Oval 101">
              <a:extLst>
                <a:ext uri="{FF2B5EF4-FFF2-40B4-BE49-F238E27FC236}">
                  <a16:creationId xmlns:a16="http://schemas.microsoft.com/office/drawing/2014/main" id="{E0558A55-9943-F3AF-77FD-23CA9F92B3DD}"/>
                </a:ext>
              </a:extLst>
            </p:cNvPr>
            <p:cNvSpPr>
              <a:spLocks noChangeArrowheads="1"/>
            </p:cNvSpPr>
            <p:nvPr/>
          </p:nvSpPr>
          <p:spPr bwMode="auto">
            <a:xfrm>
              <a:off x="8401148" y="1506310"/>
              <a:ext cx="2811788" cy="2814818"/>
            </a:xfrm>
            <a:prstGeom prst="ellipse">
              <a:avLst/>
            </a:prstGeom>
            <a:gradFill>
              <a:gsLst>
                <a:gs pos="0">
                  <a:schemeClr val="bg2">
                    <a:lumMod val="53000"/>
                    <a:lumOff val="47000"/>
                    <a:alpha val="0"/>
                  </a:schemeClr>
                </a:gs>
                <a:gs pos="100000">
                  <a:schemeClr val="bg2">
                    <a:lumMod val="9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nvGrpSpPr>
            <p:cNvPr id="63" name="Group 62">
              <a:extLst>
                <a:ext uri="{FF2B5EF4-FFF2-40B4-BE49-F238E27FC236}">
                  <a16:creationId xmlns:a16="http://schemas.microsoft.com/office/drawing/2014/main" id="{FD736344-4B12-0B19-EAA5-7803252D1FC7}"/>
                </a:ext>
              </a:extLst>
            </p:cNvPr>
            <p:cNvGrpSpPr/>
            <p:nvPr/>
          </p:nvGrpSpPr>
          <p:grpSpPr>
            <a:xfrm>
              <a:off x="8641673" y="1784325"/>
              <a:ext cx="2292238" cy="2292236"/>
              <a:chOff x="7349505" y="606851"/>
              <a:chExt cx="1211127" cy="1211126"/>
            </a:xfrm>
            <a:solidFill>
              <a:schemeClr val="bg2"/>
            </a:solidFill>
          </p:grpSpPr>
          <p:sp>
            <p:nvSpPr>
              <p:cNvPr id="64" name="Oval 63">
                <a:extLst>
                  <a:ext uri="{FF2B5EF4-FFF2-40B4-BE49-F238E27FC236}">
                    <a16:creationId xmlns:a16="http://schemas.microsoft.com/office/drawing/2014/main" id="{BDBB9DA2-A276-C80F-54F0-6F8E95AEF5D5}"/>
                  </a:ext>
                </a:extLst>
              </p:cNvPr>
              <p:cNvSpPr/>
              <p:nvPr/>
            </p:nvSpPr>
            <p:spPr>
              <a:xfrm>
                <a:off x="7349506"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5" name="Oval 64">
                <a:extLst>
                  <a:ext uri="{FF2B5EF4-FFF2-40B4-BE49-F238E27FC236}">
                    <a16:creationId xmlns:a16="http://schemas.microsoft.com/office/drawing/2014/main" id="{5597660F-AA22-E82E-4637-4414CE4882D8}"/>
                  </a:ext>
                </a:extLst>
              </p:cNvPr>
              <p:cNvSpPr/>
              <p:nvPr/>
            </p:nvSpPr>
            <p:spPr>
              <a:xfrm>
                <a:off x="7349505" y="606851"/>
                <a:ext cx="1211126" cy="1211126"/>
              </a:xfrm>
              <a:prstGeom prst="ellipse">
                <a:avLst/>
              </a:prstGeom>
              <a:grpFill/>
              <a:ln>
                <a:noFill/>
              </a:ln>
              <a:effectLst>
                <a:glow rad="127000">
                  <a:schemeClr val="accent1">
                    <a:alpha val="0"/>
                  </a:schemeClr>
                </a:glow>
                <a:outerShdw blurRad="114300" dist="114300" dir="13500000" algn="br" rotWithShape="0">
                  <a:schemeClr val="bg1">
                    <a:alpha val="58771"/>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grpSp>
        <p:nvGrpSpPr>
          <p:cNvPr id="8" name="Group 7">
            <a:extLst>
              <a:ext uri="{FF2B5EF4-FFF2-40B4-BE49-F238E27FC236}">
                <a16:creationId xmlns:a16="http://schemas.microsoft.com/office/drawing/2014/main" id="{3A0EE6B1-2EC2-0BAA-7835-42305E01196B}"/>
              </a:ext>
            </a:extLst>
          </p:cNvPr>
          <p:cNvGrpSpPr/>
          <p:nvPr/>
        </p:nvGrpSpPr>
        <p:grpSpPr>
          <a:xfrm>
            <a:off x="517902" y="418170"/>
            <a:ext cx="2809688" cy="2809688"/>
            <a:chOff x="4083832" y="1451110"/>
            <a:chExt cx="1753171" cy="1753171"/>
          </a:xfrm>
          <a:solidFill>
            <a:srgbClr val="01AACD">
              <a:alpha val="25000"/>
            </a:srgbClr>
          </a:solidFill>
        </p:grpSpPr>
        <p:sp>
          <p:nvSpPr>
            <p:cNvPr id="26" name="Oval 25">
              <a:extLst>
                <a:ext uri="{FF2B5EF4-FFF2-40B4-BE49-F238E27FC236}">
                  <a16:creationId xmlns:a16="http://schemas.microsoft.com/office/drawing/2014/main" id="{AB3E6C79-8E7C-CCD9-FA29-A99C349ADF59}"/>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7" name="Oval 26">
              <a:extLst>
                <a:ext uri="{FF2B5EF4-FFF2-40B4-BE49-F238E27FC236}">
                  <a16:creationId xmlns:a16="http://schemas.microsoft.com/office/drawing/2014/main" id="{85D4BC14-3F25-B958-592A-CCE96951BA9A}"/>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28" name="Text">
            <a:extLst>
              <a:ext uri="{FF2B5EF4-FFF2-40B4-BE49-F238E27FC236}">
                <a16:creationId xmlns:a16="http://schemas.microsoft.com/office/drawing/2014/main" id="{5E05AD4B-A8F1-EE9F-08D6-CBB1055DC06E}"/>
              </a:ext>
            </a:extLst>
          </p:cNvPr>
          <p:cNvSpPr>
            <a:spLocks noChangeArrowheads="1"/>
          </p:cNvSpPr>
          <p:nvPr/>
        </p:nvSpPr>
        <p:spPr bwMode="auto">
          <a:xfrm>
            <a:off x="3241379" y="1299116"/>
            <a:ext cx="2811368" cy="161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ru-RU" b="1" dirty="0">
                <a:solidFill>
                  <a:srgbClr val="193C6E"/>
                </a:solidFill>
              </a:rPr>
              <a:t>Office: </a:t>
            </a:r>
            <a:r>
              <a:rPr lang="en-US" altLang="ru-RU" dirty="0">
                <a:solidFill>
                  <a:srgbClr val="193C6E"/>
                </a:solidFill>
              </a:rPr>
              <a:t>999.999.9999</a:t>
            </a:r>
            <a:endParaRPr lang="ru-RU" altLang="ru-RU" dirty="0">
              <a:solidFill>
                <a:srgbClr val="193C6E"/>
              </a:solidFill>
            </a:endParaRPr>
          </a:p>
          <a:p>
            <a:pPr algn="ctr">
              <a:lnSpc>
                <a:spcPct val="150000"/>
              </a:lnSpc>
            </a:pPr>
            <a:r>
              <a:rPr lang="en-US" altLang="ru-RU" b="1" dirty="0">
                <a:solidFill>
                  <a:srgbClr val="193C6E"/>
                </a:solidFill>
              </a:rPr>
              <a:t>Cell: </a:t>
            </a:r>
            <a:r>
              <a:rPr lang="en-US" altLang="ru-RU" dirty="0">
                <a:solidFill>
                  <a:srgbClr val="193C6E"/>
                </a:solidFill>
              </a:rPr>
              <a:t>999.999.9999</a:t>
            </a:r>
          </a:p>
          <a:p>
            <a:pPr algn="ctr">
              <a:lnSpc>
                <a:spcPct val="150000"/>
              </a:lnSpc>
            </a:pPr>
            <a:r>
              <a:rPr lang="en-US" dirty="0" err="1">
                <a:solidFill>
                  <a:srgbClr val="193C6E"/>
                </a:solidFill>
                <a:uFill>
                  <a:solidFill>
                    <a:srgbClr val="0000FF"/>
                  </a:solidFill>
                </a:uFill>
              </a:rPr>
              <a:t>agent@langrealty.com</a:t>
            </a:r>
            <a:endParaRPr lang="en-US" dirty="0">
              <a:solidFill>
                <a:srgbClr val="193C6E"/>
              </a:solidFill>
              <a:uFill>
                <a:solidFill>
                  <a:srgbClr val="0000FF"/>
                </a:solidFill>
              </a:uFill>
            </a:endParaRPr>
          </a:p>
          <a:p>
            <a:pPr algn="ctr">
              <a:lnSpc>
                <a:spcPct val="150000"/>
              </a:lnSpc>
            </a:pPr>
            <a:r>
              <a:rPr lang="en-US" dirty="0" err="1">
                <a:solidFill>
                  <a:srgbClr val="193C6E"/>
                </a:solidFill>
                <a:uFill>
                  <a:solidFill>
                    <a:srgbClr val="0000FF"/>
                  </a:solidFill>
                </a:uFill>
              </a:rPr>
              <a:t>agent.langrealty.com</a:t>
            </a:r>
            <a:endParaRPr lang="en-US" dirty="0">
              <a:solidFill>
                <a:srgbClr val="193C6E"/>
              </a:solidFill>
              <a:uFill>
                <a:solidFill>
                  <a:srgbClr val="0000FF"/>
                </a:solidFill>
              </a:uFill>
            </a:endParaRPr>
          </a:p>
        </p:txBody>
      </p:sp>
      <p:sp>
        <p:nvSpPr>
          <p:cNvPr id="29" name="Text_01">
            <a:extLst>
              <a:ext uri="{FF2B5EF4-FFF2-40B4-BE49-F238E27FC236}">
                <a16:creationId xmlns:a16="http://schemas.microsoft.com/office/drawing/2014/main" id="{5A15CD4D-61F0-CBBF-A038-944146734561}"/>
              </a:ext>
            </a:extLst>
          </p:cNvPr>
          <p:cNvSpPr>
            <a:spLocks noChangeArrowheads="1"/>
          </p:cNvSpPr>
          <p:nvPr/>
        </p:nvSpPr>
        <p:spPr bwMode="auto">
          <a:xfrm>
            <a:off x="3647590" y="770692"/>
            <a:ext cx="19989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2800" dirty="0">
                <a:solidFill>
                  <a:srgbClr val="BF965C"/>
                </a:solidFill>
              </a:rPr>
              <a:t>Agent Name</a:t>
            </a:r>
          </a:p>
        </p:txBody>
      </p:sp>
      <p:pic>
        <p:nvPicPr>
          <p:cNvPr id="48" name="Picture Placeholder 36" descr="A person in a white suit&#10;&#10;Description automatically generated">
            <a:extLst>
              <a:ext uri="{FF2B5EF4-FFF2-40B4-BE49-F238E27FC236}">
                <a16:creationId xmlns:a16="http://schemas.microsoft.com/office/drawing/2014/main" id="{46417B76-CF03-DC18-165E-BEFD99AD52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7" b="197"/>
          <a:stretch>
            <a:fillRect/>
          </a:stretch>
        </p:blipFill>
        <p:spPr>
          <a:xfrm>
            <a:off x="674692" y="573996"/>
            <a:ext cx="2535720" cy="2537402"/>
          </a:xfrm>
        </p:spPr>
      </p:pic>
      <p:sp>
        <p:nvSpPr>
          <p:cNvPr id="49" name="Exceptional Service.  Extraordinary Results.">
            <a:extLst>
              <a:ext uri="{FF2B5EF4-FFF2-40B4-BE49-F238E27FC236}">
                <a16:creationId xmlns:a16="http://schemas.microsoft.com/office/drawing/2014/main" id="{C3B2B81E-5FC2-DD7A-895B-76C3A7ABECA1}"/>
              </a:ext>
            </a:extLst>
          </p:cNvPr>
          <p:cNvSpPr txBox="1">
            <a:spLocks/>
          </p:cNvSpPr>
          <p:nvPr/>
        </p:nvSpPr>
        <p:spPr>
          <a:xfrm>
            <a:off x="642648" y="3567519"/>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3400" b="1" dirty="0">
                <a:solidFill>
                  <a:srgbClr val="BF965C"/>
                </a:solidFill>
                <a:latin typeface="Arial" panose="020B0604020202020204" pitchFamily="34" charset="0"/>
                <a:cs typeface="Arial" panose="020B0604020202020204" pitchFamily="34" charset="0"/>
              </a:rPr>
              <a:t>Exceptional Service.</a:t>
            </a:r>
          </a:p>
          <a:p>
            <a:r>
              <a:rPr lang="en-US" sz="3400" b="1" dirty="0">
                <a:solidFill>
                  <a:srgbClr val="BF965C"/>
                </a:solidFill>
                <a:latin typeface="Arial" panose="020B0604020202020204" pitchFamily="34" charset="0"/>
                <a:cs typeface="Arial" panose="020B0604020202020204" pitchFamily="34" charset="0"/>
              </a:rPr>
              <a:t>Extraordinary Results.</a:t>
            </a:r>
          </a:p>
        </p:txBody>
      </p:sp>
      <p:grpSp>
        <p:nvGrpSpPr>
          <p:cNvPr id="50" name="Group">
            <a:extLst>
              <a:ext uri="{FF2B5EF4-FFF2-40B4-BE49-F238E27FC236}">
                <a16:creationId xmlns:a16="http://schemas.microsoft.com/office/drawing/2014/main" id="{F9541A94-CB11-5850-95F9-ABF3669053F9}"/>
              </a:ext>
            </a:extLst>
          </p:cNvPr>
          <p:cNvGrpSpPr/>
          <p:nvPr/>
        </p:nvGrpSpPr>
        <p:grpSpPr>
          <a:xfrm>
            <a:off x="2256353" y="8385047"/>
            <a:ext cx="2344155" cy="369913"/>
            <a:chOff x="0" y="0"/>
            <a:chExt cx="2344154" cy="369912"/>
          </a:xfrm>
        </p:grpSpPr>
        <p:pic>
          <p:nvPicPr>
            <p:cNvPr id="51" name="Lang-Realty-Find-Your-Way-Home.png" descr="Lang-Realty-Find-Your-Way-Home.png">
              <a:extLst>
                <a:ext uri="{FF2B5EF4-FFF2-40B4-BE49-F238E27FC236}">
                  <a16:creationId xmlns:a16="http://schemas.microsoft.com/office/drawing/2014/main" id="{0A384FCD-832E-2FFF-E233-2A4138820378}"/>
                </a:ext>
              </a:extLst>
            </p:cNvPr>
            <p:cNvPicPr>
              <a:picLocks noChangeAspect="1"/>
            </p:cNvPicPr>
            <p:nvPr/>
          </p:nvPicPr>
          <p:blipFill>
            <a:blip r:embed="rId3"/>
            <a:srcRect l="19780" b="48838"/>
            <a:stretch>
              <a:fillRect/>
            </a:stretch>
          </p:blipFill>
          <p:spPr>
            <a:xfrm>
              <a:off x="473251" y="9750"/>
              <a:ext cx="1870904" cy="274439"/>
            </a:xfrm>
            <a:prstGeom prst="rect">
              <a:avLst/>
            </a:prstGeom>
            <a:ln w="12700" cap="flat">
              <a:noFill/>
              <a:miter lim="400000"/>
            </a:ln>
            <a:effectLst/>
          </p:spPr>
        </p:pic>
        <p:pic>
          <p:nvPicPr>
            <p:cNvPr id="52" name="Lang-Realty-Find-Your-Way-Home.png" descr="Lang-Realty-Find-Your-Way-Home.png">
              <a:extLst>
                <a:ext uri="{FF2B5EF4-FFF2-40B4-BE49-F238E27FC236}">
                  <a16:creationId xmlns:a16="http://schemas.microsoft.com/office/drawing/2014/main" id="{BCC4F9FB-18F2-4643-7ED9-21FEC41FD742}"/>
                </a:ext>
              </a:extLst>
            </p:cNvPr>
            <p:cNvPicPr>
              <a:picLocks noChangeAspect="1"/>
            </p:cNvPicPr>
            <p:nvPr/>
          </p:nvPicPr>
          <p:blipFill>
            <a:blip r:embed="rId3"/>
            <a:srcRect r="79657" b="31039"/>
            <a:stretch>
              <a:fillRect/>
            </a:stretch>
          </p:blipFill>
          <p:spPr>
            <a:xfrm>
              <a:off x="-1" y="-1"/>
              <a:ext cx="474439" cy="369914"/>
            </a:xfrm>
            <a:prstGeom prst="rect">
              <a:avLst/>
            </a:prstGeom>
            <a:ln w="12700" cap="flat">
              <a:noFill/>
              <a:miter lim="400000"/>
            </a:ln>
            <a:effectLst/>
          </p:spPr>
        </p:pic>
      </p:grpSp>
      <p:sp>
        <p:nvSpPr>
          <p:cNvPr id="53" name="Why Choose Allyson Sullivan?">
            <a:extLst>
              <a:ext uri="{FF2B5EF4-FFF2-40B4-BE49-F238E27FC236}">
                <a16:creationId xmlns:a16="http://schemas.microsoft.com/office/drawing/2014/main" id="{47106971-3EB7-9B09-AE5F-02A6D9B2E500}"/>
              </a:ext>
            </a:extLst>
          </p:cNvPr>
          <p:cNvSpPr txBox="1"/>
          <p:nvPr/>
        </p:nvSpPr>
        <p:spPr>
          <a:xfrm>
            <a:off x="765191" y="4715717"/>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Lang Office: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Agent Office Location</a:t>
            </a:r>
          </a:p>
        </p:txBody>
      </p:sp>
      <p:sp>
        <p:nvSpPr>
          <p:cNvPr id="54" name="Why Choose Allyson Sullivan?">
            <a:extLst>
              <a:ext uri="{FF2B5EF4-FFF2-40B4-BE49-F238E27FC236}">
                <a16:creationId xmlns:a16="http://schemas.microsoft.com/office/drawing/2014/main" id="{57150F81-F426-6A41-2D37-F45FC6CDBEA9}"/>
              </a:ext>
            </a:extLst>
          </p:cNvPr>
          <p:cNvSpPr txBox="1"/>
          <p:nvPr/>
        </p:nvSpPr>
        <p:spPr>
          <a:xfrm>
            <a:off x="765191" y="5168478"/>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Professional Experience: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Industry Accolades, etc.</a:t>
            </a:r>
          </a:p>
        </p:txBody>
      </p:sp>
      <p:sp>
        <p:nvSpPr>
          <p:cNvPr id="55" name="Why Choose Allyson Sullivan?">
            <a:extLst>
              <a:ext uri="{FF2B5EF4-FFF2-40B4-BE49-F238E27FC236}">
                <a16:creationId xmlns:a16="http://schemas.microsoft.com/office/drawing/2014/main" id="{27ADC586-B9C5-BC10-22F2-C38164A75E04}"/>
              </a:ext>
            </a:extLst>
          </p:cNvPr>
          <p:cNvSpPr txBox="1"/>
          <p:nvPr/>
        </p:nvSpPr>
        <p:spPr>
          <a:xfrm>
            <a:off x="765191" y="5529731"/>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 of Years in Real Estate: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XX Years</a:t>
            </a:r>
          </a:p>
        </p:txBody>
      </p:sp>
      <p:sp>
        <p:nvSpPr>
          <p:cNvPr id="56" name="Why Choose Allyson Sullivan?">
            <a:extLst>
              <a:ext uri="{FF2B5EF4-FFF2-40B4-BE49-F238E27FC236}">
                <a16:creationId xmlns:a16="http://schemas.microsoft.com/office/drawing/2014/main" id="{760A7CD6-C86A-BD69-3965-4A67F73CBE22}"/>
              </a:ext>
            </a:extLst>
          </p:cNvPr>
          <p:cNvSpPr txBox="1"/>
          <p:nvPr/>
        </p:nvSpPr>
        <p:spPr>
          <a:xfrm>
            <a:off x="765191" y="5955772"/>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Area of Expertise:</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Country Clubs, Ocean, etc.</a:t>
            </a:r>
          </a:p>
        </p:txBody>
      </p:sp>
      <p:sp>
        <p:nvSpPr>
          <p:cNvPr id="57" name="Why Choose Allyson Sullivan?">
            <a:extLst>
              <a:ext uri="{FF2B5EF4-FFF2-40B4-BE49-F238E27FC236}">
                <a16:creationId xmlns:a16="http://schemas.microsoft.com/office/drawing/2014/main" id="{8A7A3540-5BD9-D5E1-BA4F-1F005BD15B38}"/>
              </a:ext>
            </a:extLst>
          </p:cNvPr>
          <p:cNvSpPr txBox="1"/>
          <p:nvPr/>
        </p:nvSpPr>
        <p:spPr>
          <a:xfrm>
            <a:off x="765191" y="6378393"/>
            <a:ext cx="5326481" cy="748361"/>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868635">
              <a:lnSpc>
                <a:spcPct val="90000"/>
              </a:lnSpc>
              <a:spcBef>
                <a:spcPts val="900"/>
              </a:spcBef>
              <a:defRPr sz="1710">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Qualities That Make Me a Real Estate Professional:</a:t>
            </a:r>
            <a:r>
              <a:rPr b="1" dirty="0">
                <a:solidFill>
                  <a:srgbClr val="193C6E"/>
                </a:solidFill>
                <a:latin typeface="Arial" panose="020B0604020202020204" pitchFamily="34" charset="0"/>
                <a:cs typeface="Arial" panose="020B0604020202020204" pitchFamily="34" charset="0"/>
              </a:rPr>
              <a:t> </a:t>
            </a:r>
          </a:p>
          <a:p>
            <a:pPr defTabSz="868635">
              <a:lnSpc>
                <a:spcPct val="90000"/>
              </a:lnSpc>
              <a:spcBef>
                <a:spcPts val="900"/>
              </a:spcBef>
              <a:defRPr sz="1520">
                <a:solidFill>
                  <a:srgbClr val="000000"/>
                </a:solidFill>
                <a:latin typeface="Playfair Display Regular"/>
                <a:ea typeface="Playfair Display Regular"/>
                <a:cs typeface="Playfair Display Regular"/>
                <a:sym typeface="Playfair Display Regular"/>
              </a:defRPr>
            </a:pPr>
            <a:r>
              <a:rPr sz="1600" dirty="0">
                <a:solidFill>
                  <a:srgbClr val="193C6E"/>
                </a:solidFill>
                <a:latin typeface="Arial" panose="020B0604020202020204" pitchFamily="34" charset="0"/>
                <a:cs typeface="Arial" panose="020B0604020202020204" pitchFamily="34" charset="0"/>
              </a:rPr>
              <a:t>Honesty, Integrity, Trust</a:t>
            </a:r>
          </a:p>
        </p:txBody>
      </p:sp>
      <p:sp>
        <p:nvSpPr>
          <p:cNvPr id="58" name="Why Choose Allyson Sullivan?">
            <a:extLst>
              <a:ext uri="{FF2B5EF4-FFF2-40B4-BE49-F238E27FC236}">
                <a16:creationId xmlns:a16="http://schemas.microsoft.com/office/drawing/2014/main" id="{F004968E-869F-1505-F7FF-9870AE4F356F}"/>
              </a:ext>
            </a:extLst>
          </p:cNvPr>
          <p:cNvSpPr txBox="1"/>
          <p:nvPr/>
        </p:nvSpPr>
        <p:spPr>
          <a:xfrm>
            <a:off x="765191" y="7125390"/>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Currently Live In:</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Community or Location</a:t>
            </a:r>
          </a:p>
        </p:txBody>
      </p:sp>
      <p:sp>
        <p:nvSpPr>
          <p:cNvPr id="59" name="Why Choose Allyson Sullivan?">
            <a:extLst>
              <a:ext uri="{FF2B5EF4-FFF2-40B4-BE49-F238E27FC236}">
                <a16:creationId xmlns:a16="http://schemas.microsoft.com/office/drawing/2014/main" id="{B8AD7DA1-0016-8ACA-667B-5B3E82BBECCA}"/>
              </a:ext>
            </a:extLst>
          </p:cNvPr>
          <p:cNvSpPr txBox="1"/>
          <p:nvPr/>
        </p:nvSpPr>
        <p:spPr>
          <a:xfrm>
            <a:off x="765191" y="7562876"/>
            <a:ext cx="5030229" cy="419102"/>
          </a:xfrm>
          <a:prstGeom prst="rect">
            <a:avLst/>
          </a:prstGeom>
          <a:ln w="12700">
            <a:miter lim="400000"/>
          </a:ln>
          <a:extLst>
            <a:ext uri="{C572A759-6A51-4108-AA02-DFA0A04FC94B}">
              <ma14:wrappingTextBoxFlag xmlns:m="http://schemas.openxmlformats.org/officeDocument/2006/math" xmlns:a14="http://schemas.microsoft.com/office/drawing/2010/main" xmlns="" xmlns:ma14="http://schemas.microsoft.com/office/mac/drawingml/2011/main" val="1"/>
            </a:ext>
          </a:extLst>
        </p:spPr>
        <p:txBody>
          <a:bodyPr lIns="0" tIns="0" rIns="0" bIns="0">
            <a:normAutofit/>
          </a:bodyPr>
          <a:lstStyle/>
          <a:p>
            <a:pPr defTabSz="914353">
              <a:lnSpc>
                <a:spcPct val="90000"/>
              </a:lnSpc>
              <a:spcBef>
                <a:spcPts val="1000"/>
              </a:spcBef>
              <a:defRPr>
                <a:solidFill>
                  <a:srgbClr val="000000"/>
                </a:solidFill>
                <a:latin typeface="Playfair Display Regular"/>
                <a:ea typeface="Playfair Display Regular"/>
                <a:cs typeface="Playfair Display Regular"/>
                <a:sym typeface="Playfair Display Regular"/>
              </a:defRPr>
            </a:pPr>
            <a:r>
              <a:rPr b="1" dirty="0">
                <a:solidFill>
                  <a:srgbClr val="193C6E"/>
                </a:solidFill>
                <a:latin typeface="Arial" panose="020B0604020202020204" pitchFamily="34" charset="0"/>
                <a:ea typeface="Playfair Display SemiBold"/>
                <a:cs typeface="Arial" panose="020B0604020202020204" pitchFamily="34" charset="0"/>
                <a:sym typeface="Playfair Display SemiBold"/>
              </a:rPr>
              <a:t>Additional Info:</a:t>
            </a:r>
            <a:r>
              <a:rPr b="1" dirty="0">
                <a:solidFill>
                  <a:srgbClr val="193C6E"/>
                </a:solidFill>
                <a:latin typeface="Arial" panose="020B0604020202020204" pitchFamily="34" charset="0"/>
                <a:cs typeface="Arial" panose="020B0604020202020204" pitchFamily="34" charset="0"/>
              </a:rPr>
              <a:t>  </a:t>
            </a:r>
            <a:r>
              <a:rPr sz="1600" dirty="0">
                <a:solidFill>
                  <a:srgbClr val="193C6E"/>
                </a:solidFill>
                <a:latin typeface="Arial" panose="020B0604020202020204" pitchFamily="34" charset="0"/>
                <a:cs typeface="Arial" panose="020B0604020202020204" pitchFamily="34" charset="0"/>
              </a:rPr>
              <a:t>Add Info Here</a:t>
            </a:r>
          </a:p>
        </p:txBody>
      </p:sp>
      <p:sp>
        <p:nvSpPr>
          <p:cNvPr id="60" name="TextBox 59">
            <a:extLst>
              <a:ext uri="{FF2B5EF4-FFF2-40B4-BE49-F238E27FC236}">
                <a16:creationId xmlns:a16="http://schemas.microsoft.com/office/drawing/2014/main" id="{EE857DA1-1078-C48A-1402-CE8A1C09B2DA}"/>
              </a:ext>
            </a:extLst>
          </p:cNvPr>
          <p:cNvSpPr txBox="1"/>
          <p:nvPr/>
        </p:nvSpPr>
        <p:spPr>
          <a:xfrm>
            <a:off x="-808290" y="560359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713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9" decel="100000" fill="hold" nodeType="withEffect">
                                  <p:stCondLst>
                                    <p:cond delay="50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1000" fill="hold"/>
                                        <p:tgtEl>
                                          <p:spTgt spid="61"/>
                                        </p:tgtEl>
                                        <p:attrNameLst>
                                          <p:attrName>ppt_x</p:attrName>
                                        </p:attrNameLst>
                                      </p:cBhvr>
                                      <p:tavLst>
                                        <p:tav tm="0">
                                          <p:val>
                                            <p:strVal val="0-#ppt_w/2"/>
                                          </p:val>
                                        </p:tav>
                                        <p:tav tm="100000">
                                          <p:val>
                                            <p:strVal val="#ppt_x"/>
                                          </p:val>
                                        </p:tav>
                                      </p:tavLst>
                                    </p:anim>
                                    <p:anim calcmode="lin" valueType="num">
                                      <p:cBhvr additive="base">
                                        <p:cTn id="12" dur="1000" fill="hold"/>
                                        <p:tgtEl>
                                          <p:spTgt spid="61"/>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1+#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2000"/>
                                        <p:tgtEl>
                                          <p:spTgt spid="49"/>
                                        </p:tgtEl>
                                      </p:cBhvr>
                                    </p:animEffect>
                                  </p:childTnLst>
                                </p:cTn>
                              </p:par>
                            </p:childTnLst>
                          </p:cTn>
                        </p:par>
                        <p:par>
                          <p:cTn id="25" fill="hold">
                            <p:stCondLst>
                              <p:cond delay="3500"/>
                            </p:stCondLst>
                            <p:childTnLst>
                              <p:par>
                                <p:cTn id="26" presetID="22" presetClass="entr" presetSubtype="8" fill="hold" grpId="0" nodeType="afterEffect">
                                  <p:stCondLst>
                                    <p:cond delay="0"/>
                                  </p:stCondLst>
                                  <p:iterate>
                                    <p:tmAbs val="0"/>
                                  </p:iterate>
                                  <p:childTnLst>
                                    <p:set>
                                      <p:cBhvr>
                                        <p:cTn id="27" fill="hold"/>
                                        <p:tgtEl>
                                          <p:spTgt spid="53"/>
                                        </p:tgtEl>
                                        <p:attrNameLst>
                                          <p:attrName>style.visibility</p:attrName>
                                        </p:attrNameLst>
                                      </p:cBhvr>
                                      <p:to>
                                        <p:strVal val="visible"/>
                                      </p:to>
                                    </p:set>
                                    <p:animEffect transition="in" filter="wipe(left)">
                                      <p:cBhvr>
                                        <p:cTn id="28" dur="1000"/>
                                        <p:tgtEl>
                                          <p:spTgt spid="53"/>
                                        </p:tgtEl>
                                      </p:cBhvr>
                                    </p:animEffect>
                                  </p:childTnLst>
                                </p:cTn>
                              </p:par>
                            </p:childTnLst>
                          </p:cTn>
                        </p:par>
                        <p:par>
                          <p:cTn id="29" fill="hold">
                            <p:stCondLst>
                              <p:cond delay="4500"/>
                            </p:stCondLst>
                            <p:childTnLst>
                              <p:par>
                                <p:cTn id="30" presetID="22" presetClass="entr" presetSubtype="8" fill="hold" grpId="0" nodeType="afterEffect">
                                  <p:stCondLst>
                                    <p:cond delay="0"/>
                                  </p:stCondLst>
                                  <p:iterate>
                                    <p:tmAbs val="0"/>
                                  </p:iterate>
                                  <p:childTnLst>
                                    <p:set>
                                      <p:cBhvr>
                                        <p:cTn id="31" fill="hold"/>
                                        <p:tgtEl>
                                          <p:spTgt spid="54"/>
                                        </p:tgtEl>
                                        <p:attrNameLst>
                                          <p:attrName>style.visibility</p:attrName>
                                        </p:attrNameLst>
                                      </p:cBhvr>
                                      <p:to>
                                        <p:strVal val="visible"/>
                                      </p:to>
                                    </p:set>
                                    <p:animEffect transition="in" filter="wipe(left)">
                                      <p:cBhvr>
                                        <p:cTn id="32" dur="1000"/>
                                        <p:tgtEl>
                                          <p:spTgt spid="54"/>
                                        </p:tgtEl>
                                      </p:cBhvr>
                                    </p:animEffect>
                                  </p:childTnLst>
                                </p:cTn>
                              </p:par>
                            </p:childTnLst>
                          </p:cTn>
                        </p:par>
                        <p:par>
                          <p:cTn id="33" fill="hold">
                            <p:stCondLst>
                              <p:cond delay="5500"/>
                            </p:stCondLst>
                            <p:childTnLst>
                              <p:par>
                                <p:cTn id="34" presetID="22" presetClass="entr" presetSubtype="8" fill="hold" grpId="0" nodeType="afterEffect">
                                  <p:stCondLst>
                                    <p:cond delay="0"/>
                                  </p:stCondLst>
                                  <p:iterate>
                                    <p:tmAbs val="0"/>
                                  </p:iterate>
                                  <p:childTnLst>
                                    <p:set>
                                      <p:cBhvr>
                                        <p:cTn id="35" fill="hold"/>
                                        <p:tgtEl>
                                          <p:spTgt spid="55"/>
                                        </p:tgtEl>
                                        <p:attrNameLst>
                                          <p:attrName>style.visibility</p:attrName>
                                        </p:attrNameLst>
                                      </p:cBhvr>
                                      <p:to>
                                        <p:strVal val="visible"/>
                                      </p:to>
                                    </p:set>
                                    <p:animEffect transition="in" filter="wipe(left)">
                                      <p:cBhvr>
                                        <p:cTn id="36" dur="1000"/>
                                        <p:tgtEl>
                                          <p:spTgt spid="55"/>
                                        </p:tgtEl>
                                      </p:cBhvr>
                                    </p:animEffect>
                                  </p:childTnLst>
                                </p:cTn>
                              </p:par>
                            </p:childTnLst>
                          </p:cTn>
                        </p:par>
                        <p:par>
                          <p:cTn id="37" fill="hold">
                            <p:stCondLst>
                              <p:cond delay="6500"/>
                            </p:stCondLst>
                            <p:childTnLst>
                              <p:par>
                                <p:cTn id="38" presetID="22" presetClass="entr" presetSubtype="8" fill="hold" grpId="0" nodeType="afterEffect">
                                  <p:stCondLst>
                                    <p:cond delay="0"/>
                                  </p:stCondLst>
                                  <p:iterate>
                                    <p:tmAbs val="0"/>
                                  </p:iterate>
                                  <p:childTnLst>
                                    <p:set>
                                      <p:cBhvr>
                                        <p:cTn id="39" fill="hold"/>
                                        <p:tgtEl>
                                          <p:spTgt spid="56"/>
                                        </p:tgtEl>
                                        <p:attrNameLst>
                                          <p:attrName>style.visibility</p:attrName>
                                        </p:attrNameLst>
                                      </p:cBhvr>
                                      <p:to>
                                        <p:strVal val="visible"/>
                                      </p:to>
                                    </p:set>
                                    <p:animEffect transition="in" filter="wipe(left)">
                                      <p:cBhvr>
                                        <p:cTn id="40" dur="1000"/>
                                        <p:tgtEl>
                                          <p:spTgt spid="56"/>
                                        </p:tgtEl>
                                      </p:cBhvr>
                                    </p:animEffect>
                                  </p:childTnLst>
                                </p:cTn>
                              </p:par>
                            </p:childTnLst>
                          </p:cTn>
                        </p:par>
                        <p:par>
                          <p:cTn id="41" fill="hold">
                            <p:stCondLst>
                              <p:cond delay="7500"/>
                            </p:stCondLst>
                            <p:childTnLst>
                              <p:par>
                                <p:cTn id="42" presetID="22" presetClass="entr" presetSubtype="8" fill="hold" grpId="0" nodeType="afterEffect">
                                  <p:stCondLst>
                                    <p:cond delay="0"/>
                                  </p:stCondLst>
                                  <p:iterate>
                                    <p:tmAbs val="0"/>
                                  </p:iterate>
                                  <p:childTnLst>
                                    <p:set>
                                      <p:cBhvr>
                                        <p:cTn id="43" fill="hold"/>
                                        <p:tgtEl>
                                          <p:spTgt spid="57"/>
                                        </p:tgtEl>
                                        <p:attrNameLst>
                                          <p:attrName>style.visibility</p:attrName>
                                        </p:attrNameLst>
                                      </p:cBhvr>
                                      <p:to>
                                        <p:strVal val="visible"/>
                                      </p:to>
                                    </p:set>
                                    <p:animEffect transition="in" filter="wipe(left)">
                                      <p:cBhvr>
                                        <p:cTn id="44" dur="1000"/>
                                        <p:tgtEl>
                                          <p:spTgt spid="57"/>
                                        </p:tgtEl>
                                      </p:cBhvr>
                                    </p:animEffect>
                                  </p:childTnLst>
                                </p:cTn>
                              </p:par>
                            </p:childTnLst>
                          </p:cTn>
                        </p:par>
                        <p:par>
                          <p:cTn id="45" fill="hold">
                            <p:stCondLst>
                              <p:cond delay="8500"/>
                            </p:stCondLst>
                            <p:childTnLst>
                              <p:par>
                                <p:cTn id="46" presetID="22" presetClass="entr" presetSubtype="8" fill="hold" grpId="0" nodeType="afterEffect">
                                  <p:stCondLst>
                                    <p:cond delay="0"/>
                                  </p:stCondLst>
                                  <p:iterate>
                                    <p:tmAbs val="0"/>
                                  </p:iterate>
                                  <p:childTnLst>
                                    <p:set>
                                      <p:cBhvr>
                                        <p:cTn id="47" fill="hold"/>
                                        <p:tgtEl>
                                          <p:spTgt spid="58"/>
                                        </p:tgtEl>
                                        <p:attrNameLst>
                                          <p:attrName>style.visibility</p:attrName>
                                        </p:attrNameLst>
                                      </p:cBhvr>
                                      <p:to>
                                        <p:strVal val="visible"/>
                                      </p:to>
                                    </p:set>
                                    <p:animEffect transition="in" filter="wipe(left)">
                                      <p:cBhvr>
                                        <p:cTn id="48" dur="1000"/>
                                        <p:tgtEl>
                                          <p:spTgt spid="58"/>
                                        </p:tgtEl>
                                      </p:cBhvr>
                                    </p:animEffect>
                                  </p:childTnLst>
                                </p:cTn>
                              </p:par>
                            </p:childTnLst>
                          </p:cTn>
                        </p:par>
                        <p:par>
                          <p:cTn id="49" fill="hold">
                            <p:stCondLst>
                              <p:cond delay="9500"/>
                            </p:stCondLst>
                            <p:childTnLst>
                              <p:par>
                                <p:cTn id="50" presetID="22" presetClass="entr" presetSubtype="8" fill="hold" grpId="0" nodeType="afterEffect">
                                  <p:stCondLst>
                                    <p:cond delay="0"/>
                                  </p:stCondLst>
                                  <p:iterate>
                                    <p:tmAbs val="0"/>
                                  </p:iterate>
                                  <p:childTnLst>
                                    <p:set>
                                      <p:cBhvr>
                                        <p:cTn id="51" fill="hold"/>
                                        <p:tgtEl>
                                          <p:spTgt spid="59"/>
                                        </p:tgtEl>
                                        <p:attrNameLst>
                                          <p:attrName>style.visibility</p:attrName>
                                        </p:attrNameLst>
                                      </p:cBhvr>
                                      <p:to>
                                        <p:strVal val="visible"/>
                                      </p:to>
                                    </p:set>
                                    <p:animEffect transition="in" filter="wipe(left)">
                                      <p:cBhvr>
                                        <p:cTn id="52"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9" grpId="0" advAuto="0"/>
      <p:bldP spid="53" grpId="0" animBg="1" advAuto="0"/>
      <p:bldP spid="54" grpId="0" animBg="1" advAuto="0"/>
      <p:bldP spid="55" grpId="0" animBg="1" advAuto="0"/>
      <p:bldP spid="56" grpId="0" animBg="1" advAuto="0"/>
      <p:bldP spid="57" grpId="0" animBg="1" advAuto="0"/>
      <p:bldP spid="58" grpId="0" animBg="1" advAuto="0"/>
      <p:bldP spid="5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02BFB6A1-10F8-87F8-6FF2-EF5ED4D0D478}"/>
              </a:ext>
            </a:extLst>
          </p:cNvPr>
          <p:cNvSpPr/>
          <p:nvPr/>
        </p:nvSpPr>
        <p:spPr>
          <a:xfrm>
            <a:off x="-2982744" y="-847461"/>
            <a:ext cx="5512744" cy="5599487"/>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dpi="0" rotWithShape="1">
            <a:blip r:embed="rId2">
              <a:alphaModFix amt="35200"/>
            </a:blip>
            <a:srcRect/>
            <a:stretch>
              <a:fillRect/>
            </a:stretch>
          </a:blipFill>
        </p:spPr>
        <p:txBody>
          <a:bodyPr/>
          <a:lstStyle/>
          <a:p>
            <a:endParaRPr lang="en-US" dirty="0"/>
          </a:p>
        </p:txBody>
      </p:sp>
      <p:sp>
        <p:nvSpPr>
          <p:cNvPr id="18" name="Text">
            <a:extLst>
              <a:ext uri="{FF2B5EF4-FFF2-40B4-BE49-F238E27FC236}">
                <a16:creationId xmlns:a16="http://schemas.microsoft.com/office/drawing/2014/main" id="{6A5C4A05-2917-9F50-B70A-6D69BF9BC2BC}"/>
              </a:ext>
            </a:extLst>
          </p:cNvPr>
          <p:cNvSpPr>
            <a:spLocks noChangeArrowheads="1"/>
          </p:cNvSpPr>
          <p:nvPr/>
        </p:nvSpPr>
        <p:spPr bwMode="auto">
          <a:xfrm>
            <a:off x="2832651" y="6568825"/>
            <a:ext cx="11926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dirty="0">
                <a:solidFill>
                  <a:srgbClr val="BF965C"/>
                </a:solidFill>
              </a:rPr>
              <a:t>Scott Agran</a:t>
            </a:r>
          </a:p>
          <a:p>
            <a:pPr algn="ctr"/>
            <a:r>
              <a:rPr lang="en-US" sz="1400" dirty="0">
                <a:solidFill>
                  <a:srgbClr val="BF965C"/>
                </a:solidFill>
              </a:rPr>
              <a:t>President</a:t>
            </a:r>
          </a:p>
        </p:txBody>
      </p:sp>
      <p:sp>
        <p:nvSpPr>
          <p:cNvPr id="19" name="TextBox 18">
            <a:extLst>
              <a:ext uri="{FF2B5EF4-FFF2-40B4-BE49-F238E27FC236}">
                <a16:creationId xmlns:a16="http://schemas.microsoft.com/office/drawing/2014/main" id="{FF11A908-5F77-431E-9BFB-1683ECF83D35}"/>
              </a:ext>
            </a:extLst>
          </p:cNvPr>
          <p:cNvSpPr txBox="1"/>
          <p:nvPr/>
        </p:nvSpPr>
        <p:spPr>
          <a:xfrm>
            <a:off x="822574" y="5356425"/>
            <a:ext cx="5226423" cy="1384995"/>
          </a:xfrm>
          <a:prstGeom prst="rect">
            <a:avLst/>
          </a:prstGeom>
          <a:noFill/>
        </p:spPr>
        <p:txBody>
          <a:bodyPr wrap="square" rtlCol="0">
            <a:spAutoFit/>
          </a:bodyPr>
          <a:lstStyle/>
          <a:p>
            <a:pPr algn="ctr"/>
            <a:r>
              <a:rPr lang="en-US" sz="1400" dirty="0">
                <a:solidFill>
                  <a:srgbClr val="193C6E"/>
                </a:solidFill>
                <a:latin typeface="Arial" panose="020B0604020202020204" pitchFamily="34" charset="0"/>
                <a:cs typeface="Arial" panose="020B0604020202020204" pitchFamily="34" charset="0"/>
              </a:rPr>
              <a:t>These are the principles that guide us, and they cannot be compromised. Lang Realty strives to create an extraordinary real estate experience for our clients.</a:t>
            </a:r>
          </a:p>
          <a:p>
            <a:pPr algn="ctr"/>
            <a:endParaRPr lang="en-US" sz="1400" dirty="0">
              <a:latin typeface="Arial" panose="020B0604020202020204" pitchFamily="34" charset="0"/>
              <a:cs typeface="Arial" panose="020B0604020202020204" pitchFamily="34" charset="0"/>
            </a:endParaRPr>
          </a:p>
          <a:p>
            <a:pPr algn="ctr"/>
            <a:r>
              <a:rPr lang="en-US" sz="1400" dirty="0">
                <a:solidFill>
                  <a:srgbClr val="193C6E"/>
                </a:solidFill>
                <a:latin typeface="Arial" panose="020B0604020202020204" pitchFamily="34" charset="0"/>
                <a:cs typeface="Arial" panose="020B0604020202020204" pitchFamily="34" charset="0"/>
              </a:rPr>
              <a:t>Warm Regards,</a:t>
            </a:r>
          </a:p>
          <a:p>
            <a:pPr algn="ctr"/>
            <a:endParaRPr lang="en-US" sz="1400" dirty="0">
              <a:solidFill>
                <a:srgbClr val="193C6E"/>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18AF962-2EB4-8D34-C9AC-9440FBDC7E6E}"/>
              </a:ext>
            </a:extLst>
          </p:cNvPr>
          <p:cNvGrpSpPr/>
          <p:nvPr/>
        </p:nvGrpSpPr>
        <p:grpSpPr>
          <a:xfrm>
            <a:off x="1821051" y="1369978"/>
            <a:ext cx="3215898" cy="3215898"/>
            <a:chOff x="4083832" y="1451110"/>
            <a:chExt cx="1753171" cy="1753171"/>
          </a:xfrm>
          <a:solidFill>
            <a:srgbClr val="BF965C">
              <a:alpha val="22000"/>
            </a:srgbClr>
          </a:solidFill>
          <a:effectLst>
            <a:glow>
              <a:schemeClr val="bg1"/>
            </a:glow>
            <a:outerShdw blurRad="233589" dir="5580000" algn="ctr" rotWithShape="0">
              <a:schemeClr val="bg1">
                <a:alpha val="54492"/>
              </a:schemeClr>
            </a:outerShdw>
          </a:effectLst>
        </p:grpSpPr>
        <p:sp>
          <p:nvSpPr>
            <p:cNvPr id="21" name="Oval 20">
              <a:extLst>
                <a:ext uri="{FF2B5EF4-FFF2-40B4-BE49-F238E27FC236}">
                  <a16:creationId xmlns:a16="http://schemas.microsoft.com/office/drawing/2014/main" id="{3E6F22B4-3F38-395C-3E36-456CEFB9E42C}"/>
                </a:ext>
              </a:extLst>
            </p:cNvPr>
            <p:cNvSpPr/>
            <p:nvPr/>
          </p:nvSpPr>
          <p:spPr>
            <a:xfrm>
              <a:off x="4083832" y="1451110"/>
              <a:ext cx="1753171" cy="1753171"/>
            </a:xfrm>
            <a:prstGeom prst="ellipse">
              <a:avLst/>
            </a:prstGeom>
            <a:grp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2" name="Oval 21">
              <a:extLst>
                <a:ext uri="{FF2B5EF4-FFF2-40B4-BE49-F238E27FC236}">
                  <a16:creationId xmlns:a16="http://schemas.microsoft.com/office/drawing/2014/main" id="{782E38BA-AA6F-F9D4-2385-3F3179ECF477}"/>
                </a:ext>
              </a:extLst>
            </p:cNvPr>
            <p:cNvSpPr/>
            <p:nvPr/>
          </p:nvSpPr>
          <p:spPr>
            <a:xfrm>
              <a:off x="4083832" y="1451110"/>
              <a:ext cx="1753171" cy="1753171"/>
            </a:xfrm>
            <a:prstGeom prst="ellipse">
              <a:avLst/>
            </a:prstGeom>
            <a:grpFill/>
            <a:ln>
              <a:noFill/>
            </a:ln>
            <a:effectLst>
              <a:outerShdw blurRad="203200" dist="139700" dir="13500000" algn="br" rotWithShape="0">
                <a:schemeClr val="tx2">
                  <a:alpha val="7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pic>
        <p:nvPicPr>
          <p:cNvPr id="23" name="Picture Placeholder 36">
            <a:extLst>
              <a:ext uri="{FF2B5EF4-FFF2-40B4-BE49-F238E27FC236}">
                <a16:creationId xmlns:a16="http://schemas.microsoft.com/office/drawing/2014/main" id="{98716F99-0C9E-3ADA-C5CB-7AF1C560894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000" t="9000" r="21000" b="29000"/>
          <a:stretch/>
        </p:blipFill>
        <p:spPr>
          <a:xfrm>
            <a:off x="2012621" y="1559054"/>
            <a:ext cx="2834640" cy="2834640"/>
          </a:xfrm>
        </p:spPr>
      </p:pic>
      <p:grpSp>
        <p:nvGrpSpPr>
          <p:cNvPr id="24" name="Group">
            <a:extLst>
              <a:ext uri="{FF2B5EF4-FFF2-40B4-BE49-F238E27FC236}">
                <a16:creationId xmlns:a16="http://schemas.microsoft.com/office/drawing/2014/main" id="{B13B9271-F2A4-9303-753F-C2C6D541EE5F}"/>
              </a:ext>
            </a:extLst>
          </p:cNvPr>
          <p:cNvGrpSpPr/>
          <p:nvPr/>
        </p:nvGrpSpPr>
        <p:grpSpPr>
          <a:xfrm>
            <a:off x="2263707" y="7862511"/>
            <a:ext cx="2344155" cy="369913"/>
            <a:chOff x="0" y="0"/>
            <a:chExt cx="2344154" cy="369912"/>
          </a:xfrm>
        </p:grpSpPr>
        <p:pic>
          <p:nvPicPr>
            <p:cNvPr id="25" name="Lang-Realty-Find-Your-Way-Home.png" descr="Lang-Realty-Find-Your-Way-Home.png">
              <a:extLst>
                <a:ext uri="{FF2B5EF4-FFF2-40B4-BE49-F238E27FC236}">
                  <a16:creationId xmlns:a16="http://schemas.microsoft.com/office/drawing/2014/main" id="{6A44F83F-6F94-486D-7169-A5EE601F87B9}"/>
                </a:ext>
              </a:extLst>
            </p:cNvPr>
            <p:cNvPicPr>
              <a:picLocks noChangeAspect="1"/>
            </p:cNvPicPr>
            <p:nvPr/>
          </p:nvPicPr>
          <p:blipFill>
            <a:blip r:embed="rId4"/>
            <a:srcRect l="19780" b="48838"/>
            <a:stretch>
              <a:fillRect/>
            </a:stretch>
          </p:blipFill>
          <p:spPr>
            <a:xfrm>
              <a:off x="473251" y="9750"/>
              <a:ext cx="1870904" cy="274439"/>
            </a:xfrm>
            <a:prstGeom prst="rect">
              <a:avLst/>
            </a:prstGeom>
            <a:ln w="12700" cap="flat">
              <a:noFill/>
              <a:miter lim="400000"/>
            </a:ln>
            <a:effectLst/>
          </p:spPr>
        </p:pic>
        <p:pic>
          <p:nvPicPr>
            <p:cNvPr id="26" name="Lang-Realty-Find-Your-Way-Home.png" descr="Lang-Realty-Find-Your-Way-Home.png">
              <a:extLst>
                <a:ext uri="{FF2B5EF4-FFF2-40B4-BE49-F238E27FC236}">
                  <a16:creationId xmlns:a16="http://schemas.microsoft.com/office/drawing/2014/main" id="{875EAC7B-7050-4F3A-1CDA-B424CDBD3BC4}"/>
                </a:ext>
              </a:extLst>
            </p:cNvPr>
            <p:cNvPicPr>
              <a:picLocks noChangeAspect="1"/>
            </p:cNvPicPr>
            <p:nvPr/>
          </p:nvPicPr>
          <p:blipFill>
            <a:blip r:embed="rId4"/>
            <a:srcRect r="79657" b="31039"/>
            <a:stretch>
              <a:fillRect/>
            </a:stretch>
          </p:blipFill>
          <p:spPr>
            <a:xfrm>
              <a:off x="-1" y="-1"/>
              <a:ext cx="474439" cy="369914"/>
            </a:xfrm>
            <a:prstGeom prst="rect">
              <a:avLst/>
            </a:prstGeom>
            <a:ln w="12700" cap="flat">
              <a:noFill/>
              <a:miter lim="400000"/>
            </a:ln>
            <a:effectLst/>
          </p:spPr>
        </p:pic>
      </p:grpSp>
      <p:pic>
        <p:nvPicPr>
          <p:cNvPr id="27" name="scott-sig-1.png" descr="scott-sig-1.png">
            <a:extLst>
              <a:ext uri="{FF2B5EF4-FFF2-40B4-BE49-F238E27FC236}">
                <a16:creationId xmlns:a16="http://schemas.microsoft.com/office/drawing/2014/main" id="{3734BD16-223A-0EED-EFDF-1821FFF2202E}"/>
              </a:ext>
            </a:extLst>
          </p:cNvPr>
          <p:cNvPicPr>
            <a:picLocks noChangeAspect="1"/>
          </p:cNvPicPr>
          <p:nvPr/>
        </p:nvPicPr>
        <p:blipFill>
          <a:blip r:embed="rId5"/>
          <a:stretch>
            <a:fillRect/>
          </a:stretch>
        </p:blipFill>
        <p:spPr>
          <a:xfrm>
            <a:off x="-1754572" y="4531924"/>
            <a:ext cx="1658999" cy="547784"/>
          </a:xfrm>
          <a:prstGeom prst="rect">
            <a:avLst/>
          </a:prstGeom>
          <a:ln w="12700">
            <a:miter lim="400000"/>
          </a:ln>
        </p:spPr>
      </p:pic>
      <p:sp>
        <p:nvSpPr>
          <p:cNvPr id="28" name="Exceptional Service.  Extraordinary Results.">
            <a:extLst>
              <a:ext uri="{FF2B5EF4-FFF2-40B4-BE49-F238E27FC236}">
                <a16:creationId xmlns:a16="http://schemas.microsoft.com/office/drawing/2014/main" id="{DBE5C14B-2799-4D1C-0B67-12E2738B678B}"/>
              </a:ext>
            </a:extLst>
          </p:cNvPr>
          <p:cNvSpPr txBox="1">
            <a:spLocks/>
          </p:cNvSpPr>
          <p:nvPr/>
        </p:nvSpPr>
        <p:spPr>
          <a:xfrm>
            <a:off x="-2684109" y="4752026"/>
            <a:ext cx="12239788"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b="1" spc="-50" dirty="0">
                <a:solidFill>
                  <a:srgbClr val="BF965C"/>
                </a:solidFill>
                <a:latin typeface="Arial" panose="020B0604020202020204" pitchFamily="34" charset="0"/>
                <a:cs typeface="Arial" panose="020B0604020202020204" pitchFamily="34" charset="0"/>
              </a:rPr>
              <a:t>Honesty, Integrity, and Quality</a:t>
            </a:r>
          </a:p>
        </p:txBody>
      </p:sp>
      <p:sp>
        <p:nvSpPr>
          <p:cNvPr id="29" name="Freeform 28">
            <a:extLst>
              <a:ext uri="{FF2B5EF4-FFF2-40B4-BE49-F238E27FC236}">
                <a16:creationId xmlns:a16="http://schemas.microsoft.com/office/drawing/2014/main" id="{6E2649D6-E53E-93BA-A9AF-3C211F10CC44}"/>
              </a:ext>
            </a:extLst>
          </p:cNvPr>
          <p:cNvSpPr/>
          <p:nvPr/>
        </p:nvSpPr>
        <p:spPr>
          <a:xfrm>
            <a:off x="4126642" y="4572000"/>
            <a:ext cx="5118108" cy="5198641"/>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dpi="0" rotWithShape="1">
            <a:blip r:embed="rId2">
              <a:alphaModFix amt="35200"/>
            </a:blip>
            <a:srcRect/>
            <a:stretch>
              <a:fillRect/>
            </a:stretch>
          </a:blipFill>
        </p:spPr>
        <p:txBody>
          <a:bodyPr/>
          <a:lstStyle/>
          <a:p>
            <a:endParaRPr lang="en-US" dirty="0"/>
          </a:p>
        </p:txBody>
      </p:sp>
    </p:spTree>
    <p:extLst>
      <p:ext uri="{BB962C8B-B14F-4D97-AF65-F5344CB8AC3E}">
        <p14:creationId xmlns:p14="http://schemas.microsoft.com/office/powerpoint/2010/main" val="132512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par>
                                <p:cTn id="8" presetID="2" presetClass="entr" presetSubtype="4" decel="100000"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50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1000" fill="hold"/>
                                        <p:tgtEl>
                                          <p:spTgt spid="19"/>
                                        </p:tgtEl>
                                        <p:attrNameLst>
                                          <p:attrName>ppt_x</p:attrName>
                                        </p:attrNameLst>
                                      </p:cBhvr>
                                      <p:tavLst>
                                        <p:tav tm="0">
                                          <p:val>
                                            <p:strVal val="#ppt_x"/>
                                          </p:val>
                                        </p:tav>
                                        <p:tav tm="100000">
                                          <p:val>
                                            <p:strVal val="#ppt_x"/>
                                          </p:val>
                                        </p:tav>
                                      </p:tavLst>
                                    </p:anim>
                                    <p:anim calcmode="lin" valueType="num">
                                      <p:cBhvr additive="base">
                                        <p:cTn id="15" dur="1000" fill="hold"/>
                                        <p:tgtEl>
                                          <p:spTgt spid="19"/>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iterate>
                                    <p:tmAbs val="0"/>
                                  </p:iterate>
                                  <p:childTnLst>
                                    <p:set>
                                      <p:cBhvr>
                                        <p:cTn id="17" fill="hold"/>
                                        <p:tgtEl>
                                          <p:spTgt spid="27"/>
                                        </p:tgtEl>
                                        <p:attrNameLst>
                                          <p:attrName>style.visibility</p:attrName>
                                        </p:attrNameLst>
                                      </p:cBhvr>
                                      <p:to>
                                        <p:strVal val="visible"/>
                                      </p:to>
                                    </p:set>
                                    <p:animEffect transition="in" filter="wipe(left)">
                                      <p:cBhvr>
                                        <p:cTn id="18" dur="10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animBg="1" advAuto="0"/>
      <p:bldP spid="28" grpId="0"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1C597-D52E-D300-B61F-F3BC12441DDA}"/>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8FAB2B28-5734-2582-3122-A9659BAF874E}"/>
              </a:ext>
            </a:extLst>
          </p:cNvPr>
          <p:cNvSpPr/>
          <p:nvPr/>
        </p:nvSpPr>
        <p:spPr>
          <a:xfrm>
            <a:off x="3755939" y="4059575"/>
            <a:ext cx="5742360" cy="5832716"/>
          </a:xfrm>
          <a:custGeom>
            <a:avLst/>
            <a:gdLst/>
            <a:ahLst/>
            <a:cxnLst/>
            <a:rect l="l" t="t" r="r" b="b"/>
            <a:pathLst>
              <a:path w="9578212" h="10287000">
                <a:moveTo>
                  <a:pt x="0" y="0"/>
                </a:moveTo>
                <a:lnTo>
                  <a:pt x="9578212" y="0"/>
                </a:lnTo>
                <a:lnTo>
                  <a:pt x="9578212" y="10287000"/>
                </a:lnTo>
                <a:lnTo>
                  <a:pt x="0" y="10287000"/>
                </a:lnTo>
                <a:lnTo>
                  <a:pt x="0" y="0"/>
                </a:lnTo>
                <a:close/>
              </a:path>
            </a:pathLst>
          </a:custGeom>
          <a:blipFill dpi="0" rotWithShape="1">
            <a:blip r:embed="rId2">
              <a:alphaModFix amt="15000"/>
            </a:blip>
            <a:srcRect/>
            <a:stretch>
              <a:fillRect/>
            </a:stretch>
          </a:blipFill>
        </p:spPr>
        <p:txBody>
          <a:bodyPr/>
          <a:lstStyle/>
          <a:p>
            <a:endParaRPr lang="en-US" dirty="0"/>
          </a:p>
        </p:txBody>
      </p:sp>
      <p:pic>
        <p:nvPicPr>
          <p:cNvPr id="101" name="Picture 100">
            <a:extLst>
              <a:ext uri="{FF2B5EF4-FFF2-40B4-BE49-F238E27FC236}">
                <a16:creationId xmlns:a16="http://schemas.microsoft.com/office/drawing/2014/main" id="{65B0350F-7438-7F69-F056-BB55C3374E9D}"/>
              </a:ext>
            </a:extLst>
          </p:cNvPr>
          <p:cNvPicPr>
            <a:picLocks noChangeAspect="1"/>
          </p:cNvPicPr>
          <p:nvPr/>
        </p:nvPicPr>
        <p:blipFill>
          <a:blip r:embed="rId3">
            <a:alphaModFix amt="38000"/>
          </a:blip>
          <a:stretch>
            <a:fillRect/>
          </a:stretch>
        </p:blipFill>
        <p:spPr>
          <a:xfrm rot="5904322">
            <a:off x="-3545218" y="-1154784"/>
            <a:ext cx="5592873" cy="5162652"/>
          </a:xfrm>
          <a:prstGeom prst="rect">
            <a:avLst/>
          </a:prstGeom>
        </p:spPr>
      </p:pic>
      <p:grpSp>
        <p:nvGrpSpPr>
          <p:cNvPr id="22" name="Group 21">
            <a:extLst>
              <a:ext uri="{FF2B5EF4-FFF2-40B4-BE49-F238E27FC236}">
                <a16:creationId xmlns:a16="http://schemas.microsoft.com/office/drawing/2014/main" id="{51C5D220-83D4-62F6-BB8D-F744C60B0F8B}"/>
              </a:ext>
            </a:extLst>
          </p:cNvPr>
          <p:cNvGrpSpPr/>
          <p:nvPr/>
        </p:nvGrpSpPr>
        <p:grpSpPr>
          <a:xfrm>
            <a:off x="1608011" y="1611099"/>
            <a:ext cx="3664088" cy="3664088"/>
            <a:chOff x="7349505" y="606851"/>
            <a:chExt cx="1211126" cy="1211126"/>
          </a:xfrm>
          <a:solidFill>
            <a:srgbClr val="BF965C">
              <a:alpha val="11193"/>
            </a:srgbClr>
          </a:solidFill>
        </p:grpSpPr>
        <p:sp>
          <p:nvSpPr>
            <p:cNvPr id="24" name="Oval 23">
              <a:extLst>
                <a:ext uri="{FF2B5EF4-FFF2-40B4-BE49-F238E27FC236}">
                  <a16:creationId xmlns:a16="http://schemas.microsoft.com/office/drawing/2014/main" id="{9195D05D-4D4D-D0B1-5206-5B2061D5CDBD}"/>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9" name="Oval 28">
              <a:extLst>
                <a:ext uri="{FF2B5EF4-FFF2-40B4-BE49-F238E27FC236}">
                  <a16:creationId xmlns:a16="http://schemas.microsoft.com/office/drawing/2014/main" id="{D60D1C88-FC63-AF36-40FF-F91E7313ADFC}"/>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12" name="Group 11">
            <a:extLst>
              <a:ext uri="{FF2B5EF4-FFF2-40B4-BE49-F238E27FC236}">
                <a16:creationId xmlns:a16="http://schemas.microsoft.com/office/drawing/2014/main" id="{ED4D14DB-6C6B-8203-3EF0-133EDB5D9138}"/>
              </a:ext>
            </a:extLst>
          </p:cNvPr>
          <p:cNvGrpSpPr/>
          <p:nvPr/>
        </p:nvGrpSpPr>
        <p:grpSpPr>
          <a:xfrm>
            <a:off x="1083266" y="1060007"/>
            <a:ext cx="4691467" cy="4691467"/>
            <a:chOff x="7349505" y="606851"/>
            <a:chExt cx="1211126" cy="1211126"/>
          </a:xfrm>
          <a:solidFill>
            <a:srgbClr val="BF965C">
              <a:alpha val="5254"/>
            </a:srgbClr>
          </a:solidFill>
        </p:grpSpPr>
        <p:sp>
          <p:nvSpPr>
            <p:cNvPr id="18" name="Oval 17">
              <a:extLst>
                <a:ext uri="{FF2B5EF4-FFF2-40B4-BE49-F238E27FC236}">
                  <a16:creationId xmlns:a16="http://schemas.microsoft.com/office/drawing/2014/main" id="{92066C1E-A3EA-393E-445A-33A8F892F176}"/>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0" name="Oval 19">
              <a:extLst>
                <a:ext uri="{FF2B5EF4-FFF2-40B4-BE49-F238E27FC236}">
                  <a16:creationId xmlns:a16="http://schemas.microsoft.com/office/drawing/2014/main" id="{D1894BC9-9E66-2DFB-8892-6299D0868488}"/>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65" name="Group 64">
            <a:extLst>
              <a:ext uri="{FF2B5EF4-FFF2-40B4-BE49-F238E27FC236}">
                <a16:creationId xmlns:a16="http://schemas.microsoft.com/office/drawing/2014/main" id="{B79FAA6F-3266-6725-D226-76555A53E517}"/>
              </a:ext>
            </a:extLst>
          </p:cNvPr>
          <p:cNvGrpSpPr/>
          <p:nvPr/>
        </p:nvGrpSpPr>
        <p:grpSpPr>
          <a:xfrm>
            <a:off x="450463" y="6679930"/>
            <a:ext cx="2583849" cy="711885"/>
            <a:chOff x="1786808" y="2809682"/>
            <a:chExt cx="3500885" cy="964542"/>
          </a:xfrm>
        </p:grpSpPr>
        <p:sp>
          <p:nvSpPr>
            <p:cNvPr id="69" name="Oval 68">
              <a:extLst>
                <a:ext uri="{FF2B5EF4-FFF2-40B4-BE49-F238E27FC236}">
                  <a16:creationId xmlns:a16="http://schemas.microsoft.com/office/drawing/2014/main" id="{DA786F2E-2736-654D-5A3B-FC1BF9A43DCA}"/>
                </a:ext>
              </a:extLst>
            </p:cNvPr>
            <p:cNvSpPr/>
            <p:nvPr/>
          </p:nvSpPr>
          <p:spPr>
            <a:xfrm>
              <a:off x="1786808" y="2848208"/>
              <a:ext cx="493557" cy="493558"/>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67" name="Rectangle 22">
              <a:extLst>
                <a:ext uri="{FF2B5EF4-FFF2-40B4-BE49-F238E27FC236}">
                  <a16:creationId xmlns:a16="http://schemas.microsoft.com/office/drawing/2014/main" id="{48E93A37-EAAF-ADE5-F639-6A51DD274694}"/>
                </a:ext>
              </a:extLst>
            </p:cNvPr>
            <p:cNvSpPr>
              <a:spLocks noChangeArrowheads="1"/>
            </p:cNvSpPr>
            <p:nvPr/>
          </p:nvSpPr>
          <p:spPr bwMode="auto">
            <a:xfrm>
              <a:off x="2557308" y="2809682"/>
              <a:ext cx="580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SALES</a:t>
              </a:r>
            </a:p>
          </p:txBody>
        </p:sp>
        <p:sp>
          <p:nvSpPr>
            <p:cNvPr id="68" name="TextBox 67">
              <a:extLst>
                <a:ext uri="{FF2B5EF4-FFF2-40B4-BE49-F238E27FC236}">
                  <a16:creationId xmlns:a16="http://schemas.microsoft.com/office/drawing/2014/main" id="{97EE3903-ED10-8CF2-41C6-2E840951E260}"/>
                </a:ext>
              </a:extLst>
            </p:cNvPr>
            <p:cNvSpPr txBox="1"/>
            <p:nvPr/>
          </p:nvSpPr>
          <p:spPr>
            <a:xfrm>
              <a:off x="2462058" y="2992330"/>
              <a:ext cx="2825635" cy="781894"/>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sz="1050" dirty="0">
                  <a:solidFill>
                    <a:srgbClr val="193C6E"/>
                  </a:solidFill>
                </a:rPr>
                <a:t>Over $1 Billion in closed sales volume every year for the past 10 consecutive years</a:t>
              </a:r>
            </a:p>
          </p:txBody>
        </p:sp>
      </p:grpSp>
      <p:grpSp>
        <p:nvGrpSpPr>
          <p:cNvPr id="71" name="Group 70">
            <a:extLst>
              <a:ext uri="{FF2B5EF4-FFF2-40B4-BE49-F238E27FC236}">
                <a16:creationId xmlns:a16="http://schemas.microsoft.com/office/drawing/2014/main" id="{260726E5-E2C6-F227-8824-6B1AAE5CAA83}"/>
              </a:ext>
            </a:extLst>
          </p:cNvPr>
          <p:cNvGrpSpPr/>
          <p:nvPr/>
        </p:nvGrpSpPr>
        <p:grpSpPr>
          <a:xfrm>
            <a:off x="452563" y="7505728"/>
            <a:ext cx="2318559" cy="573075"/>
            <a:chOff x="1786808" y="3837782"/>
            <a:chExt cx="3141440" cy="776466"/>
          </a:xfrm>
        </p:grpSpPr>
        <p:sp>
          <p:nvSpPr>
            <p:cNvPr id="75" name="Oval 74">
              <a:extLst>
                <a:ext uri="{FF2B5EF4-FFF2-40B4-BE49-F238E27FC236}">
                  <a16:creationId xmlns:a16="http://schemas.microsoft.com/office/drawing/2014/main" id="{25A7F56C-6762-C2C6-94F5-C9D375EC5A41}"/>
                </a:ext>
              </a:extLst>
            </p:cNvPr>
            <p:cNvSpPr/>
            <p:nvPr/>
          </p:nvSpPr>
          <p:spPr>
            <a:xfrm>
              <a:off x="1786808" y="3837782"/>
              <a:ext cx="493557" cy="493558"/>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3" name="Rectangle 24">
              <a:extLst>
                <a:ext uri="{FF2B5EF4-FFF2-40B4-BE49-F238E27FC236}">
                  <a16:creationId xmlns:a16="http://schemas.microsoft.com/office/drawing/2014/main" id="{79091535-BF57-7713-D7C0-A323E7262C15}"/>
                </a:ext>
              </a:extLst>
            </p:cNvPr>
            <p:cNvSpPr>
              <a:spLocks noChangeArrowheads="1"/>
            </p:cNvSpPr>
            <p:nvPr/>
          </p:nvSpPr>
          <p:spPr bwMode="auto">
            <a:xfrm>
              <a:off x="2557308" y="3848001"/>
              <a:ext cx="2035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RANKED #5 IN VOLUME</a:t>
              </a:r>
            </a:p>
          </p:txBody>
        </p:sp>
        <p:sp>
          <p:nvSpPr>
            <p:cNvPr id="74" name="TextBox 73">
              <a:extLst>
                <a:ext uri="{FF2B5EF4-FFF2-40B4-BE49-F238E27FC236}">
                  <a16:creationId xmlns:a16="http://schemas.microsoft.com/office/drawing/2014/main" id="{2FD9109E-5089-CC7D-4251-ED06E33A078E}"/>
                </a:ext>
              </a:extLst>
            </p:cNvPr>
            <p:cNvSpPr txBox="1"/>
            <p:nvPr/>
          </p:nvSpPr>
          <p:spPr>
            <a:xfrm>
              <a:off x="2462059" y="4051285"/>
              <a:ext cx="2466189" cy="562963"/>
            </a:xfrm>
            <a:prstGeom prst="rect">
              <a:avLst/>
            </a:prstGeom>
            <a:noFill/>
          </p:spPr>
          <p:txBody>
            <a:bodyPr wrap="square" rtlCol="0">
              <a:spAutoFit/>
            </a:bodyPr>
            <a:lstStyle/>
            <a:p>
              <a:pPr defTabSz="886613">
                <a:defRPr sz="1067">
                  <a:solidFill>
                    <a:srgbClr val="FFFFFF"/>
                  </a:solidFill>
                  <a:latin typeface="Open Sans Italic"/>
                  <a:ea typeface="Open Sans Italic"/>
                  <a:cs typeface="Open Sans Italic"/>
                  <a:sym typeface="Open Sans Italic"/>
                </a:defRPr>
              </a:pPr>
              <a:r>
                <a:rPr lang="en-US" sz="1050" dirty="0">
                  <a:solidFill>
                    <a:srgbClr val="193C6E"/>
                  </a:solidFill>
                </a:rPr>
                <a:t>A top listing leader in Palm Beach County</a:t>
              </a:r>
            </a:p>
          </p:txBody>
        </p:sp>
      </p:grpSp>
      <p:grpSp>
        <p:nvGrpSpPr>
          <p:cNvPr id="77" name="Group 76">
            <a:extLst>
              <a:ext uri="{FF2B5EF4-FFF2-40B4-BE49-F238E27FC236}">
                <a16:creationId xmlns:a16="http://schemas.microsoft.com/office/drawing/2014/main" id="{1AEBE4FE-1E59-6EC6-2128-5C6E282C26E0}"/>
              </a:ext>
            </a:extLst>
          </p:cNvPr>
          <p:cNvGrpSpPr/>
          <p:nvPr/>
        </p:nvGrpSpPr>
        <p:grpSpPr>
          <a:xfrm>
            <a:off x="3654816" y="5879043"/>
            <a:ext cx="2749984" cy="731803"/>
            <a:chOff x="1786808" y="4795838"/>
            <a:chExt cx="3725983" cy="991529"/>
          </a:xfrm>
        </p:grpSpPr>
        <p:sp>
          <p:nvSpPr>
            <p:cNvPr id="81" name="Oval 80">
              <a:extLst>
                <a:ext uri="{FF2B5EF4-FFF2-40B4-BE49-F238E27FC236}">
                  <a16:creationId xmlns:a16="http://schemas.microsoft.com/office/drawing/2014/main" id="{11D8ADA8-3CDC-CDE6-63DD-03B255E363AF}"/>
                </a:ext>
              </a:extLst>
            </p:cNvPr>
            <p:cNvSpPr/>
            <p:nvPr/>
          </p:nvSpPr>
          <p:spPr>
            <a:xfrm>
              <a:off x="1786808" y="4836320"/>
              <a:ext cx="493557" cy="493558"/>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79" name="Rectangle 26">
              <a:extLst>
                <a:ext uri="{FF2B5EF4-FFF2-40B4-BE49-F238E27FC236}">
                  <a16:creationId xmlns:a16="http://schemas.microsoft.com/office/drawing/2014/main" id="{6CE15A21-C8C1-D489-D5CD-310F58EB6018}"/>
                </a:ext>
              </a:extLst>
            </p:cNvPr>
            <p:cNvSpPr>
              <a:spLocks noChangeArrowheads="1"/>
            </p:cNvSpPr>
            <p:nvPr/>
          </p:nvSpPr>
          <p:spPr bwMode="auto">
            <a:xfrm>
              <a:off x="2557308" y="4795838"/>
              <a:ext cx="2251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UNMATCHED MARKETING</a:t>
              </a:r>
            </a:p>
          </p:txBody>
        </p:sp>
        <p:sp>
          <p:nvSpPr>
            <p:cNvPr id="80" name="TextBox 79">
              <a:extLst>
                <a:ext uri="{FF2B5EF4-FFF2-40B4-BE49-F238E27FC236}">
                  <a16:creationId xmlns:a16="http://schemas.microsoft.com/office/drawing/2014/main" id="{64BE65CA-E925-3323-B84C-AD3D85699474}"/>
                </a:ext>
              </a:extLst>
            </p:cNvPr>
            <p:cNvSpPr txBox="1"/>
            <p:nvPr/>
          </p:nvSpPr>
          <p:spPr>
            <a:xfrm>
              <a:off x="2462057" y="5005473"/>
              <a:ext cx="3050734" cy="781894"/>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050" dirty="0">
                  <a:solidFill>
                    <a:srgbClr val="193C6E"/>
                  </a:solidFill>
                </a:rPr>
                <a:t>Lang Realty dominates the South Florida market in both traditional &amp; digital advertising</a:t>
              </a:r>
            </a:p>
          </p:txBody>
        </p:sp>
      </p:grpSp>
      <p:grpSp>
        <p:nvGrpSpPr>
          <p:cNvPr id="83" name="Group 82">
            <a:extLst>
              <a:ext uri="{FF2B5EF4-FFF2-40B4-BE49-F238E27FC236}">
                <a16:creationId xmlns:a16="http://schemas.microsoft.com/office/drawing/2014/main" id="{72880D38-9C40-AB6E-D10E-E17EE0489B52}"/>
              </a:ext>
            </a:extLst>
          </p:cNvPr>
          <p:cNvGrpSpPr/>
          <p:nvPr/>
        </p:nvGrpSpPr>
        <p:grpSpPr>
          <a:xfrm>
            <a:off x="1591326" y="2047876"/>
            <a:ext cx="3736139" cy="2249425"/>
            <a:chOff x="7813446" y="2376835"/>
            <a:chExt cx="961840" cy="2249425"/>
          </a:xfrm>
        </p:grpSpPr>
        <p:sp>
          <p:nvSpPr>
            <p:cNvPr id="84" name="Rectangle 14">
              <a:extLst>
                <a:ext uri="{FF2B5EF4-FFF2-40B4-BE49-F238E27FC236}">
                  <a16:creationId xmlns:a16="http://schemas.microsoft.com/office/drawing/2014/main" id="{8A7E6C1B-EAE9-34D9-E7FF-CE2E01CCE71A}"/>
                </a:ext>
              </a:extLst>
            </p:cNvPr>
            <p:cNvSpPr>
              <a:spLocks noChangeArrowheads="1"/>
            </p:cNvSpPr>
            <p:nvPr/>
          </p:nvSpPr>
          <p:spPr bwMode="auto">
            <a:xfrm>
              <a:off x="7999479" y="4103040"/>
              <a:ext cx="584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b="1" dirty="0">
                  <a:solidFill>
                    <a:srgbClr val="193C6E"/>
                  </a:solidFill>
                  <a:cs typeface="Arial" panose="020B0604020202020204" pitchFamily="34" charset="0"/>
                </a:rPr>
                <a:t>WE DELIVER RESULTS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UA" altLang="ru-UA" sz="1800" b="0" i="0" u="none" strike="noStrike" cap="none" normalizeH="0" baseline="0">
                <a:ln>
                  <a:noFill/>
                </a:ln>
                <a:solidFill>
                  <a:schemeClr val="accent1"/>
                </a:solidFill>
                <a:effectLst/>
                <a:latin typeface="Montserrat" panose="00000500000000000000" pitchFamily="50" charset="-52"/>
              </a:endParaRPr>
            </a:p>
          </p:txBody>
        </p:sp>
        <p:sp>
          <p:nvSpPr>
            <p:cNvPr id="85" name="TextBox 84">
              <a:extLst>
                <a:ext uri="{FF2B5EF4-FFF2-40B4-BE49-F238E27FC236}">
                  <a16:creationId xmlns:a16="http://schemas.microsoft.com/office/drawing/2014/main" id="{C9F49F98-0BD9-9CF0-59E0-A8F85F7CC2CE}"/>
                </a:ext>
              </a:extLst>
            </p:cNvPr>
            <p:cNvSpPr txBox="1"/>
            <p:nvPr/>
          </p:nvSpPr>
          <p:spPr>
            <a:xfrm>
              <a:off x="7813446" y="2376835"/>
              <a:ext cx="961840" cy="1631216"/>
            </a:xfrm>
            <a:prstGeom prst="rect">
              <a:avLst/>
            </a:prstGeom>
            <a:noFill/>
          </p:spPr>
          <p:txBody>
            <a:bodyPr wrap="square" rtlCol="0">
              <a:spAutoFit/>
            </a:bodyPr>
            <a:lstStyle/>
            <a:p>
              <a:pPr algn="ctr">
                <a:defRPr sz="1900">
                  <a:solidFill>
                    <a:srgbClr val="000000"/>
                  </a:solidFill>
                  <a:latin typeface="Playfair Display Regular"/>
                  <a:ea typeface="Playfair Display Regular"/>
                  <a:cs typeface="Playfair Display Regular"/>
                  <a:sym typeface="Playfair Display Regular"/>
                </a:defRPr>
              </a:pPr>
              <a:r>
                <a:rPr lang="en-US" sz="2400" dirty="0">
                  <a:solidFill>
                    <a:srgbClr val="BF965C"/>
                  </a:solidFill>
                  <a:latin typeface="Arial" panose="020B0604020202020204" pitchFamily="34" charset="0"/>
                  <a:cs typeface="Arial" panose="020B0604020202020204" pitchFamily="34" charset="0"/>
                </a:rPr>
                <a:t>With Over</a:t>
              </a:r>
            </a:p>
            <a:p>
              <a:pPr algn="ctr">
                <a:defRPr sz="1900">
                  <a:solidFill>
                    <a:srgbClr val="000000"/>
                  </a:solidFill>
                  <a:latin typeface="Playfair Display Regular"/>
                  <a:ea typeface="Playfair Display Regular"/>
                  <a:cs typeface="Playfair Display Regular"/>
                  <a:sym typeface="Playfair Display Regular"/>
                </a:defRPr>
              </a:pPr>
              <a:r>
                <a:rPr lang="en-US" sz="3600" b="1" dirty="0">
                  <a:solidFill>
                    <a:srgbClr val="BF965C"/>
                  </a:solidFill>
                  <a:latin typeface="Arial" panose="020B0604020202020204" pitchFamily="34" charset="0"/>
                  <a:cs typeface="Arial" panose="020B0604020202020204" pitchFamily="34" charset="0"/>
                </a:rPr>
                <a:t>$1 Billion</a:t>
              </a:r>
            </a:p>
            <a:p>
              <a:pPr algn="ctr">
                <a:defRPr sz="1900">
                  <a:solidFill>
                    <a:srgbClr val="000000"/>
                  </a:solidFill>
                  <a:latin typeface="Playfair Display Regular"/>
                  <a:ea typeface="Playfair Display Regular"/>
                  <a:cs typeface="Playfair Display Regular"/>
                  <a:sym typeface="Playfair Display Regular"/>
                </a:defRPr>
              </a:pPr>
              <a:r>
                <a:rPr lang="en-US" sz="2000" dirty="0">
                  <a:solidFill>
                    <a:srgbClr val="BF965C"/>
                  </a:solidFill>
                  <a:latin typeface="Arial" panose="020B0604020202020204" pitchFamily="34" charset="0"/>
                  <a:cs typeface="Arial" panose="020B0604020202020204" pitchFamily="34" charset="0"/>
                </a:rPr>
                <a:t>In Closed Sales Every Year</a:t>
              </a:r>
            </a:p>
            <a:p>
              <a:pPr algn="ctr">
                <a:defRPr sz="1900">
                  <a:solidFill>
                    <a:srgbClr val="000000"/>
                  </a:solidFill>
                  <a:latin typeface="Playfair Display Regular"/>
                  <a:ea typeface="Playfair Display Regular"/>
                  <a:cs typeface="Playfair Display Regular"/>
                  <a:sym typeface="Playfair Display Regular"/>
                </a:defRPr>
              </a:pPr>
              <a:r>
                <a:rPr lang="en-US" sz="2000" dirty="0">
                  <a:solidFill>
                    <a:srgbClr val="BF965C"/>
                  </a:solidFill>
                  <a:latin typeface="Arial" panose="020B0604020202020204" pitchFamily="34" charset="0"/>
                  <a:cs typeface="Arial" panose="020B0604020202020204" pitchFamily="34" charset="0"/>
                </a:rPr>
                <a:t>For The Past 10 Years</a:t>
              </a:r>
            </a:p>
          </p:txBody>
        </p:sp>
      </p:grpSp>
      <p:pic>
        <p:nvPicPr>
          <p:cNvPr id="86" name="image7.png" descr="image7.png">
            <a:extLst>
              <a:ext uri="{FF2B5EF4-FFF2-40B4-BE49-F238E27FC236}">
                <a16:creationId xmlns:a16="http://schemas.microsoft.com/office/drawing/2014/main" id="{13EB2416-C39C-817D-C065-6708F3D82D49}"/>
              </a:ext>
            </a:extLst>
          </p:cNvPr>
          <p:cNvPicPr>
            <a:picLocks noChangeAspect="1"/>
          </p:cNvPicPr>
          <p:nvPr/>
        </p:nvPicPr>
        <p:blipFill>
          <a:blip r:embed="rId4"/>
          <a:srcRect l="4511" r="4511"/>
          <a:stretch>
            <a:fillRect/>
          </a:stretch>
        </p:blipFill>
        <p:spPr>
          <a:xfrm>
            <a:off x="2574403" y="4327895"/>
            <a:ext cx="1769984" cy="447477"/>
          </a:xfrm>
          <a:prstGeom prst="rect">
            <a:avLst/>
          </a:prstGeom>
          <a:ln w="12700">
            <a:miter lim="400000"/>
          </a:ln>
        </p:spPr>
      </p:pic>
      <p:sp>
        <p:nvSpPr>
          <p:cNvPr id="87" name="*All reports published January 2023 based on data available at the end of December 2022. Reports pulled from Trendgraphix, Inc.">
            <a:extLst>
              <a:ext uri="{FF2B5EF4-FFF2-40B4-BE49-F238E27FC236}">
                <a16:creationId xmlns:a16="http://schemas.microsoft.com/office/drawing/2014/main" id="{D9F81222-E2CD-005E-7C83-7F6B39DC833A}"/>
              </a:ext>
            </a:extLst>
          </p:cNvPr>
          <p:cNvSpPr txBox="1"/>
          <p:nvPr/>
        </p:nvSpPr>
        <p:spPr>
          <a:xfrm>
            <a:off x="1807134" y="8647016"/>
            <a:ext cx="3265841"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600">
                <a:solidFill>
                  <a:srgbClr val="000000"/>
                </a:solidFill>
                <a:latin typeface="Open Sans Light"/>
                <a:ea typeface="Open Sans Light"/>
                <a:cs typeface="Open Sans Light"/>
                <a:sym typeface="Open Sans Light"/>
              </a:defRPr>
            </a:lvl1pPr>
          </a:lstStyle>
          <a:p>
            <a:pPr algn="ctr"/>
            <a:r>
              <a:rPr dirty="0">
                <a:solidFill>
                  <a:srgbClr val="193C6E"/>
                </a:solidFill>
              </a:rPr>
              <a:t>*All reports published January 2023 based on data available at the end of December 2022. Reports pulled from </a:t>
            </a:r>
            <a:r>
              <a:rPr dirty="0" err="1">
                <a:solidFill>
                  <a:srgbClr val="193C6E"/>
                </a:solidFill>
              </a:rPr>
              <a:t>Trendgraphix</a:t>
            </a:r>
            <a:r>
              <a:rPr dirty="0">
                <a:solidFill>
                  <a:srgbClr val="193C6E"/>
                </a:solidFill>
              </a:rPr>
              <a:t>, Inc.</a:t>
            </a:r>
          </a:p>
        </p:txBody>
      </p:sp>
      <p:grpSp>
        <p:nvGrpSpPr>
          <p:cNvPr id="88" name="Group 87">
            <a:extLst>
              <a:ext uri="{FF2B5EF4-FFF2-40B4-BE49-F238E27FC236}">
                <a16:creationId xmlns:a16="http://schemas.microsoft.com/office/drawing/2014/main" id="{A3B1F351-BC0D-DA72-4C56-A2D715446D05}"/>
              </a:ext>
            </a:extLst>
          </p:cNvPr>
          <p:cNvGrpSpPr/>
          <p:nvPr/>
        </p:nvGrpSpPr>
        <p:grpSpPr>
          <a:xfrm>
            <a:off x="3666994" y="6708364"/>
            <a:ext cx="2583849" cy="591176"/>
            <a:chOff x="1786808" y="4836320"/>
            <a:chExt cx="3500885" cy="800990"/>
          </a:xfrm>
        </p:grpSpPr>
        <p:sp>
          <p:nvSpPr>
            <p:cNvPr id="92" name="Oval 91">
              <a:extLst>
                <a:ext uri="{FF2B5EF4-FFF2-40B4-BE49-F238E27FC236}">
                  <a16:creationId xmlns:a16="http://schemas.microsoft.com/office/drawing/2014/main" id="{9324A8B1-B28B-BE21-10A5-72CD5A0D0A02}"/>
                </a:ext>
              </a:extLst>
            </p:cNvPr>
            <p:cNvSpPr/>
            <p:nvPr/>
          </p:nvSpPr>
          <p:spPr>
            <a:xfrm>
              <a:off x="1786808" y="4836320"/>
              <a:ext cx="493557" cy="493559"/>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0" name="Rectangle 26">
              <a:extLst>
                <a:ext uri="{FF2B5EF4-FFF2-40B4-BE49-F238E27FC236}">
                  <a16:creationId xmlns:a16="http://schemas.microsoft.com/office/drawing/2014/main" id="{B8A6921E-2D89-D24C-322B-020441B93831}"/>
                </a:ext>
              </a:extLst>
            </p:cNvPr>
            <p:cNvSpPr>
              <a:spLocks noChangeArrowheads="1"/>
            </p:cNvSpPr>
            <p:nvPr/>
          </p:nvSpPr>
          <p:spPr bwMode="auto">
            <a:xfrm>
              <a:off x="2557308" y="4864714"/>
              <a:ext cx="16379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LOCAL EXPERTISE</a:t>
              </a:r>
            </a:p>
          </p:txBody>
        </p:sp>
        <p:sp>
          <p:nvSpPr>
            <p:cNvPr id="91" name="TextBox 90">
              <a:extLst>
                <a:ext uri="{FF2B5EF4-FFF2-40B4-BE49-F238E27FC236}">
                  <a16:creationId xmlns:a16="http://schemas.microsoft.com/office/drawing/2014/main" id="{188A5E2E-13C5-117E-EBBB-9C7AFE8ABC41}"/>
                </a:ext>
              </a:extLst>
            </p:cNvPr>
            <p:cNvSpPr txBox="1"/>
            <p:nvPr/>
          </p:nvSpPr>
          <p:spPr>
            <a:xfrm>
              <a:off x="2462058" y="5074348"/>
              <a:ext cx="2825635" cy="562962"/>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sz="1050" dirty="0">
                  <a:solidFill>
                    <a:srgbClr val="193C6E"/>
                  </a:solidFill>
                </a:rPr>
                <a:t>Our agents market knowledge is unparalleled</a:t>
              </a:r>
            </a:p>
          </p:txBody>
        </p:sp>
      </p:grpSp>
      <p:sp>
        <p:nvSpPr>
          <p:cNvPr id="94" name="Exceptional Service.  Extraordinary Results.">
            <a:extLst>
              <a:ext uri="{FF2B5EF4-FFF2-40B4-BE49-F238E27FC236}">
                <a16:creationId xmlns:a16="http://schemas.microsoft.com/office/drawing/2014/main" id="{A0D920B7-65D2-2715-8C66-67628C97CB3A}"/>
              </a:ext>
            </a:extLst>
          </p:cNvPr>
          <p:cNvSpPr txBox="1">
            <a:spLocks/>
          </p:cNvSpPr>
          <p:nvPr/>
        </p:nvSpPr>
        <p:spPr>
          <a:xfrm>
            <a:off x="0" y="463845"/>
            <a:ext cx="6858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b="1" dirty="0">
                <a:solidFill>
                  <a:srgbClr val="BF965C"/>
                </a:solidFill>
                <a:latin typeface="Arial" panose="020B0604020202020204" pitchFamily="34" charset="0"/>
                <a:cs typeface="Arial" panose="020B0604020202020204" pitchFamily="34" charset="0"/>
              </a:rPr>
              <a:t>Why Choose Lang Realty</a:t>
            </a:r>
          </a:p>
        </p:txBody>
      </p:sp>
      <p:grpSp>
        <p:nvGrpSpPr>
          <p:cNvPr id="95" name="Group 94">
            <a:extLst>
              <a:ext uri="{FF2B5EF4-FFF2-40B4-BE49-F238E27FC236}">
                <a16:creationId xmlns:a16="http://schemas.microsoft.com/office/drawing/2014/main" id="{B61C965B-0F85-C56E-E11F-9C8EC0A5AEE9}"/>
              </a:ext>
            </a:extLst>
          </p:cNvPr>
          <p:cNvGrpSpPr/>
          <p:nvPr/>
        </p:nvGrpSpPr>
        <p:grpSpPr>
          <a:xfrm>
            <a:off x="3654816" y="7472065"/>
            <a:ext cx="2927781" cy="731803"/>
            <a:chOff x="1786808" y="4795838"/>
            <a:chExt cx="3966882" cy="991529"/>
          </a:xfrm>
        </p:grpSpPr>
        <p:sp>
          <p:nvSpPr>
            <p:cNvPr id="99" name="Oval 98">
              <a:extLst>
                <a:ext uri="{FF2B5EF4-FFF2-40B4-BE49-F238E27FC236}">
                  <a16:creationId xmlns:a16="http://schemas.microsoft.com/office/drawing/2014/main" id="{10D42FF4-4D53-E37A-9311-0C72C7E260A3}"/>
                </a:ext>
              </a:extLst>
            </p:cNvPr>
            <p:cNvSpPr/>
            <p:nvPr/>
          </p:nvSpPr>
          <p:spPr>
            <a:xfrm>
              <a:off x="1786808" y="4836320"/>
              <a:ext cx="493557" cy="493558"/>
            </a:xfrm>
            <a:prstGeom prst="ellipse">
              <a:avLst/>
            </a:prstGeom>
            <a:solidFill>
              <a:schemeClr val="bg2"/>
            </a:solidFill>
            <a:ln>
              <a:noFill/>
            </a:ln>
            <a:effectLst>
              <a:outerShdw blurRad="152400" dist="165100" dir="2700000" sx="80000" sy="8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7" name="Rectangle 26">
              <a:extLst>
                <a:ext uri="{FF2B5EF4-FFF2-40B4-BE49-F238E27FC236}">
                  <a16:creationId xmlns:a16="http://schemas.microsoft.com/office/drawing/2014/main" id="{D6ED8B9F-025F-251B-6F48-3680324FBA17}"/>
                </a:ext>
              </a:extLst>
            </p:cNvPr>
            <p:cNvSpPr>
              <a:spLocks noChangeArrowheads="1"/>
            </p:cNvSpPr>
            <p:nvPr/>
          </p:nvSpPr>
          <p:spPr bwMode="auto">
            <a:xfrm>
              <a:off x="2557308" y="4795838"/>
              <a:ext cx="7870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SERVICE</a:t>
              </a:r>
            </a:p>
          </p:txBody>
        </p:sp>
        <p:sp>
          <p:nvSpPr>
            <p:cNvPr id="98" name="TextBox 97">
              <a:extLst>
                <a:ext uri="{FF2B5EF4-FFF2-40B4-BE49-F238E27FC236}">
                  <a16:creationId xmlns:a16="http://schemas.microsoft.com/office/drawing/2014/main" id="{EF47CBD3-9ABF-A2EA-7E88-7D2148D0FCC8}"/>
                </a:ext>
              </a:extLst>
            </p:cNvPr>
            <p:cNvSpPr txBox="1"/>
            <p:nvPr/>
          </p:nvSpPr>
          <p:spPr>
            <a:xfrm>
              <a:off x="2462058" y="5005473"/>
              <a:ext cx="3291632" cy="781894"/>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050" dirty="0">
                  <a:solidFill>
                    <a:srgbClr val="193C6E"/>
                  </a:solidFill>
                </a:rPr>
                <a:t>We provide all of our clients with best-in-class services; before, during, &amp; after the transaction</a:t>
              </a:r>
            </a:p>
          </p:txBody>
        </p:sp>
      </p:grpSp>
      <p:grpSp>
        <p:nvGrpSpPr>
          <p:cNvPr id="42" name="Group 41">
            <a:extLst>
              <a:ext uri="{FF2B5EF4-FFF2-40B4-BE49-F238E27FC236}">
                <a16:creationId xmlns:a16="http://schemas.microsoft.com/office/drawing/2014/main" id="{7ABEB424-1713-0A2E-C164-0F3F10B47ED7}"/>
              </a:ext>
            </a:extLst>
          </p:cNvPr>
          <p:cNvGrpSpPr/>
          <p:nvPr/>
        </p:nvGrpSpPr>
        <p:grpSpPr>
          <a:xfrm>
            <a:off x="463680" y="5890200"/>
            <a:ext cx="2874499" cy="749378"/>
            <a:chOff x="1786808" y="1787525"/>
            <a:chExt cx="3894689" cy="1015340"/>
          </a:xfrm>
        </p:grpSpPr>
        <p:grpSp>
          <p:nvGrpSpPr>
            <p:cNvPr id="55" name="Group 54">
              <a:extLst>
                <a:ext uri="{FF2B5EF4-FFF2-40B4-BE49-F238E27FC236}">
                  <a16:creationId xmlns:a16="http://schemas.microsoft.com/office/drawing/2014/main" id="{319281CA-0EE8-3E8F-83A6-17A453A3EC6C}"/>
                </a:ext>
              </a:extLst>
            </p:cNvPr>
            <p:cNvGrpSpPr/>
            <p:nvPr/>
          </p:nvGrpSpPr>
          <p:grpSpPr>
            <a:xfrm>
              <a:off x="1786808" y="1835794"/>
              <a:ext cx="495784" cy="496897"/>
              <a:chOff x="4083834" y="1451110"/>
              <a:chExt cx="1761077" cy="1765033"/>
            </a:xfrm>
          </p:grpSpPr>
          <p:sp>
            <p:nvSpPr>
              <p:cNvPr id="61" name="Oval 60">
                <a:extLst>
                  <a:ext uri="{FF2B5EF4-FFF2-40B4-BE49-F238E27FC236}">
                    <a16:creationId xmlns:a16="http://schemas.microsoft.com/office/drawing/2014/main" id="{E1E7322F-9E90-823D-9B3B-4E807F4EFE07}"/>
                  </a:ext>
                </a:extLst>
              </p:cNvPr>
              <p:cNvSpPr/>
              <p:nvPr/>
            </p:nvSpPr>
            <p:spPr>
              <a:xfrm>
                <a:off x="4083834" y="1451110"/>
                <a:ext cx="1753169" cy="1753169"/>
              </a:xfrm>
              <a:prstGeom prst="ellipse">
                <a:avLst/>
              </a:prstGeom>
              <a:solidFill>
                <a:schemeClr val="bg2"/>
              </a:solidFill>
              <a:ln>
                <a:noFill/>
              </a:ln>
              <a:effectLst>
                <a:outerShdw blurRad="157763" dist="165100" dir="2700000" sx="80000" sy="80000" algn="tl" rotWithShape="0">
                  <a:schemeClr val="tx1">
                    <a:alpha val="1997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02" name="Oval 101">
                <a:extLst>
                  <a:ext uri="{FF2B5EF4-FFF2-40B4-BE49-F238E27FC236}">
                    <a16:creationId xmlns:a16="http://schemas.microsoft.com/office/drawing/2014/main" id="{D9CAAC55-F769-7D65-C6F3-77E23BB423F3}"/>
                  </a:ext>
                </a:extLst>
              </p:cNvPr>
              <p:cNvSpPr/>
              <p:nvPr/>
            </p:nvSpPr>
            <p:spPr>
              <a:xfrm>
                <a:off x="4091741" y="1462968"/>
                <a:ext cx="1753170" cy="17531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
          <p:nvSpPr>
            <p:cNvPr id="56" name="Rectangle 20">
              <a:extLst>
                <a:ext uri="{FF2B5EF4-FFF2-40B4-BE49-F238E27FC236}">
                  <a16:creationId xmlns:a16="http://schemas.microsoft.com/office/drawing/2014/main" id="{0BF83673-1673-6890-2037-411D69846AC7}"/>
                </a:ext>
              </a:extLst>
            </p:cNvPr>
            <p:cNvSpPr>
              <a:spLocks noChangeArrowheads="1"/>
            </p:cNvSpPr>
            <p:nvPr/>
          </p:nvSpPr>
          <p:spPr bwMode="auto">
            <a:xfrm>
              <a:off x="2557308" y="1787525"/>
              <a:ext cx="20430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A BOUTIQUE COMPANY</a:t>
              </a:r>
              <a:endParaRPr lang="en-US" sz="900" dirty="0">
                <a:solidFill>
                  <a:srgbClr val="BF965C"/>
                </a:solidFill>
                <a:latin typeface=""/>
              </a:endParaRPr>
            </a:p>
          </p:txBody>
        </p:sp>
        <p:sp>
          <p:nvSpPr>
            <p:cNvPr id="57" name="TextBox 56">
              <a:extLst>
                <a:ext uri="{FF2B5EF4-FFF2-40B4-BE49-F238E27FC236}">
                  <a16:creationId xmlns:a16="http://schemas.microsoft.com/office/drawing/2014/main" id="{6CDE5F27-AC4F-CF44-019C-DCB5CEA6060D}"/>
                </a:ext>
              </a:extLst>
            </p:cNvPr>
            <p:cNvSpPr txBox="1"/>
            <p:nvPr/>
          </p:nvSpPr>
          <p:spPr>
            <a:xfrm>
              <a:off x="2462057" y="2020972"/>
              <a:ext cx="3219440" cy="781893"/>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sz="1050" dirty="0">
                  <a:solidFill>
                    <a:srgbClr val="193C6E"/>
                  </a:solidFill>
                </a:rPr>
                <a:t>Lang Realty is a Boutique Luxury Real Estate company with the power of a National Brand</a:t>
              </a:r>
            </a:p>
          </p:txBody>
        </p:sp>
      </p:grpSp>
      <p:sp>
        <p:nvSpPr>
          <p:cNvPr id="108" name="Oval 107">
            <a:extLst>
              <a:ext uri="{FF2B5EF4-FFF2-40B4-BE49-F238E27FC236}">
                <a16:creationId xmlns:a16="http://schemas.microsoft.com/office/drawing/2014/main" id="{2C6C45DB-CBA0-45F4-E6B3-2D570011AC08}"/>
              </a:ext>
            </a:extLst>
          </p:cNvPr>
          <p:cNvSpPr/>
          <p:nvPr/>
        </p:nvSpPr>
        <p:spPr>
          <a:xfrm>
            <a:off x="450463" y="670836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09" name="Oval 108">
            <a:extLst>
              <a:ext uri="{FF2B5EF4-FFF2-40B4-BE49-F238E27FC236}">
                <a16:creationId xmlns:a16="http://schemas.microsoft.com/office/drawing/2014/main" id="{95F2EF5D-C5EB-1FD1-8FEC-3976D2EF60C9}"/>
              </a:ext>
            </a:extLst>
          </p:cNvPr>
          <p:cNvSpPr/>
          <p:nvPr/>
        </p:nvSpPr>
        <p:spPr>
          <a:xfrm>
            <a:off x="450463" y="7513270"/>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0" name="Oval 109">
            <a:extLst>
              <a:ext uri="{FF2B5EF4-FFF2-40B4-BE49-F238E27FC236}">
                <a16:creationId xmlns:a16="http://schemas.microsoft.com/office/drawing/2014/main" id="{F1FCC890-9AC0-B5C2-54C9-D78410E349E4}"/>
              </a:ext>
            </a:extLst>
          </p:cNvPr>
          <p:cNvSpPr/>
          <p:nvPr/>
        </p:nvSpPr>
        <p:spPr>
          <a:xfrm>
            <a:off x="3654816" y="5918828"/>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1" name="Oval 110">
            <a:extLst>
              <a:ext uri="{FF2B5EF4-FFF2-40B4-BE49-F238E27FC236}">
                <a16:creationId xmlns:a16="http://schemas.microsoft.com/office/drawing/2014/main" id="{E7A7CB42-6409-8EA2-AE9A-74704C9E7306}"/>
              </a:ext>
            </a:extLst>
          </p:cNvPr>
          <p:cNvSpPr/>
          <p:nvPr/>
        </p:nvSpPr>
        <p:spPr>
          <a:xfrm>
            <a:off x="3677157" y="6716342"/>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2" name="Oval 111">
            <a:extLst>
              <a:ext uri="{FF2B5EF4-FFF2-40B4-BE49-F238E27FC236}">
                <a16:creationId xmlns:a16="http://schemas.microsoft.com/office/drawing/2014/main" id="{F8B690ED-1313-A293-A24B-10F90216DE19}"/>
              </a:ext>
            </a:extLst>
          </p:cNvPr>
          <p:cNvSpPr/>
          <p:nvPr/>
        </p:nvSpPr>
        <p:spPr>
          <a:xfrm>
            <a:off x="3654816" y="7505514"/>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Tree>
    <p:extLst>
      <p:ext uri="{BB962C8B-B14F-4D97-AF65-F5344CB8AC3E}">
        <p14:creationId xmlns:p14="http://schemas.microsoft.com/office/powerpoint/2010/main" val="250621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94"/>
                                        </p:tgtEl>
                                        <p:attrNameLst>
                                          <p:attrName>style.visibility</p:attrName>
                                        </p:attrNameLst>
                                      </p:cBhvr>
                                      <p:to>
                                        <p:strVal val="visible"/>
                                      </p:to>
                                    </p:set>
                                    <p:anim calcmode="lin" valueType="num">
                                      <p:cBhvr>
                                        <p:cTn id="7" dur="1000" fill="hold"/>
                                        <p:tgtEl>
                                          <p:spTgt spid="94"/>
                                        </p:tgtEl>
                                        <p:attrNameLst>
                                          <p:attrName>ppt_w</p:attrName>
                                        </p:attrNameLst>
                                      </p:cBhvr>
                                      <p:tavLst>
                                        <p:tav tm="0">
                                          <p:val>
                                            <p:strVal val="2/3*#ppt_w"/>
                                          </p:val>
                                        </p:tav>
                                        <p:tav tm="100000">
                                          <p:val>
                                            <p:strVal val="#ppt_w"/>
                                          </p:val>
                                        </p:tav>
                                      </p:tavLst>
                                    </p:anim>
                                    <p:anim calcmode="lin" valueType="num">
                                      <p:cBhvr>
                                        <p:cTn id="8" dur="1000" fill="hold"/>
                                        <p:tgtEl>
                                          <p:spTgt spid="94"/>
                                        </p:tgtEl>
                                        <p:attrNameLst>
                                          <p:attrName>ppt_h</p:attrName>
                                        </p:attrNameLst>
                                      </p:cBhvr>
                                      <p:tavLst>
                                        <p:tav tm="0">
                                          <p:val>
                                            <p:strVal val="2/3*#ppt_h"/>
                                          </p:val>
                                        </p:tav>
                                        <p:tav tm="100000">
                                          <p:val>
                                            <p:strVal val="#ppt_h"/>
                                          </p:val>
                                        </p:tav>
                                      </p:tavLst>
                                    </p:anim>
                                  </p:childTnLst>
                                </p:cTn>
                              </p:par>
                              <p:par>
                                <p:cTn id="9" presetID="10" presetClass="entr" presetSubtype="0"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6" presetClass="emph" presetSubtype="0" accel="48000" decel="47000" autoRev="1" fill="hold" nodeType="withEffect">
                                  <p:stCondLst>
                                    <p:cond delay="500"/>
                                  </p:stCondLst>
                                  <p:childTnLst>
                                    <p:animScale>
                                      <p:cBhvr>
                                        <p:cTn id="13" dur="1500" fill="hold"/>
                                        <p:tgtEl>
                                          <p:spTgt spid="22"/>
                                        </p:tgtEl>
                                      </p:cBhvr>
                                      <p:by x="150000" y="150000"/>
                                    </p:animScale>
                                  </p:childTnLst>
                                </p:cTn>
                              </p:par>
                              <p:par>
                                <p:cTn id="14" presetID="6" presetClass="emph" presetSubtype="0" accel="48000" decel="47000" autoRev="1" fill="hold" nodeType="withEffect">
                                  <p:stCondLst>
                                    <p:cond delay="500"/>
                                  </p:stCondLst>
                                  <p:childTnLst>
                                    <p:animScale>
                                      <p:cBhvr>
                                        <p:cTn id="15" dur="1500" fill="hold"/>
                                        <p:tgtEl>
                                          <p:spTgt spid="12"/>
                                        </p:tgtEl>
                                      </p:cBhvr>
                                      <p:by x="150000" y="150000"/>
                                    </p:animScale>
                                  </p:childTnLst>
                                </p:cTn>
                              </p:par>
                              <p:par>
                                <p:cTn id="16" presetID="10" presetClass="entr" presetSubtype="0" fill="hold" nodeType="withEffect">
                                  <p:stCondLst>
                                    <p:cond delay="50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6" presetClass="emph" presetSubtype="0" accel="48000" decel="47000" autoRev="1" fill="hold" nodeType="withEffect">
                                  <p:stCondLst>
                                    <p:cond delay="500"/>
                                  </p:stCondLst>
                                  <p:childTnLst>
                                    <p:animScale>
                                      <p:cBhvr>
                                        <p:cTn id="20" dur="1500" fill="hold"/>
                                        <p:tgtEl>
                                          <p:spTgt spid="83"/>
                                        </p:tgtEl>
                                      </p:cBhvr>
                                      <p:by x="150000" y="150000"/>
                                    </p:animScale>
                                  </p:childTnLst>
                                </p:cTn>
                              </p:par>
                              <p:par>
                                <p:cTn id="21" presetID="2" presetClass="entr" presetSubtype="8" fill="hold" grpId="0" nodeType="withEffect">
                                  <p:stCondLst>
                                    <p:cond delay="0"/>
                                  </p:stCondLst>
                                  <p:iterate>
                                    <p:tmAbs val="0"/>
                                  </p:iterate>
                                  <p:childTnLst>
                                    <p:set>
                                      <p:cBhvr>
                                        <p:cTn id="22" fill="hold"/>
                                        <p:tgtEl>
                                          <p:spTgt spid="87"/>
                                        </p:tgtEl>
                                        <p:attrNameLst>
                                          <p:attrName>style.visibility</p:attrName>
                                        </p:attrNameLst>
                                      </p:cBhvr>
                                      <p:to>
                                        <p:strVal val="visible"/>
                                      </p:to>
                                    </p:set>
                                    <p:anim calcmode="lin" valueType="num">
                                      <p:cBhvr>
                                        <p:cTn id="23" dur="1000" fill="hold"/>
                                        <p:tgtEl>
                                          <p:spTgt spid="87"/>
                                        </p:tgtEl>
                                        <p:attrNameLst>
                                          <p:attrName>ppt_x</p:attrName>
                                        </p:attrNameLst>
                                      </p:cBhvr>
                                      <p:tavLst>
                                        <p:tav tm="0">
                                          <p:val>
                                            <p:strVal val="0-#ppt_w/2"/>
                                          </p:val>
                                        </p:tav>
                                        <p:tav tm="100000">
                                          <p:val>
                                            <p:strVal val="#ppt_x"/>
                                          </p:val>
                                        </p:tav>
                                      </p:tavLst>
                                    </p:anim>
                                    <p:anim calcmode="lin" valueType="num">
                                      <p:cBhvr>
                                        <p:cTn id="24" dur="1000" fill="hold"/>
                                        <p:tgtEl>
                                          <p:spTgt spid="8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7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500"/>
                            </p:stCondLst>
                            <p:childTnLst>
                              <p:par>
                                <p:cTn id="29" presetID="2" presetClass="entr" presetSubtype="8" decel="10000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0-#ppt_w/2"/>
                                          </p:val>
                                        </p:tav>
                                        <p:tav tm="100000">
                                          <p:val>
                                            <p:strVal val="#ppt_x"/>
                                          </p:val>
                                        </p:tav>
                                      </p:tavLst>
                                    </p:anim>
                                    <p:anim calcmode="lin" valueType="num">
                                      <p:cBhvr additive="base">
                                        <p:cTn id="32" dur="1000" fill="hold"/>
                                        <p:tgtEl>
                                          <p:spTgt spid="42"/>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decel="10000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1000" fill="hold"/>
                                        <p:tgtEl>
                                          <p:spTgt spid="65"/>
                                        </p:tgtEl>
                                        <p:attrNameLst>
                                          <p:attrName>ppt_x</p:attrName>
                                        </p:attrNameLst>
                                      </p:cBhvr>
                                      <p:tavLst>
                                        <p:tav tm="0">
                                          <p:val>
                                            <p:strVal val="0-#ppt_w/2"/>
                                          </p:val>
                                        </p:tav>
                                        <p:tav tm="100000">
                                          <p:val>
                                            <p:strVal val="#ppt_x"/>
                                          </p:val>
                                        </p:tav>
                                      </p:tavLst>
                                    </p:anim>
                                    <p:anim calcmode="lin" valueType="num">
                                      <p:cBhvr additive="base">
                                        <p:cTn id="37" dur="1000" fill="hold"/>
                                        <p:tgtEl>
                                          <p:spTgt spid="65"/>
                                        </p:tgtEl>
                                        <p:attrNameLst>
                                          <p:attrName>ppt_y</p:attrName>
                                        </p:attrNameLst>
                                      </p:cBhvr>
                                      <p:tavLst>
                                        <p:tav tm="0">
                                          <p:val>
                                            <p:strVal val="#ppt_y"/>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fade">
                                      <p:cBhvr>
                                        <p:cTn id="40" dur="500"/>
                                        <p:tgtEl>
                                          <p:spTgt spid="108"/>
                                        </p:tgtEl>
                                      </p:cBhvr>
                                    </p:animEffect>
                                  </p:childTnLst>
                                </p:cTn>
                              </p:par>
                            </p:childTnLst>
                          </p:cTn>
                        </p:par>
                        <p:par>
                          <p:cTn id="41" fill="hold">
                            <p:stCondLst>
                              <p:cond delay="5500"/>
                            </p:stCondLst>
                            <p:childTnLst>
                              <p:par>
                                <p:cTn id="42" presetID="2" presetClass="entr" presetSubtype="8" decel="100000" fill="hold" nodeType="afterEffect">
                                  <p:stCondLst>
                                    <p:cond delay="0"/>
                                  </p:stCondLst>
                                  <p:childTnLst>
                                    <p:set>
                                      <p:cBhvr>
                                        <p:cTn id="43" dur="1" fill="hold">
                                          <p:stCondLst>
                                            <p:cond delay="0"/>
                                          </p:stCondLst>
                                        </p:cTn>
                                        <p:tgtEl>
                                          <p:spTgt spid="71"/>
                                        </p:tgtEl>
                                        <p:attrNameLst>
                                          <p:attrName>style.visibility</p:attrName>
                                        </p:attrNameLst>
                                      </p:cBhvr>
                                      <p:to>
                                        <p:strVal val="visible"/>
                                      </p:to>
                                    </p:set>
                                    <p:anim calcmode="lin" valueType="num">
                                      <p:cBhvr additive="base">
                                        <p:cTn id="44" dur="1000" fill="hold"/>
                                        <p:tgtEl>
                                          <p:spTgt spid="71"/>
                                        </p:tgtEl>
                                        <p:attrNameLst>
                                          <p:attrName>ppt_x</p:attrName>
                                        </p:attrNameLst>
                                      </p:cBhvr>
                                      <p:tavLst>
                                        <p:tav tm="0">
                                          <p:val>
                                            <p:strVal val="0-#ppt_w/2"/>
                                          </p:val>
                                        </p:tav>
                                        <p:tav tm="100000">
                                          <p:val>
                                            <p:strVal val="#ppt_x"/>
                                          </p:val>
                                        </p:tav>
                                      </p:tavLst>
                                    </p:anim>
                                    <p:anim calcmode="lin" valueType="num">
                                      <p:cBhvr additive="base">
                                        <p:cTn id="45" dur="1000" fill="hold"/>
                                        <p:tgtEl>
                                          <p:spTgt spid="71"/>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fade">
                                      <p:cBhvr>
                                        <p:cTn id="48" dur="500"/>
                                        <p:tgtEl>
                                          <p:spTgt spid="109"/>
                                        </p:tgtEl>
                                      </p:cBhvr>
                                    </p:animEffect>
                                  </p:childTnLst>
                                </p:cTn>
                              </p:par>
                            </p:childTnLst>
                          </p:cTn>
                        </p:par>
                        <p:par>
                          <p:cTn id="49" fill="hold">
                            <p:stCondLst>
                              <p:cond delay="6500"/>
                            </p:stCondLst>
                            <p:childTnLst>
                              <p:par>
                                <p:cTn id="50" presetID="2" presetClass="entr" presetSubtype="8" decel="100000" fill="hold" nodeType="afterEffect">
                                  <p:stCondLst>
                                    <p:cond delay="0"/>
                                  </p:stCondLst>
                                  <p:childTnLst>
                                    <p:set>
                                      <p:cBhvr>
                                        <p:cTn id="51" dur="1" fill="hold">
                                          <p:stCondLst>
                                            <p:cond delay="0"/>
                                          </p:stCondLst>
                                        </p:cTn>
                                        <p:tgtEl>
                                          <p:spTgt spid="77"/>
                                        </p:tgtEl>
                                        <p:attrNameLst>
                                          <p:attrName>style.visibility</p:attrName>
                                        </p:attrNameLst>
                                      </p:cBhvr>
                                      <p:to>
                                        <p:strVal val="visible"/>
                                      </p:to>
                                    </p:set>
                                    <p:anim calcmode="lin" valueType="num">
                                      <p:cBhvr additive="base">
                                        <p:cTn id="52" dur="1000" fill="hold"/>
                                        <p:tgtEl>
                                          <p:spTgt spid="77"/>
                                        </p:tgtEl>
                                        <p:attrNameLst>
                                          <p:attrName>ppt_x</p:attrName>
                                        </p:attrNameLst>
                                      </p:cBhvr>
                                      <p:tavLst>
                                        <p:tav tm="0">
                                          <p:val>
                                            <p:strVal val="0-#ppt_w/2"/>
                                          </p:val>
                                        </p:tav>
                                        <p:tav tm="100000">
                                          <p:val>
                                            <p:strVal val="#ppt_x"/>
                                          </p:val>
                                        </p:tav>
                                      </p:tavLst>
                                    </p:anim>
                                    <p:anim calcmode="lin" valueType="num">
                                      <p:cBhvr additive="base">
                                        <p:cTn id="53" dur="1000" fill="hold"/>
                                        <p:tgtEl>
                                          <p:spTgt spid="77"/>
                                        </p:tgtEl>
                                        <p:attrNameLst>
                                          <p:attrName>ppt_y</p:attrName>
                                        </p:attrNameLst>
                                      </p:cBhvr>
                                      <p:tavLst>
                                        <p:tav tm="0">
                                          <p:val>
                                            <p:strVal val="#ppt_y"/>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110"/>
                                        </p:tgtEl>
                                        <p:attrNameLst>
                                          <p:attrName>style.visibility</p:attrName>
                                        </p:attrNameLst>
                                      </p:cBhvr>
                                      <p:to>
                                        <p:strVal val="visible"/>
                                      </p:to>
                                    </p:set>
                                    <p:animEffect transition="in" filter="fade">
                                      <p:cBhvr>
                                        <p:cTn id="56" dur="500"/>
                                        <p:tgtEl>
                                          <p:spTgt spid="110"/>
                                        </p:tgtEl>
                                      </p:cBhvr>
                                    </p:animEffect>
                                  </p:childTnLst>
                                </p:cTn>
                              </p:par>
                            </p:childTnLst>
                          </p:cTn>
                        </p:par>
                        <p:par>
                          <p:cTn id="57" fill="hold">
                            <p:stCondLst>
                              <p:cond delay="7500"/>
                            </p:stCondLst>
                            <p:childTnLst>
                              <p:par>
                                <p:cTn id="58" presetID="2" presetClass="entr" presetSubtype="8" decel="100000" fill="hold" nodeType="afterEffect">
                                  <p:stCondLst>
                                    <p:cond delay="0"/>
                                  </p:stCondLst>
                                  <p:childTnLst>
                                    <p:set>
                                      <p:cBhvr>
                                        <p:cTn id="59" dur="1" fill="hold">
                                          <p:stCondLst>
                                            <p:cond delay="0"/>
                                          </p:stCondLst>
                                        </p:cTn>
                                        <p:tgtEl>
                                          <p:spTgt spid="88"/>
                                        </p:tgtEl>
                                        <p:attrNameLst>
                                          <p:attrName>style.visibility</p:attrName>
                                        </p:attrNameLst>
                                      </p:cBhvr>
                                      <p:to>
                                        <p:strVal val="visible"/>
                                      </p:to>
                                    </p:set>
                                    <p:anim calcmode="lin" valueType="num">
                                      <p:cBhvr additive="base">
                                        <p:cTn id="60" dur="1000" fill="hold"/>
                                        <p:tgtEl>
                                          <p:spTgt spid="88"/>
                                        </p:tgtEl>
                                        <p:attrNameLst>
                                          <p:attrName>ppt_x</p:attrName>
                                        </p:attrNameLst>
                                      </p:cBhvr>
                                      <p:tavLst>
                                        <p:tav tm="0">
                                          <p:val>
                                            <p:strVal val="0-#ppt_w/2"/>
                                          </p:val>
                                        </p:tav>
                                        <p:tav tm="100000">
                                          <p:val>
                                            <p:strVal val="#ppt_x"/>
                                          </p:val>
                                        </p:tav>
                                      </p:tavLst>
                                    </p:anim>
                                    <p:anim calcmode="lin" valueType="num">
                                      <p:cBhvr additive="base">
                                        <p:cTn id="61" dur="1000" fill="hold"/>
                                        <p:tgtEl>
                                          <p:spTgt spid="88"/>
                                        </p:tgtEl>
                                        <p:attrNameLst>
                                          <p:attrName>ppt_y</p:attrName>
                                        </p:attrNameLst>
                                      </p:cBhvr>
                                      <p:tavLst>
                                        <p:tav tm="0">
                                          <p:val>
                                            <p:strVal val="#ppt_y"/>
                                          </p:val>
                                        </p:tav>
                                        <p:tav tm="100000">
                                          <p:val>
                                            <p:strVal val="#ppt_y"/>
                                          </p:val>
                                        </p:tav>
                                      </p:tavLst>
                                    </p:anim>
                                  </p:childTnLst>
                                </p:cTn>
                              </p:par>
                              <p:par>
                                <p:cTn id="62" presetID="10" presetClass="entr" presetSubtype="0" fill="hold" grpId="0" nodeType="withEffect">
                                  <p:stCondLst>
                                    <p:cond delay="0"/>
                                  </p:stCondLst>
                                  <p:childTnLst>
                                    <p:set>
                                      <p:cBhvr>
                                        <p:cTn id="63" dur="1" fill="hold">
                                          <p:stCondLst>
                                            <p:cond delay="0"/>
                                          </p:stCondLst>
                                        </p:cTn>
                                        <p:tgtEl>
                                          <p:spTgt spid="111"/>
                                        </p:tgtEl>
                                        <p:attrNameLst>
                                          <p:attrName>style.visibility</p:attrName>
                                        </p:attrNameLst>
                                      </p:cBhvr>
                                      <p:to>
                                        <p:strVal val="visible"/>
                                      </p:to>
                                    </p:set>
                                    <p:animEffect transition="in" filter="fade">
                                      <p:cBhvr>
                                        <p:cTn id="64" dur="500"/>
                                        <p:tgtEl>
                                          <p:spTgt spid="111"/>
                                        </p:tgtEl>
                                      </p:cBhvr>
                                    </p:animEffect>
                                  </p:childTnLst>
                                </p:cTn>
                              </p:par>
                            </p:childTnLst>
                          </p:cTn>
                        </p:par>
                        <p:par>
                          <p:cTn id="65" fill="hold">
                            <p:stCondLst>
                              <p:cond delay="8500"/>
                            </p:stCondLst>
                            <p:childTnLst>
                              <p:par>
                                <p:cTn id="66" presetID="2" presetClass="entr" presetSubtype="8" decel="100000" fill="hold" nodeType="afterEffect">
                                  <p:stCondLst>
                                    <p:cond delay="0"/>
                                  </p:stCondLst>
                                  <p:childTnLst>
                                    <p:set>
                                      <p:cBhvr>
                                        <p:cTn id="67" dur="1" fill="hold">
                                          <p:stCondLst>
                                            <p:cond delay="0"/>
                                          </p:stCondLst>
                                        </p:cTn>
                                        <p:tgtEl>
                                          <p:spTgt spid="95"/>
                                        </p:tgtEl>
                                        <p:attrNameLst>
                                          <p:attrName>style.visibility</p:attrName>
                                        </p:attrNameLst>
                                      </p:cBhvr>
                                      <p:to>
                                        <p:strVal val="visible"/>
                                      </p:to>
                                    </p:set>
                                    <p:anim calcmode="lin" valueType="num">
                                      <p:cBhvr additive="base">
                                        <p:cTn id="68" dur="1000" fill="hold"/>
                                        <p:tgtEl>
                                          <p:spTgt spid="95"/>
                                        </p:tgtEl>
                                        <p:attrNameLst>
                                          <p:attrName>ppt_x</p:attrName>
                                        </p:attrNameLst>
                                      </p:cBhvr>
                                      <p:tavLst>
                                        <p:tav tm="0">
                                          <p:val>
                                            <p:strVal val="0-#ppt_w/2"/>
                                          </p:val>
                                        </p:tav>
                                        <p:tav tm="100000">
                                          <p:val>
                                            <p:strVal val="#ppt_x"/>
                                          </p:val>
                                        </p:tav>
                                      </p:tavLst>
                                    </p:anim>
                                    <p:anim calcmode="lin" valueType="num">
                                      <p:cBhvr additive="base">
                                        <p:cTn id="69" dur="1000" fill="hold"/>
                                        <p:tgtEl>
                                          <p:spTgt spid="95"/>
                                        </p:tgtEl>
                                        <p:attrNameLst>
                                          <p:attrName>ppt_y</p:attrName>
                                        </p:attrNameLst>
                                      </p:cBhvr>
                                      <p:tavLst>
                                        <p:tav tm="0">
                                          <p:val>
                                            <p:strVal val="#ppt_y"/>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500"/>
                                        <p:tgtEl>
                                          <p:spTgt spid="112"/>
                                        </p:tgtEl>
                                      </p:cBhvr>
                                    </p:animEffect>
                                  </p:childTnLst>
                                </p:cTn>
                              </p:par>
                            </p:childTnLst>
                          </p:cTn>
                        </p:par>
                        <p:par>
                          <p:cTn id="73" fill="hold">
                            <p:stCondLst>
                              <p:cond delay="9500"/>
                            </p:stCondLst>
                            <p:childTnLst>
                              <p:par>
                                <p:cTn id="74" presetID="22" presetClass="entr" presetSubtype="8" fill="hold" grpId="0" nodeType="afterEffect">
                                  <p:stCondLst>
                                    <p:cond delay="0"/>
                                  </p:stCondLst>
                                  <p:iterate>
                                    <p:tmAbs val="0"/>
                                  </p:iterate>
                                  <p:childTnLst>
                                    <p:set>
                                      <p:cBhvr>
                                        <p:cTn id="75" fill="hold"/>
                                        <p:tgtEl>
                                          <p:spTgt spid="86"/>
                                        </p:tgtEl>
                                        <p:attrNameLst>
                                          <p:attrName>style.visibility</p:attrName>
                                        </p:attrNameLst>
                                      </p:cBhvr>
                                      <p:to>
                                        <p:strVal val="visible"/>
                                      </p:to>
                                    </p:set>
                                    <p:animEffect transition="in" filter="wipe(left)">
                                      <p:cBhvr>
                                        <p:cTn id="76" dur="1000"/>
                                        <p:tgtEl>
                                          <p:spTgt spid="86"/>
                                        </p:tgtEl>
                                      </p:cBhvr>
                                    </p:animEffect>
                                  </p:childTnLst>
                                </p:cTn>
                              </p:par>
                              <p:par>
                                <p:cTn id="77" presetID="10"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par>
                                <p:cTn id="83" presetID="10" presetClass="entr" presetSubtype="0"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advAuto="0"/>
      <p:bldP spid="87" grpId="0" animBg="1" advAuto="0"/>
      <p:bldP spid="94" grpId="0" advAuto="0"/>
      <p:bldP spid="108" grpId="0" animBg="1"/>
      <p:bldP spid="109" grpId="0" animBg="1"/>
      <p:bldP spid="110" grpId="0" animBg="1"/>
      <p:bldP spid="111" grpId="0" animBg="1"/>
      <p:bldP spid="1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52CD3-182E-0158-E971-2FFEE1BAC4C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DA4F273-47F7-0187-5D87-0B5BD0D136E3}"/>
              </a:ext>
            </a:extLst>
          </p:cNvPr>
          <p:cNvPicPr>
            <a:picLocks noChangeAspect="1"/>
          </p:cNvPicPr>
          <p:nvPr/>
        </p:nvPicPr>
        <p:blipFill>
          <a:blip r:embed="rId2">
            <a:alphaModFix amt="17000"/>
          </a:blip>
          <a:stretch>
            <a:fillRect/>
          </a:stretch>
        </p:blipFill>
        <p:spPr>
          <a:xfrm>
            <a:off x="-8508344" y="-1259904"/>
            <a:ext cx="13958729" cy="10303726"/>
          </a:xfrm>
          <a:prstGeom prst="rect">
            <a:avLst/>
          </a:prstGeom>
        </p:spPr>
      </p:pic>
      <p:pic>
        <p:nvPicPr>
          <p:cNvPr id="149" name="Picture 148">
            <a:extLst>
              <a:ext uri="{FF2B5EF4-FFF2-40B4-BE49-F238E27FC236}">
                <a16:creationId xmlns:a16="http://schemas.microsoft.com/office/drawing/2014/main" id="{0FE7C666-687E-7A2F-621B-C8FC2C8B1376}"/>
              </a:ext>
            </a:extLst>
          </p:cNvPr>
          <p:cNvPicPr>
            <a:picLocks noChangeAspect="1"/>
          </p:cNvPicPr>
          <p:nvPr/>
        </p:nvPicPr>
        <p:blipFill>
          <a:blip r:embed="rId3">
            <a:alphaModFix amt="45000"/>
          </a:blip>
          <a:stretch>
            <a:fillRect/>
          </a:stretch>
        </p:blipFill>
        <p:spPr>
          <a:xfrm rot="5904322">
            <a:off x="-3809341" y="1216708"/>
            <a:ext cx="8768334" cy="8093847"/>
          </a:xfrm>
          <a:prstGeom prst="rect">
            <a:avLst/>
          </a:prstGeom>
        </p:spPr>
      </p:pic>
      <p:grpSp>
        <p:nvGrpSpPr>
          <p:cNvPr id="13" name="Group 12">
            <a:extLst>
              <a:ext uri="{FF2B5EF4-FFF2-40B4-BE49-F238E27FC236}">
                <a16:creationId xmlns:a16="http://schemas.microsoft.com/office/drawing/2014/main" id="{AA21CC66-AA07-671D-34A5-665A5BC7AE90}"/>
              </a:ext>
            </a:extLst>
          </p:cNvPr>
          <p:cNvGrpSpPr/>
          <p:nvPr/>
        </p:nvGrpSpPr>
        <p:grpSpPr>
          <a:xfrm>
            <a:off x="340823" y="3731673"/>
            <a:ext cx="2511753" cy="1082893"/>
            <a:chOff x="2462058" y="2739712"/>
            <a:chExt cx="2511753" cy="1082893"/>
          </a:xfrm>
        </p:grpSpPr>
        <p:sp>
          <p:nvSpPr>
            <p:cNvPr id="15" name="Rectangle 22">
              <a:extLst>
                <a:ext uri="{FF2B5EF4-FFF2-40B4-BE49-F238E27FC236}">
                  <a16:creationId xmlns:a16="http://schemas.microsoft.com/office/drawing/2014/main" id="{8264F425-43CB-1350-C188-A526856A8027}"/>
                </a:ext>
              </a:extLst>
            </p:cNvPr>
            <p:cNvSpPr>
              <a:spLocks noChangeArrowheads="1"/>
            </p:cNvSpPr>
            <p:nvPr/>
          </p:nvSpPr>
          <p:spPr bwMode="auto">
            <a:xfrm>
              <a:off x="2557308" y="2739712"/>
              <a:ext cx="18834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OUR TRACK RECORD</a:t>
              </a:r>
            </a:p>
          </p:txBody>
        </p:sp>
        <p:sp>
          <p:nvSpPr>
            <p:cNvPr id="16" name="TextBox 15">
              <a:extLst>
                <a:ext uri="{FF2B5EF4-FFF2-40B4-BE49-F238E27FC236}">
                  <a16:creationId xmlns:a16="http://schemas.microsoft.com/office/drawing/2014/main" id="{BB804B65-A367-13CF-02F7-FF05B804D1CE}"/>
                </a:ext>
              </a:extLst>
            </p:cNvPr>
            <p:cNvSpPr txBox="1"/>
            <p:nvPr/>
          </p:nvSpPr>
          <p:spPr>
            <a:xfrm>
              <a:off x="2462058" y="2922359"/>
              <a:ext cx="2511753" cy="900246"/>
            </a:xfrm>
            <a:prstGeom prst="rect">
              <a:avLst/>
            </a:prstGeom>
            <a:noFill/>
          </p:spPr>
          <p:txBody>
            <a:bodyPr wrap="square" rtlCol="0">
              <a:spAutoFit/>
            </a:bodyPr>
            <a:lstStyle/>
            <a:p>
              <a:pPr>
                <a:defRPr sz="1100">
                  <a:solidFill>
                    <a:srgbClr val="FFFFFF"/>
                  </a:solidFill>
                  <a:latin typeface="Open Sans Italic"/>
                  <a:ea typeface="Open Sans Italic"/>
                  <a:cs typeface="Open Sans Italic"/>
                  <a:sym typeface="Open Sans Italic"/>
                </a:defRPr>
              </a:pPr>
              <a:r>
                <a:rPr lang="en-US" sz="1050" b="0" i="0" u="none" strike="noStrike" dirty="0">
                  <a:solidFill>
                    <a:srgbClr val="193C6E"/>
                  </a:solidFill>
                  <a:effectLst/>
                  <a:latin typeface="Arial" panose="020B0604020202020204" pitchFamily="34" charset="0"/>
                  <a:cs typeface="Arial" panose="020B0604020202020204" pitchFamily="34" charset="0"/>
                </a:rPr>
                <a:t>Since 1989, Lang Realty has offered a full-service real estate experience. We continually adapt and evolve to ensure maximum exposure for every property we represent.</a:t>
              </a:r>
              <a:endParaRPr lang="en-US" sz="1050" dirty="0">
                <a:solidFill>
                  <a:srgbClr val="193C6E"/>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B231C219-CA9D-30F4-06C6-87F5AA0B2D5A}"/>
              </a:ext>
            </a:extLst>
          </p:cNvPr>
          <p:cNvGrpSpPr/>
          <p:nvPr/>
        </p:nvGrpSpPr>
        <p:grpSpPr>
          <a:xfrm>
            <a:off x="325474" y="4947441"/>
            <a:ext cx="2514062" cy="780365"/>
            <a:chOff x="2462059" y="3772565"/>
            <a:chExt cx="2514062" cy="780365"/>
          </a:xfrm>
        </p:grpSpPr>
        <p:sp>
          <p:nvSpPr>
            <p:cNvPr id="22" name="Rectangle 24">
              <a:extLst>
                <a:ext uri="{FF2B5EF4-FFF2-40B4-BE49-F238E27FC236}">
                  <a16:creationId xmlns:a16="http://schemas.microsoft.com/office/drawing/2014/main" id="{9A641EFB-C85D-3322-AE20-F4B52E361C9E}"/>
                </a:ext>
              </a:extLst>
            </p:cNvPr>
            <p:cNvSpPr>
              <a:spLocks noChangeArrowheads="1"/>
            </p:cNvSpPr>
            <p:nvPr/>
          </p:nvSpPr>
          <p:spPr bwMode="auto">
            <a:xfrm>
              <a:off x="2557308" y="3772565"/>
              <a:ext cx="14843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OUR FOOTPRINT</a:t>
              </a:r>
            </a:p>
          </p:txBody>
        </p:sp>
        <p:sp>
          <p:nvSpPr>
            <p:cNvPr id="24" name="TextBox 23">
              <a:extLst>
                <a:ext uri="{FF2B5EF4-FFF2-40B4-BE49-F238E27FC236}">
                  <a16:creationId xmlns:a16="http://schemas.microsoft.com/office/drawing/2014/main" id="{E8A01FEA-FA2D-7065-564D-D1286B9CA19C}"/>
                </a:ext>
              </a:extLst>
            </p:cNvPr>
            <p:cNvSpPr txBox="1"/>
            <p:nvPr/>
          </p:nvSpPr>
          <p:spPr>
            <a:xfrm>
              <a:off x="2462059" y="3975849"/>
              <a:ext cx="2514062" cy="577081"/>
            </a:xfrm>
            <a:prstGeom prst="rect">
              <a:avLst/>
            </a:prstGeom>
            <a:noFill/>
          </p:spPr>
          <p:txBody>
            <a:bodyPr wrap="square" rtlCol="0">
              <a:spAutoFit/>
            </a:bodyPr>
            <a:lstStyle/>
            <a:p>
              <a:pPr defTabSz="886613">
                <a:defRPr sz="1067">
                  <a:solidFill>
                    <a:srgbClr val="FFFFFF"/>
                  </a:solidFill>
                  <a:latin typeface="Open Sans Italic"/>
                  <a:ea typeface="Open Sans Italic"/>
                  <a:cs typeface="Open Sans Italic"/>
                  <a:sym typeface="Open Sans Italic"/>
                </a:defRPr>
              </a:pPr>
              <a:r>
                <a:rPr lang="en-US" sz="1050" dirty="0">
                  <a:solidFill>
                    <a:srgbClr val="193C6E"/>
                  </a:solidFill>
                  <a:latin typeface="Arial" panose="020B0604020202020204" pitchFamily="34" charset="0"/>
                  <a:cs typeface="Arial" panose="020B0604020202020204" pitchFamily="34" charset="0"/>
                </a:rPr>
                <a:t>A strong, robust South Florida presence, with 6 offices located</a:t>
              </a:r>
            </a:p>
            <a:p>
              <a:pPr defTabSz="886613">
                <a:defRPr sz="1067">
                  <a:solidFill>
                    <a:srgbClr val="FFFFFF"/>
                  </a:solidFill>
                  <a:latin typeface="Open Sans Italic"/>
                  <a:ea typeface="Open Sans Italic"/>
                  <a:cs typeface="Open Sans Italic"/>
                  <a:sym typeface="Open Sans Italic"/>
                </a:defRPr>
              </a:pPr>
              <a:r>
                <a:rPr lang="en-US" sz="1050" dirty="0">
                  <a:solidFill>
                    <a:srgbClr val="193C6E"/>
                  </a:solidFill>
                  <a:latin typeface="Arial" panose="020B0604020202020204" pitchFamily="34" charset="0"/>
                  <a:cs typeface="Arial" panose="020B0604020202020204" pitchFamily="34" charset="0"/>
                </a:rPr>
                <a:t>from Boca Raton to Port St. Lucie.</a:t>
              </a:r>
            </a:p>
          </p:txBody>
        </p:sp>
      </p:grpSp>
      <p:sp>
        <p:nvSpPr>
          <p:cNvPr id="48" name="Exceptional Service.  Extraordinary Results.">
            <a:extLst>
              <a:ext uri="{FF2B5EF4-FFF2-40B4-BE49-F238E27FC236}">
                <a16:creationId xmlns:a16="http://schemas.microsoft.com/office/drawing/2014/main" id="{F71EEADF-7E75-5CF3-8B65-3A75BBA38989}"/>
              </a:ext>
            </a:extLst>
          </p:cNvPr>
          <p:cNvSpPr txBox="1">
            <a:spLocks/>
          </p:cNvSpPr>
          <p:nvPr/>
        </p:nvSpPr>
        <p:spPr>
          <a:xfrm>
            <a:off x="321510" y="1810416"/>
            <a:ext cx="10738513"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200" dirty="0">
                <a:solidFill>
                  <a:srgbClr val="193C6E"/>
                </a:solidFill>
                <a:latin typeface="Arial" panose="020B0604020202020204" pitchFamily="34" charset="0"/>
                <a:cs typeface="Arial" panose="020B0604020202020204" pitchFamily="34" charset="0"/>
              </a:rPr>
              <a:t>A Boutique Firm With A Global Reach</a:t>
            </a:r>
          </a:p>
        </p:txBody>
      </p:sp>
      <p:pic>
        <p:nvPicPr>
          <p:cNvPr id="150" name="Picture 149">
            <a:extLst>
              <a:ext uri="{FF2B5EF4-FFF2-40B4-BE49-F238E27FC236}">
                <a16:creationId xmlns:a16="http://schemas.microsoft.com/office/drawing/2014/main" id="{25F47E5E-8D98-6C44-A226-4F0280D5F7E1}"/>
              </a:ext>
            </a:extLst>
          </p:cNvPr>
          <p:cNvPicPr>
            <a:picLocks noChangeAspect="1"/>
          </p:cNvPicPr>
          <p:nvPr/>
        </p:nvPicPr>
        <p:blipFill>
          <a:blip r:embed="rId3">
            <a:alphaModFix amt="22000"/>
          </a:blip>
          <a:stretch>
            <a:fillRect/>
          </a:stretch>
        </p:blipFill>
        <p:spPr>
          <a:xfrm rot="5904322">
            <a:off x="-1837856" y="-1730109"/>
            <a:ext cx="5492266" cy="5069784"/>
          </a:xfrm>
          <a:prstGeom prst="rect">
            <a:avLst/>
          </a:prstGeom>
        </p:spPr>
      </p:pic>
      <p:sp>
        <p:nvSpPr>
          <p:cNvPr id="49" name="Exceptional Service.  Extraordinary Results.">
            <a:extLst>
              <a:ext uri="{FF2B5EF4-FFF2-40B4-BE49-F238E27FC236}">
                <a16:creationId xmlns:a16="http://schemas.microsoft.com/office/drawing/2014/main" id="{93721892-93B6-D6EB-9252-D3AEAFA5AABF}"/>
              </a:ext>
            </a:extLst>
          </p:cNvPr>
          <p:cNvSpPr txBox="1">
            <a:spLocks/>
          </p:cNvSpPr>
          <p:nvPr/>
        </p:nvSpPr>
        <p:spPr>
          <a:xfrm>
            <a:off x="321510" y="664672"/>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4000" b="1" dirty="0">
                <a:solidFill>
                  <a:srgbClr val="BF965C"/>
                </a:solidFill>
                <a:latin typeface="Arial" panose="020B0604020202020204" pitchFamily="34" charset="0"/>
                <a:cs typeface="Arial" panose="020B0604020202020204" pitchFamily="34" charset="0"/>
              </a:rPr>
              <a:t>We Are South Florida</a:t>
            </a:r>
          </a:p>
          <a:p>
            <a:r>
              <a:rPr lang="en-US" sz="4000" b="1" dirty="0">
                <a:solidFill>
                  <a:srgbClr val="BF965C"/>
                </a:solidFill>
                <a:latin typeface="Arial" panose="020B0604020202020204" pitchFamily="34" charset="0"/>
                <a:cs typeface="Arial" panose="020B0604020202020204" pitchFamily="34" charset="0"/>
              </a:rPr>
              <a:t>Real Estate</a:t>
            </a:r>
          </a:p>
        </p:txBody>
      </p:sp>
      <p:grpSp>
        <p:nvGrpSpPr>
          <p:cNvPr id="50" name="Group 49">
            <a:extLst>
              <a:ext uri="{FF2B5EF4-FFF2-40B4-BE49-F238E27FC236}">
                <a16:creationId xmlns:a16="http://schemas.microsoft.com/office/drawing/2014/main" id="{0040ECBF-EB5D-5DF4-70BD-7C2CEF122D81}"/>
              </a:ext>
            </a:extLst>
          </p:cNvPr>
          <p:cNvGrpSpPr/>
          <p:nvPr/>
        </p:nvGrpSpPr>
        <p:grpSpPr>
          <a:xfrm>
            <a:off x="340823" y="2828675"/>
            <a:ext cx="2876083" cy="759728"/>
            <a:chOff x="2462058" y="2739712"/>
            <a:chExt cx="2876083" cy="759728"/>
          </a:xfrm>
        </p:grpSpPr>
        <p:sp>
          <p:nvSpPr>
            <p:cNvPr id="52" name="Rectangle 22">
              <a:extLst>
                <a:ext uri="{FF2B5EF4-FFF2-40B4-BE49-F238E27FC236}">
                  <a16:creationId xmlns:a16="http://schemas.microsoft.com/office/drawing/2014/main" id="{3308DAB5-A71B-A3A4-BF7D-CEBA7F5CAC73}"/>
                </a:ext>
              </a:extLst>
            </p:cNvPr>
            <p:cNvSpPr>
              <a:spLocks noChangeArrowheads="1"/>
            </p:cNvSpPr>
            <p:nvPr/>
          </p:nvSpPr>
          <p:spPr bwMode="auto">
            <a:xfrm>
              <a:off x="2557308" y="2739712"/>
              <a:ext cx="21656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sz="1900">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STRENGTH IN NUMBERS</a:t>
              </a:r>
            </a:p>
          </p:txBody>
        </p:sp>
        <p:sp>
          <p:nvSpPr>
            <p:cNvPr id="53" name="TextBox 52">
              <a:extLst>
                <a:ext uri="{FF2B5EF4-FFF2-40B4-BE49-F238E27FC236}">
                  <a16:creationId xmlns:a16="http://schemas.microsoft.com/office/drawing/2014/main" id="{74CB94B3-0E87-7225-5A5B-3FABCBD2E435}"/>
                </a:ext>
              </a:extLst>
            </p:cNvPr>
            <p:cNvSpPr txBox="1"/>
            <p:nvPr/>
          </p:nvSpPr>
          <p:spPr>
            <a:xfrm>
              <a:off x="2462058" y="2922359"/>
              <a:ext cx="2876083" cy="577081"/>
            </a:xfrm>
            <a:prstGeom prst="rect">
              <a:avLst/>
            </a:prstGeom>
            <a:noFill/>
          </p:spPr>
          <p:txBody>
            <a:bodyPr wrap="square" rtlCol="0">
              <a:spAutoFit/>
            </a:bodyPr>
            <a:lstStyle/>
            <a:p>
              <a:pPr defTabSz="868332">
                <a:defRPr sz="1330">
                  <a:solidFill>
                    <a:srgbClr val="000000"/>
                  </a:solidFill>
                  <a:latin typeface="Open Sans Light"/>
                  <a:ea typeface="Open Sans Light"/>
                  <a:cs typeface="Open Sans Light"/>
                  <a:sym typeface="Open Sans Light"/>
                </a:defRPr>
              </a:pPr>
              <a:r>
                <a:rPr lang="en-US" sz="1050" dirty="0">
                  <a:solidFill>
                    <a:srgbClr val="193C6E"/>
                  </a:solidFill>
                  <a:latin typeface="Arial" panose="020B0604020202020204" pitchFamily="34" charset="0"/>
                  <a:cs typeface="Arial" panose="020B0604020202020204" pitchFamily="34" charset="0"/>
                </a:rPr>
                <a:t>Nearly 300 experienced, full-time real estate associates throughout Palm Beach, Broward, &amp; St. Lucie counties.</a:t>
              </a:r>
            </a:p>
          </p:txBody>
        </p:sp>
      </p:grpSp>
      <p:grpSp>
        <p:nvGrpSpPr>
          <p:cNvPr id="59" name="Group 58">
            <a:extLst>
              <a:ext uri="{FF2B5EF4-FFF2-40B4-BE49-F238E27FC236}">
                <a16:creationId xmlns:a16="http://schemas.microsoft.com/office/drawing/2014/main" id="{FE9F4F5C-F0EA-390C-FD48-A6F964D60098}"/>
              </a:ext>
            </a:extLst>
          </p:cNvPr>
          <p:cNvGrpSpPr/>
          <p:nvPr/>
        </p:nvGrpSpPr>
        <p:grpSpPr>
          <a:xfrm>
            <a:off x="3937324" y="3182816"/>
            <a:ext cx="219034" cy="303573"/>
            <a:chOff x="3429000" y="554039"/>
            <a:chExt cx="361950" cy="501650"/>
          </a:xfrm>
          <a:solidFill>
            <a:srgbClr val="BF965C"/>
          </a:solidFill>
        </p:grpSpPr>
        <p:sp>
          <p:nvSpPr>
            <p:cNvPr id="60" name="Freeform 10">
              <a:extLst>
                <a:ext uri="{FF2B5EF4-FFF2-40B4-BE49-F238E27FC236}">
                  <a16:creationId xmlns:a16="http://schemas.microsoft.com/office/drawing/2014/main" id="{0997CE84-22C3-4052-5C4B-DA34548F7C27}"/>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62" name="Freeform 10">
              <a:extLst>
                <a:ext uri="{FF2B5EF4-FFF2-40B4-BE49-F238E27FC236}">
                  <a16:creationId xmlns:a16="http://schemas.microsoft.com/office/drawing/2014/main" id="{819704BA-ED66-70BC-32D1-533F32666A6D}"/>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29" name="Group 28">
            <a:extLst>
              <a:ext uri="{FF2B5EF4-FFF2-40B4-BE49-F238E27FC236}">
                <a16:creationId xmlns:a16="http://schemas.microsoft.com/office/drawing/2014/main" id="{E2BFB774-F95A-3BA7-1340-C6704C5EF159}"/>
              </a:ext>
            </a:extLst>
          </p:cNvPr>
          <p:cNvGrpSpPr/>
          <p:nvPr/>
        </p:nvGrpSpPr>
        <p:grpSpPr>
          <a:xfrm>
            <a:off x="321510" y="5866871"/>
            <a:ext cx="2426027" cy="786715"/>
            <a:chOff x="2462058" y="4795838"/>
            <a:chExt cx="2426027" cy="786715"/>
          </a:xfrm>
        </p:grpSpPr>
        <p:sp>
          <p:nvSpPr>
            <p:cNvPr id="31" name="Rectangle 26">
              <a:extLst>
                <a:ext uri="{FF2B5EF4-FFF2-40B4-BE49-F238E27FC236}">
                  <a16:creationId xmlns:a16="http://schemas.microsoft.com/office/drawing/2014/main" id="{D336A8FF-1D80-8DE2-A290-1C1760C835B8}"/>
                </a:ext>
              </a:extLst>
            </p:cNvPr>
            <p:cNvSpPr>
              <a:spLocks noChangeArrowheads="1"/>
            </p:cNvSpPr>
            <p:nvPr/>
          </p:nvSpPr>
          <p:spPr bwMode="auto">
            <a:xfrm>
              <a:off x="2557308" y="4795838"/>
              <a:ext cx="21047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EFFECTIVE MARKETING</a:t>
              </a:r>
            </a:p>
          </p:txBody>
        </p:sp>
        <p:sp>
          <p:nvSpPr>
            <p:cNvPr id="32" name="TextBox 31">
              <a:extLst>
                <a:ext uri="{FF2B5EF4-FFF2-40B4-BE49-F238E27FC236}">
                  <a16:creationId xmlns:a16="http://schemas.microsoft.com/office/drawing/2014/main" id="{F51A7D1E-FE85-F915-15C6-7734E09FDAF5}"/>
                </a:ext>
              </a:extLst>
            </p:cNvPr>
            <p:cNvSpPr txBox="1"/>
            <p:nvPr/>
          </p:nvSpPr>
          <p:spPr>
            <a:xfrm>
              <a:off x="2462058" y="5005472"/>
              <a:ext cx="2426027" cy="577081"/>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050" dirty="0">
                  <a:solidFill>
                    <a:srgbClr val="193C6E"/>
                  </a:solidFill>
                  <a:latin typeface="Arial" panose="020B0604020202020204" pitchFamily="34" charset="0"/>
                  <a:cs typeface="Arial" panose="020B0604020202020204" pitchFamily="34" charset="0"/>
                </a:rPr>
                <a:t>Lang Realty dominates the South Florida market in both traditional &amp; digital advertising</a:t>
              </a:r>
            </a:p>
          </p:txBody>
        </p:sp>
      </p:grpSp>
      <p:grpSp>
        <p:nvGrpSpPr>
          <p:cNvPr id="63" name="Group 62">
            <a:extLst>
              <a:ext uri="{FF2B5EF4-FFF2-40B4-BE49-F238E27FC236}">
                <a16:creationId xmlns:a16="http://schemas.microsoft.com/office/drawing/2014/main" id="{F4F5A02B-13C0-F98C-9F59-0CFF95F30D6B}"/>
              </a:ext>
            </a:extLst>
          </p:cNvPr>
          <p:cNvGrpSpPr/>
          <p:nvPr/>
        </p:nvGrpSpPr>
        <p:grpSpPr>
          <a:xfrm>
            <a:off x="4191820" y="3159739"/>
            <a:ext cx="1633026" cy="510810"/>
            <a:chOff x="3699933" y="5120850"/>
            <a:chExt cx="2032780" cy="635853"/>
          </a:xfrm>
        </p:grpSpPr>
        <p:sp>
          <p:nvSpPr>
            <p:cNvPr id="65" name="Rectangle 60">
              <a:extLst>
                <a:ext uri="{FF2B5EF4-FFF2-40B4-BE49-F238E27FC236}">
                  <a16:creationId xmlns:a16="http://schemas.microsoft.com/office/drawing/2014/main" id="{043F8C53-BE21-C552-705F-9177D4780459}"/>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Port St. Lucie</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66" name="TextBox 65">
              <a:extLst>
                <a:ext uri="{FF2B5EF4-FFF2-40B4-BE49-F238E27FC236}">
                  <a16:creationId xmlns:a16="http://schemas.microsoft.com/office/drawing/2014/main" id="{790383DA-6D6E-BFF1-5E03-224384586E53}"/>
                </a:ext>
              </a:extLst>
            </p:cNvPr>
            <p:cNvSpPr txBox="1"/>
            <p:nvPr/>
          </p:nvSpPr>
          <p:spPr>
            <a:xfrm>
              <a:off x="3699933" y="5239494"/>
              <a:ext cx="2032780" cy="517209"/>
            </a:xfrm>
            <a:prstGeom prst="rect">
              <a:avLst/>
            </a:prstGeom>
            <a:noFill/>
          </p:spPr>
          <p:txBody>
            <a:bodyPr wrap="square" rtlCol="0">
              <a:spAutoFit/>
            </a:bodyPr>
            <a:lstStyle/>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8305 Holley Tree Trail</a:t>
              </a:r>
            </a:p>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Port St. Lucie, Florida 34986</a:t>
              </a:r>
            </a:p>
            <a:p>
              <a:pPr algn="ctr"/>
              <a:r>
                <a:rPr lang="it-IT" sz="700" b="1" dirty="0">
                  <a:solidFill>
                    <a:srgbClr val="193C6E"/>
                  </a:solidFill>
                  <a:latin typeface="Arial" panose="020B0604020202020204" pitchFamily="34" charset="0"/>
                  <a:ea typeface="Open Sans" panose="020B0606030504020204" pitchFamily="34" charset="0"/>
                  <a:cs typeface="Arial" panose="020B0604020202020204" pitchFamily="34" charset="0"/>
                </a:rPr>
                <a:t>772.467.1299</a:t>
              </a:r>
              <a:endParaRPr lang="ru-RU" sz="7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7" name="Group 66">
            <a:extLst>
              <a:ext uri="{FF2B5EF4-FFF2-40B4-BE49-F238E27FC236}">
                <a16:creationId xmlns:a16="http://schemas.microsoft.com/office/drawing/2014/main" id="{8D8734F3-9EC3-AB18-1BF1-EE6A63B5FBEF}"/>
              </a:ext>
            </a:extLst>
          </p:cNvPr>
          <p:cNvGrpSpPr/>
          <p:nvPr/>
        </p:nvGrpSpPr>
        <p:grpSpPr>
          <a:xfrm>
            <a:off x="4884151" y="4144810"/>
            <a:ext cx="1633026" cy="505324"/>
            <a:chOff x="3699933" y="5120850"/>
            <a:chExt cx="2032780" cy="629024"/>
          </a:xfrm>
        </p:grpSpPr>
        <p:sp>
          <p:nvSpPr>
            <p:cNvPr id="68" name="Rectangle 60">
              <a:extLst>
                <a:ext uri="{FF2B5EF4-FFF2-40B4-BE49-F238E27FC236}">
                  <a16:creationId xmlns:a16="http://schemas.microsoft.com/office/drawing/2014/main" id="{89FD5B34-BA0F-8633-09EB-73BFB9DB0924}"/>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Jupiter</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73" name="TextBox 72">
              <a:extLst>
                <a:ext uri="{FF2B5EF4-FFF2-40B4-BE49-F238E27FC236}">
                  <a16:creationId xmlns:a16="http://schemas.microsoft.com/office/drawing/2014/main" id="{0A366A83-84FC-BD70-19B3-E9A0722DF6A8}"/>
                </a:ext>
              </a:extLst>
            </p:cNvPr>
            <p:cNvSpPr txBox="1"/>
            <p:nvPr/>
          </p:nvSpPr>
          <p:spPr>
            <a:xfrm>
              <a:off x="3699933" y="5232665"/>
              <a:ext cx="2032780" cy="517209"/>
            </a:xfrm>
            <a:prstGeom prst="rect">
              <a:avLst/>
            </a:prstGeom>
            <a:noFill/>
          </p:spPr>
          <p:txBody>
            <a:bodyPr wrap="square" rtlCol="0">
              <a:spAutoFit/>
            </a:bodyPr>
            <a:lstStyle/>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920 </a:t>
              </a:r>
              <a:r>
                <a:rPr lang="it-IT" sz="700" dirty="0" err="1">
                  <a:solidFill>
                    <a:srgbClr val="193C6E"/>
                  </a:solidFill>
                  <a:latin typeface="Arial" panose="020B0604020202020204" pitchFamily="34" charset="0"/>
                  <a:ea typeface="Open Sans" panose="020B0606030504020204" pitchFamily="34" charset="0"/>
                  <a:cs typeface="Arial" panose="020B0604020202020204" pitchFamily="34" charset="0"/>
                </a:rPr>
                <a:t>W</a:t>
              </a: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 </a:t>
              </a:r>
              <a:r>
                <a:rPr lang="it-IT" sz="700" dirty="0" err="1">
                  <a:solidFill>
                    <a:srgbClr val="193C6E"/>
                  </a:solidFill>
                  <a:latin typeface="Arial" panose="020B0604020202020204" pitchFamily="34" charset="0"/>
                  <a:ea typeface="Open Sans" panose="020B0606030504020204" pitchFamily="34" charset="0"/>
                  <a:cs typeface="Arial" panose="020B0604020202020204" pitchFamily="34" charset="0"/>
                </a:rPr>
                <a:t>Indiantown</a:t>
              </a: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 Rd. Suite 105</a:t>
              </a:r>
            </a:p>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Jupiter, Florida 33458</a:t>
              </a:r>
            </a:p>
            <a:p>
              <a:pPr algn="ctr"/>
              <a:r>
                <a:rPr lang="it-IT" sz="700" b="1" dirty="0">
                  <a:solidFill>
                    <a:srgbClr val="193C6E"/>
                  </a:solidFill>
                  <a:latin typeface="Arial" panose="020B0604020202020204" pitchFamily="34" charset="0"/>
                  <a:ea typeface="Open Sans" panose="020B0606030504020204" pitchFamily="34" charset="0"/>
                  <a:cs typeface="Arial" panose="020B0604020202020204" pitchFamily="34" charset="0"/>
                </a:rPr>
                <a:t>561.623.1238</a:t>
              </a:r>
              <a:endParaRPr lang="ru-RU" sz="7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6DA615C5-7B3C-DE3A-7D4D-6293FD1C3F98}"/>
              </a:ext>
            </a:extLst>
          </p:cNvPr>
          <p:cNvGrpSpPr/>
          <p:nvPr/>
        </p:nvGrpSpPr>
        <p:grpSpPr>
          <a:xfrm>
            <a:off x="4614567" y="4186375"/>
            <a:ext cx="219034" cy="303573"/>
            <a:chOff x="3429000" y="554039"/>
            <a:chExt cx="361950" cy="501650"/>
          </a:xfrm>
          <a:solidFill>
            <a:srgbClr val="BF965C"/>
          </a:solidFill>
        </p:grpSpPr>
        <p:sp>
          <p:nvSpPr>
            <p:cNvPr id="75" name="Freeform 10">
              <a:extLst>
                <a:ext uri="{FF2B5EF4-FFF2-40B4-BE49-F238E27FC236}">
                  <a16:creationId xmlns:a16="http://schemas.microsoft.com/office/drawing/2014/main" id="{095D63EF-8566-F67D-4140-A120A162A7A1}"/>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76" name="Freeform 10">
              <a:extLst>
                <a:ext uri="{FF2B5EF4-FFF2-40B4-BE49-F238E27FC236}">
                  <a16:creationId xmlns:a16="http://schemas.microsoft.com/office/drawing/2014/main" id="{F81E63E2-5C90-976F-2922-593C4899C5F1}"/>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77" name="Group 76">
            <a:extLst>
              <a:ext uri="{FF2B5EF4-FFF2-40B4-BE49-F238E27FC236}">
                <a16:creationId xmlns:a16="http://schemas.microsoft.com/office/drawing/2014/main" id="{A3E91559-6D71-ECA5-DF3F-50C1CEB6D0D5}"/>
              </a:ext>
            </a:extLst>
          </p:cNvPr>
          <p:cNvGrpSpPr/>
          <p:nvPr/>
        </p:nvGrpSpPr>
        <p:grpSpPr>
          <a:xfrm>
            <a:off x="4364673" y="4904187"/>
            <a:ext cx="219034" cy="303573"/>
            <a:chOff x="3429000" y="554039"/>
            <a:chExt cx="361950" cy="501650"/>
          </a:xfrm>
          <a:solidFill>
            <a:srgbClr val="BF965C"/>
          </a:solidFill>
        </p:grpSpPr>
        <p:sp>
          <p:nvSpPr>
            <p:cNvPr id="78" name="Freeform 10">
              <a:extLst>
                <a:ext uri="{FF2B5EF4-FFF2-40B4-BE49-F238E27FC236}">
                  <a16:creationId xmlns:a16="http://schemas.microsoft.com/office/drawing/2014/main" id="{1A23CD16-837F-2346-10A8-85C8C83F5AB9}"/>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82" name="Freeform 10">
              <a:extLst>
                <a:ext uri="{FF2B5EF4-FFF2-40B4-BE49-F238E27FC236}">
                  <a16:creationId xmlns:a16="http://schemas.microsoft.com/office/drawing/2014/main" id="{6BAACDF6-62FF-326C-85E7-4915E06B0A86}"/>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83" name="Group 82">
            <a:extLst>
              <a:ext uri="{FF2B5EF4-FFF2-40B4-BE49-F238E27FC236}">
                <a16:creationId xmlns:a16="http://schemas.microsoft.com/office/drawing/2014/main" id="{34595E4B-E69A-205C-6F15-A5FEF3A1C2F1}"/>
              </a:ext>
            </a:extLst>
          </p:cNvPr>
          <p:cNvGrpSpPr/>
          <p:nvPr/>
        </p:nvGrpSpPr>
        <p:grpSpPr>
          <a:xfrm>
            <a:off x="5038130" y="5799798"/>
            <a:ext cx="219034" cy="303573"/>
            <a:chOff x="3429000" y="554039"/>
            <a:chExt cx="361950" cy="501650"/>
          </a:xfrm>
          <a:solidFill>
            <a:srgbClr val="BF965C"/>
          </a:solidFill>
        </p:grpSpPr>
        <p:sp>
          <p:nvSpPr>
            <p:cNvPr id="84" name="Freeform 10">
              <a:extLst>
                <a:ext uri="{FF2B5EF4-FFF2-40B4-BE49-F238E27FC236}">
                  <a16:creationId xmlns:a16="http://schemas.microsoft.com/office/drawing/2014/main" id="{01387C2B-A33A-1D83-F7F3-94D824BAC752}"/>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15" name="Freeform 10">
              <a:extLst>
                <a:ext uri="{FF2B5EF4-FFF2-40B4-BE49-F238E27FC236}">
                  <a16:creationId xmlns:a16="http://schemas.microsoft.com/office/drawing/2014/main" id="{A252CEA5-59C5-7D1A-5CFA-435C0D57AF18}"/>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119" name="Group 118">
            <a:extLst>
              <a:ext uri="{FF2B5EF4-FFF2-40B4-BE49-F238E27FC236}">
                <a16:creationId xmlns:a16="http://schemas.microsoft.com/office/drawing/2014/main" id="{A5491244-21FC-1900-5769-DD2EA66513B4}"/>
              </a:ext>
            </a:extLst>
          </p:cNvPr>
          <p:cNvGrpSpPr/>
          <p:nvPr/>
        </p:nvGrpSpPr>
        <p:grpSpPr>
          <a:xfrm>
            <a:off x="4183216" y="5799934"/>
            <a:ext cx="219034" cy="303573"/>
            <a:chOff x="3429000" y="554039"/>
            <a:chExt cx="361950" cy="501650"/>
          </a:xfrm>
          <a:solidFill>
            <a:srgbClr val="BF965C"/>
          </a:solidFill>
        </p:grpSpPr>
        <p:sp>
          <p:nvSpPr>
            <p:cNvPr id="120" name="Freeform 10">
              <a:extLst>
                <a:ext uri="{FF2B5EF4-FFF2-40B4-BE49-F238E27FC236}">
                  <a16:creationId xmlns:a16="http://schemas.microsoft.com/office/drawing/2014/main" id="{7221810A-4F14-3374-D42F-277EF1F6AA14}"/>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21" name="Freeform 10">
              <a:extLst>
                <a:ext uri="{FF2B5EF4-FFF2-40B4-BE49-F238E27FC236}">
                  <a16:creationId xmlns:a16="http://schemas.microsoft.com/office/drawing/2014/main" id="{55E068BA-1497-4D76-0415-A4C97FB7AA62}"/>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122" name="Group 121">
            <a:extLst>
              <a:ext uri="{FF2B5EF4-FFF2-40B4-BE49-F238E27FC236}">
                <a16:creationId xmlns:a16="http://schemas.microsoft.com/office/drawing/2014/main" id="{313E9398-16B9-04F4-81AC-8A9B25A51F6A}"/>
              </a:ext>
            </a:extLst>
          </p:cNvPr>
          <p:cNvGrpSpPr/>
          <p:nvPr/>
        </p:nvGrpSpPr>
        <p:grpSpPr>
          <a:xfrm>
            <a:off x="4820256" y="5361056"/>
            <a:ext cx="219034" cy="303573"/>
            <a:chOff x="3429000" y="554039"/>
            <a:chExt cx="361950" cy="501650"/>
          </a:xfrm>
          <a:solidFill>
            <a:srgbClr val="BF965C"/>
          </a:solidFill>
        </p:grpSpPr>
        <p:sp>
          <p:nvSpPr>
            <p:cNvPr id="123" name="Freeform 10">
              <a:extLst>
                <a:ext uri="{FF2B5EF4-FFF2-40B4-BE49-F238E27FC236}">
                  <a16:creationId xmlns:a16="http://schemas.microsoft.com/office/drawing/2014/main" id="{43D41195-3603-F59E-9249-EB7678B4C10E}"/>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38100" dir="2700000" algn="tl" rotWithShape="0">
                <a:schemeClr val="tx1">
                  <a:alpha val="42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24" name="Freeform 10">
              <a:extLst>
                <a:ext uri="{FF2B5EF4-FFF2-40B4-BE49-F238E27FC236}">
                  <a16:creationId xmlns:a16="http://schemas.microsoft.com/office/drawing/2014/main" id="{6BF46A6F-CDC3-4B3A-9FC3-37CA6FE2F665}"/>
                </a:ext>
              </a:extLst>
            </p:cNvPr>
            <p:cNvSpPr>
              <a:spLocks noEditPoints="1"/>
            </p:cNvSpPr>
            <p:nvPr/>
          </p:nvSpPr>
          <p:spPr bwMode="auto">
            <a:xfrm>
              <a:off x="3429000" y="554039"/>
              <a:ext cx="361950" cy="501650"/>
            </a:xfrm>
            <a:custGeom>
              <a:avLst/>
              <a:gdLst>
                <a:gd name="T0" fmla="*/ 47 w 95"/>
                <a:gd name="T1" fmla="*/ 0 h 132"/>
                <a:gd name="T2" fmla="*/ 0 w 95"/>
                <a:gd name="T3" fmla="*/ 47 h 132"/>
                <a:gd name="T4" fmla="*/ 47 w 95"/>
                <a:gd name="T5" fmla="*/ 132 h 132"/>
                <a:gd name="T6" fmla="*/ 95 w 95"/>
                <a:gd name="T7" fmla="*/ 47 h 132"/>
                <a:gd name="T8" fmla="*/ 47 w 95"/>
                <a:gd name="T9" fmla="*/ 0 h 132"/>
                <a:gd name="T10" fmla="*/ 47 w 95"/>
                <a:gd name="T11" fmla="*/ 69 h 132"/>
                <a:gd name="T12" fmla="*/ 26 w 95"/>
                <a:gd name="T13" fmla="*/ 47 h 132"/>
                <a:gd name="T14" fmla="*/ 47 w 95"/>
                <a:gd name="T15" fmla="*/ 25 h 132"/>
                <a:gd name="T16" fmla="*/ 69 w 95"/>
                <a:gd name="T17" fmla="*/ 47 h 132"/>
                <a:gd name="T18" fmla="*/ 47 w 95"/>
                <a:gd name="T19" fmla="*/ 6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2">
                  <a:moveTo>
                    <a:pt x="47" y="0"/>
                  </a:moveTo>
                  <a:cubicBezTo>
                    <a:pt x="21" y="0"/>
                    <a:pt x="0" y="21"/>
                    <a:pt x="0" y="47"/>
                  </a:cubicBezTo>
                  <a:cubicBezTo>
                    <a:pt x="0" y="73"/>
                    <a:pt x="47" y="132"/>
                    <a:pt x="47" y="132"/>
                  </a:cubicBezTo>
                  <a:cubicBezTo>
                    <a:pt x="47" y="132"/>
                    <a:pt x="95" y="73"/>
                    <a:pt x="95" y="47"/>
                  </a:cubicBezTo>
                  <a:cubicBezTo>
                    <a:pt x="95" y="21"/>
                    <a:pt x="74" y="0"/>
                    <a:pt x="47" y="0"/>
                  </a:cubicBezTo>
                  <a:close/>
                  <a:moveTo>
                    <a:pt x="47" y="69"/>
                  </a:moveTo>
                  <a:cubicBezTo>
                    <a:pt x="35" y="69"/>
                    <a:pt x="26" y="59"/>
                    <a:pt x="26" y="47"/>
                  </a:cubicBezTo>
                  <a:cubicBezTo>
                    <a:pt x="26" y="35"/>
                    <a:pt x="35" y="25"/>
                    <a:pt x="47" y="25"/>
                  </a:cubicBezTo>
                  <a:cubicBezTo>
                    <a:pt x="60" y="25"/>
                    <a:pt x="69" y="35"/>
                    <a:pt x="69" y="47"/>
                  </a:cubicBezTo>
                  <a:cubicBezTo>
                    <a:pt x="69" y="59"/>
                    <a:pt x="60" y="69"/>
                    <a:pt x="47" y="69"/>
                  </a:cubicBezTo>
                  <a:close/>
                </a:path>
              </a:pathLst>
            </a:custGeom>
            <a:grpFill/>
            <a:ln>
              <a:noFill/>
            </a:ln>
            <a:effectLst>
              <a:outerShdw blurRad="38100" dist="25400" dir="13500000" algn="br" rotWithShape="0">
                <a:schemeClr val="tx2">
                  <a:alpha val="74000"/>
                </a:schemeClr>
              </a:outerShd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grpSp>
      <p:grpSp>
        <p:nvGrpSpPr>
          <p:cNvPr id="125" name="Group 124">
            <a:extLst>
              <a:ext uri="{FF2B5EF4-FFF2-40B4-BE49-F238E27FC236}">
                <a16:creationId xmlns:a16="http://schemas.microsoft.com/office/drawing/2014/main" id="{5276FE98-F2B8-6B03-DCA8-BE3965DFFDA6}"/>
              </a:ext>
            </a:extLst>
          </p:cNvPr>
          <p:cNvGrpSpPr/>
          <p:nvPr/>
        </p:nvGrpSpPr>
        <p:grpSpPr>
          <a:xfrm>
            <a:off x="4929773" y="4796152"/>
            <a:ext cx="1633026" cy="509045"/>
            <a:chOff x="3699933" y="5120850"/>
            <a:chExt cx="2032780" cy="633656"/>
          </a:xfrm>
        </p:grpSpPr>
        <p:sp>
          <p:nvSpPr>
            <p:cNvPr id="126" name="Rectangle 60">
              <a:extLst>
                <a:ext uri="{FF2B5EF4-FFF2-40B4-BE49-F238E27FC236}">
                  <a16:creationId xmlns:a16="http://schemas.microsoft.com/office/drawing/2014/main" id="{0AF8D888-4F37-B0A8-7514-5B9CDEF216E6}"/>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Boynton Beach</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27" name="TextBox 126">
              <a:extLst>
                <a:ext uri="{FF2B5EF4-FFF2-40B4-BE49-F238E27FC236}">
                  <a16:creationId xmlns:a16="http://schemas.microsoft.com/office/drawing/2014/main" id="{5B8403CD-9955-BD0B-0D20-777BF13C1DD0}"/>
                </a:ext>
              </a:extLst>
            </p:cNvPr>
            <p:cNvSpPr txBox="1"/>
            <p:nvPr/>
          </p:nvSpPr>
          <p:spPr>
            <a:xfrm>
              <a:off x="3699933" y="5237297"/>
              <a:ext cx="2032780" cy="517209"/>
            </a:xfrm>
            <a:prstGeom prst="rect">
              <a:avLst/>
            </a:prstGeom>
            <a:noFill/>
          </p:spPr>
          <p:txBody>
            <a:bodyPr wrap="square" rtlCol="0">
              <a:spAutoFit/>
            </a:bodyPr>
            <a:lstStyle/>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8855 Boynton Beach </a:t>
              </a:r>
              <a:r>
                <a:rPr lang="it-IT" sz="700" dirty="0" err="1">
                  <a:solidFill>
                    <a:srgbClr val="193C6E"/>
                  </a:solidFill>
                  <a:latin typeface="Arial" panose="020B0604020202020204" pitchFamily="34" charset="0"/>
                  <a:ea typeface="Open Sans" panose="020B0606030504020204" pitchFamily="34" charset="0"/>
                  <a:cs typeface="Arial" panose="020B0604020202020204" pitchFamily="34" charset="0"/>
                </a:rPr>
                <a:t>Blvd</a:t>
              </a: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 Suite 340</a:t>
              </a:r>
            </a:p>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Boynton Beach, Florida 33472</a:t>
              </a:r>
            </a:p>
            <a:p>
              <a:pPr algn="ctr"/>
              <a:r>
                <a:rPr lang="it-IT" sz="700" b="1" dirty="0">
                  <a:solidFill>
                    <a:srgbClr val="193C6E"/>
                  </a:solidFill>
                  <a:latin typeface="Arial" panose="020B0604020202020204" pitchFamily="34" charset="0"/>
                  <a:ea typeface="Open Sans" panose="020B0606030504020204" pitchFamily="34" charset="0"/>
                  <a:cs typeface="Arial" panose="020B0604020202020204" pitchFamily="34" charset="0"/>
                </a:rPr>
                <a:t>561.340.1200</a:t>
              </a:r>
              <a:endParaRPr lang="ru-RU" sz="7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28" name="Group 127">
            <a:extLst>
              <a:ext uri="{FF2B5EF4-FFF2-40B4-BE49-F238E27FC236}">
                <a16:creationId xmlns:a16="http://schemas.microsoft.com/office/drawing/2014/main" id="{4BEE338C-7B61-3D7B-32D2-662F2A251AC3}"/>
              </a:ext>
            </a:extLst>
          </p:cNvPr>
          <p:cNvGrpSpPr/>
          <p:nvPr/>
        </p:nvGrpSpPr>
        <p:grpSpPr>
          <a:xfrm>
            <a:off x="4989446" y="5417432"/>
            <a:ext cx="1633027" cy="503667"/>
            <a:chOff x="3699933" y="5120850"/>
            <a:chExt cx="2032780" cy="626961"/>
          </a:xfrm>
        </p:grpSpPr>
        <p:sp>
          <p:nvSpPr>
            <p:cNvPr id="129" name="Rectangle 60">
              <a:extLst>
                <a:ext uri="{FF2B5EF4-FFF2-40B4-BE49-F238E27FC236}">
                  <a16:creationId xmlns:a16="http://schemas.microsoft.com/office/drawing/2014/main" id="{19030ECC-6BCC-0204-567F-71C2AB6978E7}"/>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Delray Beach</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30" name="TextBox 129">
              <a:extLst>
                <a:ext uri="{FF2B5EF4-FFF2-40B4-BE49-F238E27FC236}">
                  <a16:creationId xmlns:a16="http://schemas.microsoft.com/office/drawing/2014/main" id="{375C6EAB-1AF9-6654-0C1A-797D45C0A7C8}"/>
                </a:ext>
              </a:extLst>
            </p:cNvPr>
            <p:cNvSpPr txBox="1"/>
            <p:nvPr/>
          </p:nvSpPr>
          <p:spPr>
            <a:xfrm>
              <a:off x="3699933" y="5230602"/>
              <a:ext cx="2032780" cy="517209"/>
            </a:xfrm>
            <a:prstGeom prst="rect">
              <a:avLst/>
            </a:prstGeom>
            <a:noFill/>
          </p:spPr>
          <p:txBody>
            <a:bodyPr wrap="square" rtlCol="0">
              <a:spAutoFit/>
            </a:bodyPr>
            <a:lstStyle/>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900 E. Atlantic Avenue, Suite 16B</a:t>
              </a:r>
            </a:p>
            <a:p>
              <a:pPr algn="ctr"/>
              <a:r>
                <a:rPr lang="it-IT" sz="700" dirty="0" err="1">
                  <a:solidFill>
                    <a:srgbClr val="193C6E"/>
                  </a:solidFill>
                  <a:latin typeface="Arial" panose="020B0604020202020204" pitchFamily="34" charset="0"/>
                  <a:ea typeface="Open Sans" panose="020B0606030504020204" pitchFamily="34" charset="0"/>
                  <a:cs typeface="Arial" panose="020B0604020202020204" pitchFamily="34" charset="0"/>
                </a:rPr>
                <a:t>Delray</a:t>
              </a: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 Beach, Florida 33483</a:t>
              </a:r>
            </a:p>
            <a:p>
              <a:pPr algn="ctr"/>
              <a:r>
                <a:rPr lang="it-IT" sz="700" b="1" dirty="0">
                  <a:solidFill>
                    <a:srgbClr val="193C6E"/>
                  </a:solidFill>
                  <a:latin typeface="Arial" panose="020B0604020202020204" pitchFamily="34" charset="0"/>
                  <a:ea typeface="Open Sans" panose="020B0606030504020204" pitchFamily="34" charset="0"/>
                  <a:cs typeface="Arial" panose="020B0604020202020204" pitchFamily="34" charset="0"/>
                </a:rPr>
                <a:t>561.455.3300</a:t>
              </a:r>
              <a:endParaRPr lang="ru-RU" sz="7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31" name="Group 130">
            <a:extLst>
              <a:ext uri="{FF2B5EF4-FFF2-40B4-BE49-F238E27FC236}">
                <a16:creationId xmlns:a16="http://schemas.microsoft.com/office/drawing/2014/main" id="{06EF0CEA-378B-0103-095A-29B36C3EA157}"/>
              </a:ext>
            </a:extLst>
          </p:cNvPr>
          <p:cNvGrpSpPr/>
          <p:nvPr/>
        </p:nvGrpSpPr>
        <p:grpSpPr>
          <a:xfrm>
            <a:off x="2987098" y="6006301"/>
            <a:ext cx="1633025" cy="504376"/>
            <a:chOff x="3581681" y="5244109"/>
            <a:chExt cx="2032780" cy="627844"/>
          </a:xfrm>
        </p:grpSpPr>
        <p:sp>
          <p:nvSpPr>
            <p:cNvPr id="132" name="Rectangle 60">
              <a:extLst>
                <a:ext uri="{FF2B5EF4-FFF2-40B4-BE49-F238E27FC236}">
                  <a16:creationId xmlns:a16="http://schemas.microsoft.com/office/drawing/2014/main" id="{4AA6DEF9-71F4-822D-C244-C9B74E0D0AE9}"/>
                </a:ext>
              </a:extLst>
            </p:cNvPr>
            <p:cNvSpPr>
              <a:spLocks noChangeArrowheads="1"/>
            </p:cNvSpPr>
            <p:nvPr/>
          </p:nvSpPr>
          <p:spPr bwMode="auto">
            <a:xfrm>
              <a:off x="3581681" y="5244109"/>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Boca Raton</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33" name="TextBox 132">
              <a:extLst>
                <a:ext uri="{FF2B5EF4-FFF2-40B4-BE49-F238E27FC236}">
                  <a16:creationId xmlns:a16="http://schemas.microsoft.com/office/drawing/2014/main" id="{DBB68A43-7ED5-0908-FBFF-DF6CE16B3CE2}"/>
                </a:ext>
              </a:extLst>
            </p:cNvPr>
            <p:cNvSpPr txBox="1"/>
            <p:nvPr/>
          </p:nvSpPr>
          <p:spPr>
            <a:xfrm>
              <a:off x="3581681" y="5354744"/>
              <a:ext cx="2032780" cy="517209"/>
            </a:xfrm>
            <a:prstGeom prst="rect">
              <a:avLst/>
            </a:prstGeom>
            <a:noFill/>
          </p:spPr>
          <p:txBody>
            <a:bodyPr wrap="square" rtlCol="0">
              <a:spAutoFit/>
            </a:bodyPr>
            <a:lstStyle/>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6653 </a:t>
              </a:r>
              <a:r>
                <a:rPr lang="it-IT" sz="700" dirty="0" err="1">
                  <a:solidFill>
                    <a:srgbClr val="193C6E"/>
                  </a:solidFill>
                  <a:latin typeface="Arial" panose="020B0604020202020204" pitchFamily="34" charset="0"/>
                  <a:ea typeface="Open Sans" panose="020B0606030504020204" pitchFamily="34" charset="0"/>
                  <a:cs typeface="Arial" panose="020B0604020202020204" pitchFamily="34" charset="0"/>
                </a:rPr>
                <a:t>Jog</a:t>
              </a: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 Road</a:t>
              </a:r>
            </a:p>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Boca Raton, Florida 33496</a:t>
              </a:r>
            </a:p>
            <a:p>
              <a:pPr algn="ctr"/>
              <a:r>
                <a:rPr lang="it-IT" sz="700" b="1" dirty="0">
                  <a:solidFill>
                    <a:srgbClr val="193C6E"/>
                  </a:solidFill>
                  <a:latin typeface="Arial" panose="020B0604020202020204" pitchFamily="34" charset="0"/>
                  <a:ea typeface="Open Sans" panose="020B0606030504020204" pitchFamily="34" charset="0"/>
                  <a:cs typeface="Arial" panose="020B0604020202020204" pitchFamily="34" charset="0"/>
                </a:rPr>
                <a:t>561.998.0100</a:t>
              </a:r>
              <a:endParaRPr lang="ru-RU" sz="7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34" name="Group 133">
            <a:extLst>
              <a:ext uri="{FF2B5EF4-FFF2-40B4-BE49-F238E27FC236}">
                <a16:creationId xmlns:a16="http://schemas.microsoft.com/office/drawing/2014/main" id="{13068AFF-E805-3FC8-FEFF-E0D399A2B7B6}"/>
              </a:ext>
            </a:extLst>
          </p:cNvPr>
          <p:cNvGrpSpPr/>
          <p:nvPr/>
        </p:nvGrpSpPr>
        <p:grpSpPr>
          <a:xfrm>
            <a:off x="4959295" y="6046876"/>
            <a:ext cx="1633027" cy="505872"/>
            <a:chOff x="3699933" y="5120850"/>
            <a:chExt cx="2032780" cy="629706"/>
          </a:xfrm>
        </p:grpSpPr>
        <p:sp>
          <p:nvSpPr>
            <p:cNvPr id="135" name="Rectangle 60">
              <a:extLst>
                <a:ext uri="{FF2B5EF4-FFF2-40B4-BE49-F238E27FC236}">
                  <a16:creationId xmlns:a16="http://schemas.microsoft.com/office/drawing/2014/main" id="{093399FB-FF3C-1112-BE5B-64F8903D0D26}"/>
                </a:ext>
              </a:extLst>
            </p:cNvPr>
            <p:cNvSpPr>
              <a:spLocks noChangeArrowheads="1"/>
            </p:cNvSpPr>
            <p:nvPr/>
          </p:nvSpPr>
          <p:spPr bwMode="auto">
            <a:xfrm>
              <a:off x="3699933" y="5120850"/>
              <a:ext cx="2032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UA" sz="1000" i="0" u="none" strike="noStrike" cap="none" normalizeH="0" baseline="0" dirty="0">
                  <a:ln>
                    <a:noFill/>
                  </a:ln>
                  <a:solidFill>
                    <a:srgbClr val="BF965C"/>
                  </a:solidFill>
                  <a:effectLst/>
                  <a:cs typeface="Arial" panose="020B0604020202020204" pitchFamily="34" charset="0"/>
                </a:rPr>
                <a:t>East Boca Raton</a:t>
              </a:r>
              <a:endParaRPr kumimoji="0" lang="ru-UA" altLang="ru-UA" sz="1000" i="0" u="none" strike="noStrike" cap="none" normalizeH="0" baseline="0">
                <a:ln>
                  <a:noFill/>
                </a:ln>
                <a:solidFill>
                  <a:srgbClr val="BF965C"/>
                </a:solidFill>
                <a:effectLst/>
                <a:cs typeface="Arial" panose="020B0604020202020204" pitchFamily="34" charset="0"/>
              </a:endParaRPr>
            </a:p>
          </p:txBody>
        </p:sp>
        <p:sp>
          <p:nvSpPr>
            <p:cNvPr id="136" name="TextBox 135">
              <a:extLst>
                <a:ext uri="{FF2B5EF4-FFF2-40B4-BE49-F238E27FC236}">
                  <a16:creationId xmlns:a16="http://schemas.microsoft.com/office/drawing/2014/main" id="{4BEF18CF-2806-6E40-DADE-22F485D15F49}"/>
                </a:ext>
              </a:extLst>
            </p:cNvPr>
            <p:cNvSpPr txBox="1"/>
            <p:nvPr/>
          </p:nvSpPr>
          <p:spPr>
            <a:xfrm>
              <a:off x="3699933" y="5233347"/>
              <a:ext cx="2032780" cy="517209"/>
            </a:xfrm>
            <a:prstGeom prst="rect">
              <a:avLst/>
            </a:prstGeom>
            <a:noFill/>
          </p:spPr>
          <p:txBody>
            <a:bodyPr wrap="square" rtlCol="0">
              <a:spAutoFit/>
            </a:bodyPr>
            <a:lstStyle/>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4400 N. Federal Highway, Suite 100</a:t>
              </a:r>
            </a:p>
            <a:p>
              <a:pPr algn="ctr"/>
              <a:r>
                <a:rPr lang="it-IT" sz="700" dirty="0">
                  <a:solidFill>
                    <a:srgbClr val="193C6E"/>
                  </a:solidFill>
                  <a:latin typeface="Arial" panose="020B0604020202020204" pitchFamily="34" charset="0"/>
                  <a:ea typeface="Open Sans" panose="020B0606030504020204" pitchFamily="34" charset="0"/>
                  <a:cs typeface="Arial" panose="020B0604020202020204" pitchFamily="34" charset="0"/>
                </a:rPr>
                <a:t>Boca Raton, Florida 33431</a:t>
              </a:r>
            </a:p>
            <a:p>
              <a:pPr algn="ctr"/>
              <a:r>
                <a:rPr lang="it-IT" sz="700" b="1" dirty="0">
                  <a:solidFill>
                    <a:srgbClr val="193C6E"/>
                  </a:solidFill>
                  <a:latin typeface="Arial" panose="020B0604020202020204" pitchFamily="34" charset="0"/>
                  <a:ea typeface="Open Sans" panose="020B0606030504020204" pitchFamily="34" charset="0"/>
                  <a:cs typeface="Arial" panose="020B0604020202020204" pitchFamily="34" charset="0"/>
                </a:rPr>
                <a:t>561.447.0666</a:t>
              </a:r>
              <a:endParaRPr lang="ru-RU" sz="700" b="1" dirty="0">
                <a:solidFill>
                  <a:srgbClr val="193C6E"/>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37" name="Group">
            <a:extLst>
              <a:ext uri="{FF2B5EF4-FFF2-40B4-BE49-F238E27FC236}">
                <a16:creationId xmlns:a16="http://schemas.microsoft.com/office/drawing/2014/main" id="{F2B85FD5-38B6-5827-D815-B985FD6A8C9F}"/>
              </a:ext>
            </a:extLst>
          </p:cNvPr>
          <p:cNvGrpSpPr/>
          <p:nvPr/>
        </p:nvGrpSpPr>
        <p:grpSpPr>
          <a:xfrm>
            <a:off x="2101896" y="8369108"/>
            <a:ext cx="2344155" cy="369913"/>
            <a:chOff x="0" y="0"/>
            <a:chExt cx="2344154" cy="369912"/>
          </a:xfrm>
        </p:grpSpPr>
        <p:pic>
          <p:nvPicPr>
            <p:cNvPr id="138" name="Lang-Realty-Find-Your-Way-Home.png" descr="Lang-Realty-Find-Your-Way-Home.png">
              <a:extLst>
                <a:ext uri="{FF2B5EF4-FFF2-40B4-BE49-F238E27FC236}">
                  <a16:creationId xmlns:a16="http://schemas.microsoft.com/office/drawing/2014/main" id="{C2F62C81-F3BD-9E8A-BFCF-20023E83696B}"/>
                </a:ext>
              </a:extLst>
            </p:cNvPr>
            <p:cNvPicPr>
              <a:picLocks noChangeAspect="1"/>
            </p:cNvPicPr>
            <p:nvPr/>
          </p:nvPicPr>
          <p:blipFill>
            <a:blip r:embed="rId4"/>
            <a:srcRect l="19780" b="48838"/>
            <a:stretch>
              <a:fillRect/>
            </a:stretch>
          </p:blipFill>
          <p:spPr>
            <a:xfrm>
              <a:off x="473251" y="9750"/>
              <a:ext cx="1870904" cy="274439"/>
            </a:xfrm>
            <a:prstGeom prst="rect">
              <a:avLst/>
            </a:prstGeom>
            <a:ln w="12700" cap="flat">
              <a:noFill/>
              <a:miter lim="400000"/>
            </a:ln>
            <a:effectLst/>
          </p:spPr>
        </p:pic>
        <p:pic>
          <p:nvPicPr>
            <p:cNvPr id="139" name="Lang-Realty-Find-Your-Way-Home.png" descr="Lang-Realty-Find-Your-Way-Home.png">
              <a:extLst>
                <a:ext uri="{FF2B5EF4-FFF2-40B4-BE49-F238E27FC236}">
                  <a16:creationId xmlns:a16="http://schemas.microsoft.com/office/drawing/2014/main" id="{2ECB0C7B-045C-95E8-DAAF-DD65FB3BFE06}"/>
                </a:ext>
              </a:extLst>
            </p:cNvPr>
            <p:cNvPicPr>
              <a:picLocks noChangeAspect="1"/>
            </p:cNvPicPr>
            <p:nvPr/>
          </p:nvPicPr>
          <p:blipFill>
            <a:blip r:embed="rId4"/>
            <a:srcRect r="79657" b="31039"/>
            <a:stretch>
              <a:fillRect/>
            </a:stretch>
          </p:blipFill>
          <p:spPr>
            <a:xfrm>
              <a:off x="-1" y="-1"/>
              <a:ext cx="474439" cy="369914"/>
            </a:xfrm>
            <a:prstGeom prst="rect">
              <a:avLst/>
            </a:prstGeom>
            <a:ln w="12700" cap="flat">
              <a:noFill/>
              <a:miter lim="400000"/>
            </a:ln>
            <a:effectLst/>
          </p:spPr>
        </p:pic>
      </p:grpSp>
      <p:grpSp>
        <p:nvGrpSpPr>
          <p:cNvPr id="140" name="Group 139">
            <a:extLst>
              <a:ext uri="{FF2B5EF4-FFF2-40B4-BE49-F238E27FC236}">
                <a16:creationId xmlns:a16="http://schemas.microsoft.com/office/drawing/2014/main" id="{ADBDD2C3-F687-C971-9EE7-338449C5133F}"/>
              </a:ext>
            </a:extLst>
          </p:cNvPr>
          <p:cNvGrpSpPr/>
          <p:nvPr/>
        </p:nvGrpSpPr>
        <p:grpSpPr>
          <a:xfrm>
            <a:off x="321510" y="6784943"/>
            <a:ext cx="2611765" cy="786715"/>
            <a:chOff x="2462058" y="4795838"/>
            <a:chExt cx="2611765" cy="786715"/>
          </a:xfrm>
        </p:grpSpPr>
        <p:sp>
          <p:nvSpPr>
            <p:cNvPr id="142" name="Rectangle 26">
              <a:extLst>
                <a:ext uri="{FF2B5EF4-FFF2-40B4-BE49-F238E27FC236}">
                  <a16:creationId xmlns:a16="http://schemas.microsoft.com/office/drawing/2014/main" id="{66220E60-0199-8548-AB33-E33137B617BF}"/>
                </a:ext>
              </a:extLst>
            </p:cNvPr>
            <p:cNvSpPr>
              <a:spLocks noChangeArrowheads="1"/>
            </p:cNvSpPr>
            <p:nvPr/>
          </p:nvSpPr>
          <p:spPr bwMode="auto">
            <a:xfrm>
              <a:off x="2557308" y="4795838"/>
              <a:ext cx="18016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50051">
                <a:defRPr sz="1767">
                  <a:solidFill>
                    <a:srgbClr val="FFFFFF"/>
                  </a:solidFill>
                  <a:latin typeface="Playfair Display Regular"/>
                  <a:ea typeface="Playfair Display Regular"/>
                  <a:cs typeface="Playfair Display Regular"/>
                  <a:sym typeface="Playfair Display Regular"/>
                </a:defRPr>
              </a:pPr>
              <a:r>
                <a:rPr lang="en-US" sz="1400" dirty="0">
                  <a:solidFill>
                    <a:srgbClr val="BF965C"/>
                  </a:solidFill>
                  <a:latin typeface=""/>
                </a:rPr>
                <a:t>INDUSTRY LEADERS</a:t>
              </a:r>
            </a:p>
          </p:txBody>
        </p:sp>
        <p:sp>
          <p:nvSpPr>
            <p:cNvPr id="143" name="TextBox 142">
              <a:extLst>
                <a:ext uri="{FF2B5EF4-FFF2-40B4-BE49-F238E27FC236}">
                  <a16:creationId xmlns:a16="http://schemas.microsoft.com/office/drawing/2014/main" id="{753575A8-83F2-97B4-C713-58B5E9A95499}"/>
                </a:ext>
              </a:extLst>
            </p:cNvPr>
            <p:cNvSpPr txBox="1"/>
            <p:nvPr/>
          </p:nvSpPr>
          <p:spPr>
            <a:xfrm>
              <a:off x="2462058" y="5005472"/>
              <a:ext cx="2611765" cy="577081"/>
            </a:xfrm>
            <a:prstGeom prst="rect">
              <a:avLst/>
            </a:prstGeom>
            <a:noFill/>
          </p:spPr>
          <p:txBody>
            <a:bodyPr wrap="square" rtlCol="0">
              <a:spAutoFit/>
            </a:bodyPr>
            <a:lstStyle/>
            <a:p>
              <a:pPr defTabSz="850051">
                <a:defRPr sz="1023">
                  <a:solidFill>
                    <a:srgbClr val="FFFFFF"/>
                  </a:solidFill>
                  <a:latin typeface="Open Sans Italic"/>
                  <a:ea typeface="Open Sans Italic"/>
                  <a:cs typeface="Open Sans Italic"/>
                  <a:sym typeface="Open Sans Italic"/>
                </a:defRPr>
              </a:pPr>
              <a:r>
                <a:rPr lang="en-US" sz="1050" dirty="0">
                  <a:solidFill>
                    <a:srgbClr val="193C6E"/>
                  </a:solidFill>
                  <a:latin typeface="Arial" panose="020B0604020202020204" pitchFamily="34" charset="0"/>
                  <a:cs typeface="Arial" panose="020B0604020202020204" pitchFamily="34" charset="0"/>
                </a:rPr>
                <a:t>The Lang Realty brand is instantly recognized &amp; respected as the epitome of luxury real estate in South Florida.</a:t>
              </a:r>
            </a:p>
          </p:txBody>
        </p:sp>
      </p:grpSp>
      <p:grpSp>
        <p:nvGrpSpPr>
          <p:cNvPr id="148" name="Group 147">
            <a:extLst>
              <a:ext uri="{FF2B5EF4-FFF2-40B4-BE49-F238E27FC236}">
                <a16:creationId xmlns:a16="http://schemas.microsoft.com/office/drawing/2014/main" id="{586E65C3-CEC0-779F-8D1A-2272CBDB2A57}"/>
              </a:ext>
            </a:extLst>
          </p:cNvPr>
          <p:cNvGrpSpPr/>
          <p:nvPr/>
        </p:nvGrpSpPr>
        <p:grpSpPr>
          <a:xfrm>
            <a:off x="-1258463" y="2973907"/>
            <a:ext cx="366080" cy="366740"/>
            <a:chOff x="-1709714" y="3183410"/>
            <a:chExt cx="366080" cy="366740"/>
          </a:xfrm>
        </p:grpSpPr>
        <p:sp>
          <p:nvSpPr>
            <p:cNvPr id="147" name="Oval 146">
              <a:extLst>
                <a:ext uri="{FF2B5EF4-FFF2-40B4-BE49-F238E27FC236}">
                  <a16:creationId xmlns:a16="http://schemas.microsoft.com/office/drawing/2014/main" id="{C24AEEDE-AD32-B708-F193-8C736EDE9C35}"/>
                </a:ext>
              </a:extLst>
            </p:cNvPr>
            <p:cNvSpPr/>
            <p:nvPr/>
          </p:nvSpPr>
          <p:spPr>
            <a:xfrm>
              <a:off x="-1709714" y="3185877"/>
              <a:ext cx="364273" cy="364273"/>
            </a:xfrm>
            <a:prstGeom prst="ellipse">
              <a:avLst/>
            </a:prstGeom>
            <a:solidFill>
              <a:schemeClr val="bg2"/>
            </a:solidFill>
            <a:ln>
              <a:noFill/>
            </a:ln>
            <a:effectLst>
              <a:outerShdw blurRad="157763" dist="165100" dir="2700000" sx="80000" sy="80000" algn="tl" rotWithShape="0">
                <a:schemeClr val="tx1">
                  <a:alpha val="1997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46" name="Oval 145">
              <a:extLst>
                <a:ext uri="{FF2B5EF4-FFF2-40B4-BE49-F238E27FC236}">
                  <a16:creationId xmlns:a16="http://schemas.microsoft.com/office/drawing/2014/main" id="{3B9B54B3-7363-85A8-3C99-EE9BF9ED589F}"/>
                </a:ext>
              </a:extLst>
            </p:cNvPr>
            <p:cNvSpPr/>
            <p:nvPr/>
          </p:nvSpPr>
          <p:spPr>
            <a:xfrm>
              <a:off x="-1707907" y="3183410"/>
              <a:ext cx="364273" cy="364275"/>
            </a:xfrm>
            <a:prstGeom prst="ellipse">
              <a:avLst/>
            </a:prstGeom>
            <a:solidFill>
              <a:srgbClr val="BF965C">
                <a:alpha val="20000"/>
              </a:srgbClr>
            </a:solidFill>
            <a:ln>
              <a:noFill/>
            </a:ln>
            <a:effectLst>
              <a:outerShdw blurRad="203200" dist="139700" dir="13500000" sx="91000" sy="91000" algn="br" rotWithShape="0">
                <a:schemeClr val="tx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spTree>
    <p:extLst>
      <p:ext uri="{BB962C8B-B14F-4D97-AF65-F5344CB8AC3E}">
        <p14:creationId xmlns:p14="http://schemas.microsoft.com/office/powerpoint/2010/main" val="30031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strVal val="2/3*#ppt_w"/>
                                          </p:val>
                                        </p:tav>
                                        <p:tav tm="100000">
                                          <p:val>
                                            <p:strVal val="#ppt_w"/>
                                          </p:val>
                                        </p:tav>
                                      </p:tavLst>
                                    </p:anim>
                                    <p:anim calcmode="lin" valueType="num">
                                      <p:cBhvr>
                                        <p:cTn id="8" dur="1000" fill="hold"/>
                                        <p:tgtEl>
                                          <p:spTgt spid="49"/>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0"/>
                                        <p:tgtEl>
                                          <p:spTgt spid="48"/>
                                        </p:tgtEl>
                                      </p:cBhvr>
                                    </p:animEffect>
                                  </p:childTnLst>
                                </p:cTn>
                              </p:par>
                            </p:childTnLst>
                          </p:cTn>
                        </p:par>
                        <p:par>
                          <p:cTn id="13" fill="hold">
                            <p:stCondLst>
                              <p:cond delay="3000"/>
                            </p:stCondLst>
                            <p:childTnLst>
                              <p:par>
                                <p:cTn id="14" presetID="2" presetClass="entr" presetSubtype="8" decel="10000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1000" fill="hold"/>
                                        <p:tgtEl>
                                          <p:spTgt spid="50"/>
                                        </p:tgtEl>
                                        <p:attrNameLst>
                                          <p:attrName>ppt_x</p:attrName>
                                        </p:attrNameLst>
                                      </p:cBhvr>
                                      <p:tavLst>
                                        <p:tav tm="0">
                                          <p:val>
                                            <p:strVal val="0-#ppt_w/2"/>
                                          </p:val>
                                        </p:tav>
                                        <p:tav tm="100000">
                                          <p:val>
                                            <p:strVal val="#ppt_x"/>
                                          </p:val>
                                        </p:tav>
                                      </p:tavLst>
                                    </p:anim>
                                    <p:anim calcmode="lin" valueType="num">
                                      <p:cBhvr additive="base">
                                        <p:cTn id="17" dur="1000" fill="hold"/>
                                        <p:tgtEl>
                                          <p:spTgt spid="50"/>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8" decel="10000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0-#ppt_w/2"/>
                                          </p:val>
                                        </p:tav>
                                        <p:tav tm="100000">
                                          <p:val>
                                            <p:strVal val="#ppt_x"/>
                                          </p:val>
                                        </p:tav>
                                      </p:tavLst>
                                    </p:anim>
                                    <p:anim calcmode="lin" valueType="num">
                                      <p:cBhvr additive="base">
                                        <p:cTn id="22" dur="10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2" presetClass="entr" presetSubtype="8" decel="10000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0-#ppt_w/2"/>
                                          </p:val>
                                        </p:tav>
                                        <p:tav tm="100000">
                                          <p:val>
                                            <p:strVal val="#ppt_x"/>
                                          </p:val>
                                        </p:tav>
                                      </p:tavLst>
                                    </p:anim>
                                    <p:anim calcmode="lin" valueType="num">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decel="10000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1000" fill="hold"/>
                                        <p:tgtEl>
                                          <p:spTgt spid="29"/>
                                        </p:tgtEl>
                                        <p:attrNameLst>
                                          <p:attrName>ppt_x</p:attrName>
                                        </p:attrNameLst>
                                      </p:cBhvr>
                                      <p:tavLst>
                                        <p:tav tm="0">
                                          <p:val>
                                            <p:strVal val="0-#ppt_w/2"/>
                                          </p:val>
                                        </p:tav>
                                        <p:tav tm="100000">
                                          <p:val>
                                            <p:strVal val="#ppt_x"/>
                                          </p:val>
                                        </p:tav>
                                      </p:tavLst>
                                    </p:anim>
                                    <p:anim calcmode="lin" valueType="num">
                                      <p:cBhvr additive="base">
                                        <p:cTn id="32" dur="1000" fill="hold"/>
                                        <p:tgtEl>
                                          <p:spTgt spid="29"/>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2" presetClass="entr" presetSubtype="8" decel="100000" fill="hold" nodeType="afterEffect">
                                  <p:stCondLst>
                                    <p:cond delay="0"/>
                                  </p:stCondLst>
                                  <p:childTnLst>
                                    <p:set>
                                      <p:cBhvr>
                                        <p:cTn id="35" dur="1" fill="hold">
                                          <p:stCondLst>
                                            <p:cond delay="0"/>
                                          </p:stCondLst>
                                        </p:cTn>
                                        <p:tgtEl>
                                          <p:spTgt spid="140"/>
                                        </p:tgtEl>
                                        <p:attrNameLst>
                                          <p:attrName>style.visibility</p:attrName>
                                        </p:attrNameLst>
                                      </p:cBhvr>
                                      <p:to>
                                        <p:strVal val="visible"/>
                                      </p:to>
                                    </p:set>
                                    <p:anim calcmode="lin" valueType="num">
                                      <p:cBhvr additive="base">
                                        <p:cTn id="36" dur="1000" fill="hold"/>
                                        <p:tgtEl>
                                          <p:spTgt spid="140"/>
                                        </p:tgtEl>
                                        <p:attrNameLst>
                                          <p:attrName>ppt_x</p:attrName>
                                        </p:attrNameLst>
                                      </p:cBhvr>
                                      <p:tavLst>
                                        <p:tav tm="0">
                                          <p:val>
                                            <p:strVal val="0-#ppt_w/2"/>
                                          </p:val>
                                        </p:tav>
                                        <p:tav tm="100000">
                                          <p:val>
                                            <p:strVal val="#ppt_x"/>
                                          </p:val>
                                        </p:tav>
                                      </p:tavLst>
                                    </p:anim>
                                    <p:anim calcmode="lin" valueType="num">
                                      <p:cBhvr additive="base">
                                        <p:cTn id="37" dur="1000" fill="hold"/>
                                        <p:tgtEl>
                                          <p:spTgt spid="140"/>
                                        </p:tgtEl>
                                        <p:attrNameLst>
                                          <p:attrName>ppt_y</p:attrName>
                                        </p:attrNameLst>
                                      </p:cBhvr>
                                      <p:tavLst>
                                        <p:tav tm="0">
                                          <p:val>
                                            <p:strVal val="#ppt_y"/>
                                          </p:val>
                                        </p:tav>
                                        <p:tav tm="100000">
                                          <p:val>
                                            <p:strVal val="#ppt_y"/>
                                          </p:val>
                                        </p:tav>
                                      </p:tavLst>
                                    </p:anim>
                                  </p:childTnLst>
                                </p:cTn>
                              </p:par>
                              <p:par>
                                <p:cTn id="38" presetID="2" presetClass="entr" presetSubtype="1" decel="100000" fill="hold" nodeType="withEffect">
                                  <p:stCondLst>
                                    <p:cond delay="25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1000" fill="hold"/>
                                        <p:tgtEl>
                                          <p:spTgt spid="59"/>
                                        </p:tgtEl>
                                        <p:attrNameLst>
                                          <p:attrName>ppt_x</p:attrName>
                                        </p:attrNameLst>
                                      </p:cBhvr>
                                      <p:tavLst>
                                        <p:tav tm="0">
                                          <p:val>
                                            <p:strVal val="#ppt_x"/>
                                          </p:val>
                                        </p:tav>
                                        <p:tav tm="100000">
                                          <p:val>
                                            <p:strVal val="#ppt_x"/>
                                          </p:val>
                                        </p:tav>
                                      </p:tavLst>
                                    </p:anim>
                                    <p:anim calcmode="lin" valueType="num">
                                      <p:cBhvr additive="base">
                                        <p:cTn id="41" dur="1000" fill="hold"/>
                                        <p:tgtEl>
                                          <p:spTgt spid="59"/>
                                        </p:tgtEl>
                                        <p:attrNameLst>
                                          <p:attrName>ppt_y</p:attrName>
                                        </p:attrNameLst>
                                      </p:cBhvr>
                                      <p:tavLst>
                                        <p:tav tm="0">
                                          <p:val>
                                            <p:strVal val="0-#ppt_h/2"/>
                                          </p:val>
                                        </p:tav>
                                        <p:tav tm="100000">
                                          <p:val>
                                            <p:strVal val="#ppt_y"/>
                                          </p:val>
                                        </p:tav>
                                      </p:tavLst>
                                    </p:anim>
                                  </p:childTnLst>
                                </p:cTn>
                              </p:par>
                              <p:par>
                                <p:cTn id="42" presetID="2" presetClass="entr" presetSubtype="4" decel="100000" fill="hold" nodeType="withEffect">
                                  <p:stCondLst>
                                    <p:cond delay="75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1000" fill="hold"/>
                                        <p:tgtEl>
                                          <p:spTgt spid="63"/>
                                        </p:tgtEl>
                                        <p:attrNameLst>
                                          <p:attrName>ppt_x</p:attrName>
                                        </p:attrNameLst>
                                      </p:cBhvr>
                                      <p:tavLst>
                                        <p:tav tm="0">
                                          <p:val>
                                            <p:strVal val="#ppt_x"/>
                                          </p:val>
                                        </p:tav>
                                        <p:tav tm="100000">
                                          <p:val>
                                            <p:strVal val="#ppt_x"/>
                                          </p:val>
                                        </p:tav>
                                      </p:tavLst>
                                    </p:anim>
                                    <p:anim calcmode="lin" valueType="num">
                                      <p:cBhvr additive="base">
                                        <p:cTn id="45" dur="1000" fill="hold"/>
                                        <p:tgtEl>
                                          <p:spTgt spid="63"/>
                                        </p:tgtEl>
                                        <p:attrNameLst>
                                          <p:attrName>ppt_y</p:attrName>
                                        </p:attrNameLst>
                                      </p:cBhvr>
                                      <p:tavLst>
                                        <p:tav tm="0">
                                          <p:val>
                                            <p:strVal val="1+#ppt_h/2"/>
                                          </p:val>
                                        </p:tav>
                                        <p:tav tm="100000">
                                          <p:val>
                                            <p:strVal val="#ppt_y"/>
                                          </p:val>
                                        </p:tav>
                                      </p:tavLst>
                                    </p:anim>
                                  </p:childTnLst>
                                </p:cTn>
                              </p:par>
                              <p:par>
                                <p:cTn id="46" presetID="2" presetClass="entr" presetSubtype="4" decel="100000" fill="hold" nodeType="withEffect">
                                  <p:stCondLst>
                                    <p:cond delay="750"/>
                                  </p:stCondLst>
                                  <p:childTnLst>
                                    <p:set>
                                      <p:cBhvr>
                                        <p:cTn id="47" dur="1" fill="hold">
                                          <p:stCondLst>
                                            <p:cond delay="0"/>
                                          </p:stCondLst>
                                        </p:cTn>
                                        <p:tgtEl>
                                          <p:spTgt spid="67"/>
                                        </p:tgtEl>
                                        <p:attrNameLst>
                                          <p:attrName>style.visibility</p:attrName>
                                        </p:attrNameLst>
                                      </p:cBhvr>
                                      <p:to>
                                        <p:strVal val="visible"/>
                                      </p:to>
                                    </p:set>
                                    <p:anim calcmode="lin" valueType="num">
                                      <p:cBhvr additive="base">
                                        <p:cTn id="48" dur="1000" fill="hold"/>
                                        <p:tgtEl>
                                          <p:spTgt spid="67"/>
                                        </p:tgtEl>
                                        <p:attrNameLst>
                                          <p:attrName>ppt_x</p:attrName>
                                        </p:attrNameLst>
                                      </p:cBhvr>
                                      <p:tavLst>
                                        <p:tav tm="0">
                                          <p:val>
                                            <p:strVal val="#ppt_x"/>
                                          </p:val>
                                        </p:tav>
                                        <p:tav tm="100000">
                                          <p:val>
                                            <p:strVal val="#ppt_x"/>
                                          </p:val>
                                        </p:tav>
                                      </p:tavLst>
                                    </p:anim>
                                    <p:anim calcmode="lin" valueType="num">
                                      <p:cBhvr additive="base">
                                        <p:cTn id="49" dur="1000" fill="hold"/>
                                        <p:tgtEl>
                                          <p:spTgt spid="67"/>
                                        </p:tgtEl>
                                        <p:attrNameLst>
                                          <p:attrName>ppt_y</p:attrName>
                                        </p:attrNameLst>
                                      </p:cBhvr>
                                      <p:tavLst>
                                        <p:tav tm="0">
                                          <p:val>
                                            <p:strVal val="1+#ppt_h/2"/>
                                          </p:val>
                                        </p:tav>
                                        <p:tav tm="100000">
                                          <p:val>
                                            <p:strVal val="#ppt_y"/>
                                          </p:val>
                                        </p:tav>
                                      </p:tavLst>
                                    </p:anim>
                                  </p:childTnLst>
                                </p:cTn>
                              </p:par>
                              <p:par>
                                <p:cTn id="50" presetID="2" presetClass="entr" presetSubtype="1" decel="100000" fill="hold" nodeType="withEffect">
                                  <p:stCondLst>
                                    <p:cond delay="250"/>
                                  </p:stCondLst>
                                  <p:childTnLst>
                                    <p:set>
                                      <p:cBhvr>
                                        <p:cTn id="51" dur="1" fill="hold">
                                          <p:stCondLst>
                                            <p:cond delay="0"/>
                                          </p:stCondLst>
                                        </p:cTn>
                                        <p:tgtEl>
                                          <p:spTgt spid="74"/>
                                        </p:tgtEl>
                                        <p:attrNameLst>
                                          <p:attrName>style.visibility</p:attrName>
                                        </p:attrNameLst>
                                      </p:cBhvr>
                                      <p:to>
                                        <p:strVal val="visible"/>
                                      </p:to>
                                    </p:set>
                                    <p:anim calcmode="lin" valueType="num">
                                      <p:cBhvr additive="base">
                                        <p:cTn id="52" dur="1000" fill="hold"/>
                                        <p:tgtEl>
                                          <p:spTgt spid="74"/>
                                        </p:tgtEl>
                                        <p:attrNameLst>
                                          <p:attrName>ppt_x</p:attrName>
                                        </p:attrNameLst>
                                      </p:cBhvr>
                                      <p:tavLst>
                                        <p:tav tm="0">
                                          <p:val>
                                            <p:strVal val="#ppt_x"/>
                                          </p:val>
                                        </p:tav>
                                        <p:tav tm="100000">
                                          <p:val>
                                            <p:strVal val="#ppt_x"/>
                                          </p:val>
                                        </p:tav>
                                      </p:tavLst>
                                    </p:anim>
                                    <p:anim calcmode="lin" valueType="num">
                                      <p:cBhvr additive="base">
                                        <p:cTn id="53" dur="1000" fill="hold"/>
                                        <p:tgtEl>
                                          <p:spTgt spid="74"/>
                                        </p:tgtEl>
                                        <p:attrNameLst>
                                          <p:attrName>ppt_y</p:attrName>
                                        </p:attrNameLst>
                                      </p:cBhvr>
                                      <p:tavLst>
                                        <p:tav tm="0">
                                          <p:val>
                                            <p:strVal val="0-#ppt_h/2"/>
                                          </p:val>
                                        </p:tav>
                                        <p:tav tm="100000">
                                          <p:val>
                                            <p:strVal val="#ppt_y"/>
                                          </p:val>
                                        </p:tav>
                                      </p:tavLst>
                                    </p:anim>
                                  </p:childTnLst>
                                </p:cTn>
                              </p:par>
                              <p:par>
                                <p:cTn id="54" presetID="2" presetClass="entr" presetSubtype="1" decel="100000" fill="hold" nodeType="withEffect">
                                  <p:stCondLst>
                                    <p:cond delay="250"/>
                                  </p:stCondLst>
                                  <p:childTnLst>
                                    <p:set>
                                      <p:cBhvr>
                                        <p:cTn id="55" dur="1" fill="hold">
                                          <p:stCondLst>
                                            <p:cond delay="0"/>
                                          </p:stCondLst>
                                        </p:cTn>
                                        <p:tgtEl>
                                          <p:spTgt spid="77"/>
                                        </p:tgtEl>
                                        <p:attrNameLst>
                                          <p:attrName>style.visibility</p:attrName>
                                        </p:attrNameLst>
                                      </p:cBhvr>
                                      <p:to>
                                        <p:strVal val="visible"/>
                                      </p:to>
                                    </p:set>
                                    <p:anim calcmode="lin" valueType="num">
                                      <p:cBhvr additive="base">
                                        <p:cTn id="56" dur="1000" fill="hold"/>
                                        <p:tgtEl>
                                          <p:spTgt spid="77"/>
                                        </p:tgtEl>
                                        <p:attrNameLst>
                                          <p:attrName>ppt_x</p:attrName>
                                        </p:attrNameLst>
                                      </p:cBhvr>
                                      <p:tavLst>
                                        <p:tav tm="0">
                                          <p:val>
                                            <p:strVal val="#ppt_x"/>
                                          </p:val>
                                        </p:tav>
                                        <p:tav tm="100000">
                                          <p:val>
                                            <p:strVal val="#ppt_x"/>
                                          </p:val>
                                        </p:tav>
                                      </p:tavLst>
                                    </p:anim>
                                    <p:anim calcmode="lin" valueType="num">
                                      <p:cBhvr additive="base">
                                        <p:cTn id="57" dur="1000" fill="hold"/>
                                        <p:tgtEl>
                                          <p:spTgt spid="77"/>
                                        </p:tgtEl>
                                        <p:attrNameLst>
                                          <p:attrName>ppt_y</p:attrName>
                                        </p:attrNameLst>
                                      </p:cBhvr>
                                      <p:tavLst>
                                        <p:tav tm="0">
                                          <p:val>
                                            <p:strVal val="0-#ppt_h/2"/>
                                          </p:val>
                                        </p:tav>
                                        <p:tav tm="100000">
                                          <p:val>
                                            <p:strVal val="#ppt_y"/>
                                          </p:val>
                                        </p:tav>
                                      </p:tavLst>
                                    </p:anim>
                                  </p:childTnLst>
                                </p:cTn>
                              </p:par>
                              <p:par>
                                <p:cTn id="58" presetID="2" presetClass="entr" presetSubtype="1" decel="100000" fill="hold" nodeType="withEffect">
                                  <p:stCondLst>
                                    <p:cond delay="250"/>
                                  </p:stCondLst>
                                  <p:childTnLst>
                                    <p:set>
                                      <p:cBhvr>
                                        <p:cTn id="59" dur="1" fill="hold">
                                          <p:stCondLst>
                                            <p:cond delay="0"/>
                                          </p:stCondLst>
                                        </p:cTn>
                                        <p:tgtEl>
                                          <p:spTgt spid="83"/>
                                        </p:tgtEl>
                                        <p:attrNameLst>
                                          <p:attrName>style.visibility</p:attrName>
                                        </p:attrNameLst>
                                      </p:cBhvr>
                                      <p:to>
                                        <p:strVal val="visible"/>
                                      </p:to>
                                    </p:set>
                                    <p:anim calcmode="lin" valueType="num">
                                      <p:cBhvr additive="base">
                                        <p:cTn id="60" dur="1000" fill="hold"/>
                                        <p:tgtEl>
                                          <p:spTgt spid="83"/>
                                        </p:tgtEl>
                                        <p:attrNameLst>
                                          <p:attrName>ppt_x</p:attrName>
                                        </p:attrNameLst>
                                      </p:cBhvr>
                                      <p:tavLst>
                                        <p:tav tm="0">
                                          <p:val>
                                            <p:strVal val="#ppt_x"/>
                                          </p:val>
                                        </p:tav>
                                        <p:tav tm="100000">
                                          <p:val>
                                            <p:strVal val="#ppt_x"/>
                                          </p:val>
                                        </p:tav>
                                      </p:tavLst>
                                    </p:anim>
                                    <p:anim calcmode="lin" valueType="num">
                                      <p:cBhvr additive="base">
                                        <p:cTn id="61" dur="1000" fill="hold"/>
                                        <p:tgtEl>
                                          <p:spTgt spid="83"/>
                                        </p:tgtEl>
                                        <p:attrNameLst>
                                          <p:attrName>ppt_y</p:attrName>
                                        </p:attrNameLst>
                                      </p:cBhvr>
                                      <p:tavLst>
                                        <p:tav tm="0">
                                          <p:val>
                                            <p:strVal val="0-#ppt_h/2"/>
                                          </p:val>
                                        </p:tav>
                                        <p:tav tm="100000">
                                          <p:val>
                                            <p:strVal val="#ppt_y"/>
                                          </p:val>
                                        </p:tav>
                                      </p:tavLst>
                                    </p:anim>
                                  </p:childTnLst>
                                </p:cTn>
                              </p:par>
                              <p:par>
                                <p:cTn id="62" presetID="2" presetClass="entr" presetSubtype="1" decel="100000" fill="hold" nodeType="withEffect">
                                  <p:stCondLst>
                                    <p:cond delay="250"/>
                                  </p:stCondLst>
                                  <p:childTnLst>
                                    <p:set>
                                      <p:cBhvr>
                                        <p:cTn id="63" dur="1" fill="hold">
                                          <p:stCondLst>
                                            <p:cond delay="0"/>
                                          </p:stCondLst>
                                        </p:cTn>
                                        <p:tgtEl>
                                          <p:spTgt spid="119"/>
                                        </p:tgtEl>
                                        <p:attrNameLst>
                                          <p:attrName>style.visibility</p:attrName>
                                        </p:attrNameLst>
                                      </p:cBhvr>
                                      <p:to>
                                        <p:strVal val="visible"/>
                                      </p:to>
                                    </p:set>
                                    <p:anim calcmode="lin" valueType="num">
                                      <p:cBhvr additive="base">
                                        <p:cTn id="64" dur="1000" fill="hold"/>
                                        <p:tgtEl>
                                          <p:spTgt spid="119"/>
                                        </p:tgtEl>
                                        <p:attrNameLst>
                                          <p:attrName>ppt_x</p:attrName>
                                        </p:attrNameLst>
                                      </p:cBhvr>
                                      <p:tavLst>
                                        <p:tav tm="0">
                                          <p:val>
                                            <p:strVal val="#ppt_x"/>
                                          </p:val>
                                        </p:tav>
                                        <p:tav tm="100000">
                                          <p:val>
                                            <p:strVal val="#ppt_x"/>
                                          </p:val>
                                        </p:tav>
                                      </p:tavLst>
                                    </p:anim>
                                    <p:anim calcmode="lin" valueType="num">
                                      <p:cBhvr additive="base">
                                        <p:cTn id="65" dur="1000" fill="hold"/>
                                        <p:tgtEl>
                                          <p:spTgt spid="119"/>
                                        </p:tgtEl>
                                        <p:attrNameLst>
                                          <p:attrName>ppt_y</p:attrName>
                                        </p:attrNameLst>
                                      </p:cBhvr>
                                      <p:tavLst>
                                        <p:tav tm="0">
                                          <p:val>
                                            <p:strVal val="0-#ppt_h/2"/>
                                          </p:val>
                                        </p:tav>
                                        <p:tav tm="100000">
                                          <p:val>
                                            <p:strVal val="#ppt_y"/>
                                          </p:val>
                                        </p:tav>
                                      </p:tavLst>
                                    </p:anim>
                                  </p:childTnLst>
                                </p:cTn>
                              </p:par>
                              <p:par>
                                <p:cTn id="66" presetID="2" presetClass="entr" presetSubtype="1" decel="100000" fill="hold" nodeType="withEffect">
                                  <p:stCondLst>
                                    <p:cond delay="250"/>
                                  </p:stCondLst>
                                  <p:childTnLst>
                                    <p:set>
                                      <p:cBhvr>
                                        <p:cTn id="67" dur="1" fill="hold">
                                          <p:stCondLst>
                                            <p:cond delay="0"/>
                                          </p:stCondLst>
                                        </p:cTn>
                                        <p:tgtEl>
                                          <p:spTgt spid="122"/>
                                        </p:tgtEl>
                                        <p:attrNameLst>
                                          <p:attrName>style.visibility</p:attrName>
                                        </p:attrNameLst>
                                      </p:cBhvr>
                                      <p:to>
                                        <p:strVal val="visible"/>
                                      </p:to>
                                    </p:set>
                                    <p:anim calcmode="lin" valueType="num">
                                      <p:cBhvr additive="base">
                                        <p:cTn id="68" dur="1000" fill="hold"/>
                                        <p:tgtEl>
                                          <p:spTgt spid="122"/>
                                        </p:tgtEl>
                                        <p:attrNameLst>
                                          <p:attrName>ppt_x</p:attrName>
                                        </p:attrNameLst>
                                      </p:cBhvr>
                                      <p:tavLst>
                                        <p:tav tm="0">
                                          <p:val>
                                            <p:strVal val="#ppt_x"/>
                                          </p:val>
                                        </p:tav>
                                        <p:tav tm="100000">
                                          <p:val>
                                            <p:strVal val="#ppt_x"/>
                                          </p:val>
                                        </p:tav>
                                      </p:tavLst>
                                    </p:anim>
                                    <p:anim calcmode="lin" valueType="num">
                                      <p:cBhvr additive="base">
                                        <p:cTn id="69" dur="1000" fill="hold"/>
                                        <p:tgtEl>
                                          <p:spTgt spid="122"/>
                                        </p:tgtEl>
                                        <p:attrNameLst>
                                          <p:attrName>ppt_y</p:attrName>
                                        </p:attrNameLst>
                                      </p:cBhvr>
                                      <p:tavLst>
                                        <p:tav tm="0">
                                          <p:val>
                                            <p:strVal val="0-#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125"/>
                                        </p:tgtEl>
                                        <p:attrNameLst>
                                          <p:attrName>style.visibility</p:attrName>
                                        </p:attrNameLst>
                                      </p:cBhvr>
                                      <p:to>
                                        <p:strVal val="visible"/>
                                      </p:to>
                                    </p:set>
                                    <p:anim calcmode="lin" valueType="num">
                                      <p:cBhvr additive="base">
                                        <p:cTn id="72" dur="1000" fill="hold"/>
                                        <p:tgtEl>
                                          <p:spTgt spid="125"/>
                                        </p:tgtEl>
                                        <p:attrNameLst>
                                          <p:attrName>ppt_x</p:attrName>
                                        </p:attrNameLst>
                                      </p:cBhvr>
                                      <p:tavLst>
                                        <p:tav tm="0">
                                          <p:val>
                                            <p:strVal val="#ppt_x"/>
                                          </p:val>
                                        </p:tav>
                                        <p:tav tm="100000">
                                          <p:val>
                                            <p:strVal val="#ppt_x"/>
                                          </p:val>
                                        </p:tav>
                                      </p:tavLst>
                                    </p:anim>
                                    <p:anim calcmode="lin" valueType="num">
                                      <p:cBhvr additive="base">
                                        <p:cTn id="73" dur="1000" fill="hold"/>
                                        <p:tgtEl>
                                          <p:spTgt spid="125"/>
                                        </p:tgtEl>
                                        <p:attrNameLst>
                                          <p:attrName>ppt_y</p:attrName>
                                        </p:attrNameLst>
                                      </p:cBhvr>
                                      <p:tavLst>
                                        <p:tav tm="0">
                                          <p:val>
                                            <p:strVal val="1+#ppt_h/2"/>
                                          </p:val>
                                        </p:tav>
                                        <p:tav tm="100000">
                                          <p:val>
                                            <p:strVal val="#ppt_y"/>
                                          </p:val>
                                        </p:tav>
                                      </p:tavLst>
                                    </p:anim>
                                  </p:childTnLst>
                                </p:cTn>
                              </p:par>
                              <p:par>
                                <p:cTn id="74" presetID="2" presetClass="entr" presetSubtype="4" decel="100000" fill="hold" nodeType="withEffect">
                                  <p:stCondLst>
                                    <p:cond delay="750"/>
                                  </p:stCondLst>
                                  <p:childTnLst>
                                    <p:set>
                                      <p:cBhvr>
                                        <p:cTn id="75" dur="1" fill="hold">
                                          <p:stCondLst>
                                            <p:cond delay="0"/>
                                          </p:stCondLst>
                                        </p:cTn>
                                        <p:tgtEl>
                                          <p:spTgt spid="128"/>
                                        </p:tgtEl>
                                        <p:attrNameLst>
                                          <p:attrName>style.visibility</p:attrName>
                                        </p:attrNameLst>
                                      </p:cBhvr>
                                      <p:to>
                                        <p:strVal val="visible"/>
                                      </p:to>
                                    </p:set>
                                    <p:anim calcmode="lin" valueType="num">
                                      <p:cBhvr additive="base">
                                        <p:cTn id="76" dur="1000" fill="hold"/>
                                        <p:tgtEl>
                                          <p:spTgt spid="128"/>
                                        </p:tgtEl>
                                        <p:attrNameLst>
                                          <p:attrName>ppt_x</p:attrName>
                                        </p:attrNameLst>
                                      </p:cBhvr>
                                      <p:tavLst>
                                        <p:tav tm="0">
                                          <p:val>
                                            <p:strVal val="#ppt_x"/>
                                          </p:val>
                                        </p:tav>
                                        <p:tav tm="100000">
                                          <p:val>
                                            <p:strVal val="#ppt_x"/>
                                          </p:val>
                                        </p:tav>
                                      </p:tavLst>
                                    </p:anim>
                                    <p:anim calcmode="lin" valueType="num">
                                      <p:cBhvr additive="base">
                                        <p:cTn id="77" dur="1000" fill="hold"/>
                                        <p:tgtEl>
                                          <p:spTgt spid="128"/>
                                        </p:tgtEl>
                                        <p:attrNameLst>
                                          <p:attrName>ppt_y</p:attrName>
                                        </p:attrNameLst>
                                      </p:cBhvr>
                                      <p:tavLst>
                                        <p:tav tm="0">
                                          <p:val>
                                            <p:strVal val="1+#ppt_h/2"/>
                                          </p:val>
                                        </p:tav>
                                        <p:tav tm="100000">
                                          <p:val>
                                            <p:strVal val="#ppt_y"/>
                                          </p:val>
                                        </p:tav>
                                      </p:tavLst>
                                    </p:anim>
                                  </p:childTnLst>
                                </p:cTn>
                              </p:par>
                              <p:par>
                                <p:cTn id="78" presetID="2" presetClass="entr" presetSubtype="4" decel="100000" fill="hold" nodeType="withEffect">
                                  <p:stCondLst>
                                    <p:cond delay="750"/>
                                  </p:stCondLst>
                                  <p:childTnLst>
                                    <p:set>
                                      <p:cBhvr>
                                        <p:cTn id="79" dur="1" fill="hold">
                                          <p:stCondLst>
                                            <p:cond delay="0"/>
                                          </p:stCondLst>
                                        </p:cTn>
                                        <p:tgtEl>
                                          <p:spTgt spid="131"/>
                                        </p:tgtEl>
                                        <p:attrNameLst>
                                          <p:attrName>style.visibility</p:attrName>
                                        </p:attrNameLst>
                                      </p:cBhvr>
                                      <p:to>
                                        <p:strVal val="visible"/>
                                      </p:to>
                                    </p:set>
                                    <p:anim calcmode="lin" valueType="num">
                                      <p:cBhvr additive="base">
                                        <p:cTn id="80" dur="1000" fill="hold"/>
                                        <p:tgtEl>
                                          <p:spTgt spid="131"/>
                                        </p:tgtEl>
                                        <p:attrNameLst>
                                          <p:attrName>ppt_x</p:attrName>
                                        </p:attrNameLst>
                                      </p:cBhvr>
                                      <p:tavLst>
                                        <p:tav tm="0">
                                          <p:val>
                                            <p:strVal val="#ppt_x"/>
                                          </p:val>
                                        </p:tav>
                                        <p:tav tm="100000">
                                          <p:val>
                                            <p:strVal val="#ppt_x"/>
                                          </p:val>
                                        </p:tav>
                                      </p:tavLst>
                                    </p:anim>
                                    <p:anim calcmode="lin" valueType="num">
                                      <p:cBhvr additive="base">
                                        <p:cTn id="81" dur="1000" fill="hold"/>
                                        <p:tgtEl>
                                          <p:spTgt spid="131"/>
                                        </p:tgtEl>
                                        <p:attrNameLst>
                                          <p:attrName>ppt_y</p:attrName>
                                        </p:attrNameLst>
                                      </p:cBhvr>
                                      <p:tavLst>
                                        <p:tav tm="0">
                                          <p:val>
                                            <p:strVal val="1+#ppt_h/2"/>
                                          </p:val>
                                        </p:tav>
                                        <p:tav tm="100000">
                                          <p:val>
                                            <p:strVal val="#ppt_y"/>
                                          </p:val>
                                        </p:tav>
                                      </p:tavLst>
                                    </p:anim>
                                  </p:childTnLst>
                                </p:cTn>
                              </p:par>
                              <p:par>
                                <p:cTn id="82" presetID="2" presetClass="entr" presetSubtype="4" decel="100000" fill="hold" nodeType="withEffect">
                                  <p:stCondLst>
                                    <p:cond delay="750"/>
                                  </p:stCondLst>
                                  <p:childTnLst>
                                    <p:set>
                                      <p:cBhvr>
                                        <p:cTn id="83" dur="1" fill="hold">
                                          <p:stCondLst>
                                            <p:cond delay="0"/>
                                          </p:stCondLst>
                                        </p:cTn>
                                        <p:tgtEl>
                                          <p:spTgt spid="134"/>
                                        </p:tgtEl>
                                        <p:attrNameLst>
                                          <p:attrName>style.visibility</p:attrName>
                                        </p:attrNameLst>
                                      </p:cBhvr>
                                      <p:to>
                                        <p:strVal val="visible"/>
                                      </p:to>
                                    </p:set>
                                    <p:anim calcmode="lin" valueType="num">
                                      <p:cBhvr additive="base">
                                        <p:cTn id="84" dur="1000" fill="hold"/>
                                        <p:tgtEl>
                                          <p:spTgt spid="134"/>
                                        </p:tgtEl>
                                        <p:attrNameLst>
                                          <p:attrName>ppt_x</p:attrName>
                                        </p:attrNameLst>
                                      </p:cBhvr>
                                      <p:tavLst>
                                        <p:tav tm="0">
                                          <p:val>
                                            <p:strVal val="#ppt_x"/>
                                          </p:val>
                                        </p:tav>
                                        <p:tav tm="100000">
                                          <p:val>
                                            <p:strVal val="#ppt_x"/>
                                          </p:val>
                                        </p:tav>
                                      </p:tavLst>
                                    </p:anim>
                                    <p:anim calcmode="lin" valueType="num">
                                      <p:cBhvr additive="base">
                                        <p:cTn id="85" dur="1000" fill="hold"/>
                                        <p:tgtEl>
                                          <p:spTgt spid="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dvAuto="0"/>
      <p:bldP spid="49" grpId="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2CE33-93E3-085D-3936-1CB29D499C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311" y="5215729"/>
            <a:ext cx="7200619" cy="4049860"/>
          </a:xfrm>
          <a:prstGeom prst="rect">
            <a:avLst/>
          </a:prstGeom>
        </p:spPr>
      </p:pic>
      <p:pic>
        <p:nvPicPr>
          <p:cNvPr id="4" name="Picture 3" descr="A heart shaped collage of photos&#10;&#10;Description automatically generated">
            <a:extLst>
              <a:ext uri="{FF2B5EF4-FFF2-40B4-BE49-F238E27FC236}">
                <a16:creationId xmlns:a16="http://schemas.microsoft.com/office/drawing/2014/main" id="{9AED7587-C6C4-A69F-900E-7D8765BBE21F}"/>
              </a:ext>
            </a:extLst>
          </p:cNvPr>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a:off x="-721820" y="982638"/>
            <a:ext cx="8367741" cy="7092724"/>
          </a:xfrm>
          <a:prstGeom prst="rect">
            <a:avLst/>
          </a:prstGeom>
          <a:effectLst>
            <a:outerShdw dist="50800" sx="1000" sy="1000" algn="ctr" rotWithShape="0">
              <a:srgbClr val="000000"/>
            </a:outerShdw>
          </a:effectLst>
        </p:spPr>
      </p:pic>
      <p:grpSp>
        <p:nvGrpSpPr>
          <p:cNvPr id="5" name="Group 4">
            <a:extLst>
              <a:ext uri="{FF2B5EF4-FFF2-40B4-BE49-F238E27FC236}">
                <a16:creationId xmlns:a16="http://schemas.microsoft.com/office/drawing/2014/main" id="{85E3807C-6AE9-D462-32CA-FBE682219129}"/>
              </a:ext>
            </a:extLst>
          </p:cNvPr>
          <p:cNvGrpSpPr/>
          <p:nvPr/>
        </p:nvGrpSpPr>
        <p:grpSpPr>
          <a:xfrm>
            <a:off x="857078" y="1408137"/>
            <a:ext cx="5249333" cy="5249333"/>
            <a:chOff x="7349505" y="606851"/>
            <a:chExt cx="1211126" cy="1211126"/>
          </a:xfrm>
          <a:solidFill>
            <a:schemeClr val="bg2"/>
          </a:solidFill>
          <a:effectLst>
            <a:glow rad="234887">
              <a:schemeClr val="bg1">
                <a:alpha val="68000"/>
              </a:schemeClr>
            </a:glow>
            <a:outerShdw blurRad="50800" dist="50800" dir="5400000" algn="ctr" rotWithShape="0">
              <a:schemeClr val="bg1">
                <a:alpha val="0"/>
              </a:schemeClr>
            </a:outerShdw>
          </a:effectLst>
        </p:grpSpPr>
        <p:sp>
          <p:nvSpPr>
            <p:cNvPr id="6" name="Oval 5">
              <a:extLst>
                <a:ext uri="{FF2B5EF4-FFF2-40B4-BE49-F238E27FC236}">
                  <a16:creationId xmlns:a16="http://schemas.microsoft.com/office/drawing/2014/main" id="{6EDAADB8-32E7-3225-C5C4-AB60AA25DB62}"/>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9" name="Oval 8">
              <a:extLst>
                <a:ext uri="{FF2B5EF4-FFF2-40B4-BE49-F238E27FC236}">
                  <a16:creationId xmlns:a16="http://schemas.microsoft.com/office/drawing/2014/main" id="{E1DC56BF-1F84-7D8F-2CE9-A9A6393B10BC}"/>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10" name="Group 9">
            <a:extLst>
              <a:ext uri="{FF2B5EF4-FFF2-40B4-BE49-F238E27FC236}">
                <a16:creationId xmlns:a16="http://schemas.microsoft.com/office/drawing/2014/main" id="{EC544145-3570-8D37-74C3-E60029C57AEB}"/>
              </a:ext>
            </a:extLst>
          </p:cNvPr>
          <p:cNvGrpSpPr/>
          <p:nvPr/>
        </p:nvGrpSpPr>
        <p:grpSpPr>
          <a:xfrm>
            <a:off x="1253068" y="1819701"/>
            <a:ext cx="4426206" cy="4426206"/>
            <a:chOff x="7349505" y="606851"/>
            <a:chExt cx="1211126" cy="1211126"/>
          </a:xfrm>
          <a:solidFill>
            <a:srgbClr val="01AACD">
              <a:alpha val="3148"/>
            </a:srgbClr>
          </a:solidFill>
        </p:grpSpPr>
        <p:sp>
          <p:nvSpPr>
            <p:cNvPr id="12" name="Oval 11">
              <a:extLst>
                <a:ext uri="{FF2B5EF4-FFF2-40B4-BE49-F238E27FC236}">
                  <a16:creationId xmlns:a16="http://schemas.microsoft.com/office/drawing/2014/main" id="{302A302D-D4F1-AA53-6F02-FAD6BCCC033B}"/>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3" name="Oval 12">
              <a:extLst>
                <a:ext uri="{FF2B5EF4-FFF2-40B4-BE49-F238E27FC236}">
                  <a16:creationId xmlns:a16="http://schemas.microsoft.com/office/drawing/2014/main" id="{4A11A0C8-DBC8-B1F4-D97D-5DBDCD17872D}"/>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grpSp>
        <p:nvGrpSpPr>
          <p:cNvPr id="15" name="Group 14">
            <a:extLst>
              <a:ext uri="{FF2B5EF4-FFF2-40B4-BE49-F238E27FC236}">
                <a16:creationId xmlns:a16="http://schemas.microsoft.com/office/drawing/2014/main" id="{D1078DAA-ADB9-CB02-47AB-87FAC8143EDD}"/>
              </a:ext>
            </a:extLst>
          </p:cNvPr>
          <p:cNvGrpSpPr/>
          <p:nvPr/>
        </p:nvGrpSpPr>
        <p:grpSpPr>
          <a:xfrm>
            <a:off x="1836257" y="2402890"/>
            <a:ext cx="3259828" cy="3259828"/>
            <a:chOff x="7349505" y="606851"/>
            <a:chExt cx="1211126" cy="1211126"/>
          </a:xfrm>
          <a:solidFill>
            <a:srgbClr val="01AACD">
              <a:alpha val="5000"/>
            </a:srgbClr>
          </a:solidFill>
        </p:grpSpPr>
        <p:sp>
          <p:nvSpPr>
            <p:cNvPr id="17" name="Oval 16">
              <a:extLst>
                <a:ext uri="{FF2B5EF4-FFF2-40B4-BE49-F238E27FC236}">
                  <a16:creationId xmlns:a16="http://schemas.microsoft.com/office/drawing/2014/main" id="{03F4644D-1F7C-2E26-BF25-FD3D92F1D824}"/>
                </a:ext>
              </a:extLst>
            </p:cNvPr>
            <p:cNvSpPr/>
            <p:nvPr/>
          </p:nvSpPr>
          <p:spPr>
            <a:xfrm>
              <a:off x="7349505" y="606851"/>
              <a:ext cx="1211126" cy="1211126"/>
            </a:xfrm>
            <a:prstGeom prst="ellipse">
              <a:avLst/>
            </a:prstGeom>
            <a:grpFill/>
            <a:ln>
              <a:no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8" name="Oval 17">
              <a:extLst>
                <a:ext uri="{FF2B5EF4-FFF2-40B4-BE49-F238E27FC236}">
                  <a16:creationId xmlns:a16="http://schemas.microsoft.com/office/drawing/2014/main" id="{FE432093-009F-E12B-BFA3-44A79E9D6420}"/>
                </a:ext>
              </a:extLst>
            </p:cNvPr>
            <p:cNvSpPr/>
            <p:nvPr/>
          </p:nvSpPr>
          <p:spPr>
            <a:xfrm>
              <a:off x="7349505" y="606851"/>
              <a:ext cx="1211126" cy="1211126"/>
            </a:xfrm>
            <a:prstGeom prst="ellipse">
              <a:avLst/>
            </a:prstGeom>
            <a:grp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pic>
        <p:nvPicPr>
          <p:cNvPr id="19" name="Picture 18">
            <a:extLst>
              <a:ext uri="{FF2B5EF4-FFF2-40B4-BE49-F238E27FC236}">
                <a16:creationId xmlns:a16="http://schemas.microsoft.com/office/drawing/2014/main" id="{5BED906C-FD15-CFD4-EB86-A3FDD7258FD9}"/>
              </a:ext>
            </a:extLst>
          </p:cNvPr>
          <p:cNvPicPr>
            <a:picLocks noChangeAspect="1"/>
          </p:cNvPicPr>
          <p:nvPr/>
        </p:nvPicPr>
        <p:blipFill>
          <a:blip r:embed="rId4"/>
          <a:stretch>
            <a:fillRect/>
          </a:stretch>
        </p:blipFill>
        <p:spPr>
          <a:xfrm>
            <a:off x="2247574" y="1679025"/>
            <a:ext cx="2437192" cy="1276624"/>
          </a:xfrm>
          <a:prstGeom prst="rect">
            <a:avLst/>
          </a:prstGeom>
        </p:spPr>
      </p:pic>
      <p:sp>
        <p:nvSpPr>
          <p:cNvPr id="21" name="Text">
            <a:extLst>
              <a:ext uri="{FF2B5EF4-FFF2-40B4-BE49-F238E27FC236}">
                <a16:creationId xmlns:a16="http://schemas.microsoft.com/office/drawing/2014/main" id="{25E3B376-3CE7-902B-1E74-C049FE946C26}"/>
              </a:ext>
            </a:extLst>
          </p:cNvPr>
          <p:cNvSpPr>
            <a:spLocks noChangeArrowheads="1"/>
          </p:cNvSpPr>
          <p:nvPr/>
        </p:nvSpPr>
        <p:spPr bwMode="auto">
          <a:xfrm>
            <a:off x="2852720" y="5810472"/>
            <a:ext cx="11525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200" b="1" dirty="0" err="1">
                <a:solidFill>
                  <a:srgbClr val="193C6E"/>
                </a:solidFill>
              </a:rPr>
              <a:t>LangCares.com</a:t>
            </a:r>
            <a:endParaRPr lang="en-US" sz="1200" b="1" dirty="0">
              <a:solidFill>
                <a:srgbClr val="193C6E"/>
              </a:solidFill>
            </a:endParaRPr>
          </a:p>
        </p:txBody>
      </p:sp>
      <p:sp>
        <p:nvSpPr>
          <p:cNvPr id="22" name="TextBox 21">
            <a:extLst>
              <a:ext uri="{FF2B5EF4-FFF2-40B4-BE49-F238E27FC236}">
                <a16:creationId xmlns:a16="http://schemas.microsoft.com/office/drawing/2014/main" id="{7C3E1F77-6C6B-0F3E-E9D4-5F4C5A6E4008}"/>
              </a:ext>
            </a:extLst>
          </p:cNvPr>
          <p:cNvSpPr txBox="1"/>
          <p:nvPr/>
        </p:nvSpPr>
        <p:spPr>
          <a:xfrm>
            <a:off x="2055863" y="3021450"/>
            <a:ext cx="2851762" cy="2346220"/>
          </a:xfrm>
          <a:prstGeom prst="rect">
            <a:avLst/>
          </a:prstGeom>
          <a:noFill/>
        </p:spPr>
        <p:txBody>
          <a:bodyPr wrap="square" rtlCol="0">
            <a:spAutoFit/>
          </a:bodyPr>
          <a:lstStyle/>
          <a:p>
            <a:pPr algn="ctr">
              <a:lnSpc>
                <a:spcPct val="150000"/>
              </a:lnSpc>
            </a:pPr>
            <a:r>
              <a:rPr lang="en-US" sz="1100" dirty="0">
                <a:solidFill>
                  <a:srgbClr val="193C6E"/>
                </a:solidFill>
                <a:latin typeface="Arial" panose="020B0604020202020204" pitchFamily="34" charset="0"/>
                <a:cs typeface="Arial" panose="020B0604020202020204" pitchFamily="34" charset="0"/>
              </a:rPr>
              <a:t>This heartfelt program channels resources to our local communities, inspiring our agents and staff to create meaningful change. Whether through financial aid, goods, services, or volunteering, we unite to make a profound impact. Discover our dedication to community betterment at </a:t>
            </a:r>
            <a:r>
              <a:rPr lang="en-US" sz="1100" b="1" dirty="0" err="1">
                <a:solidFill>
                  <a:srgbClr val="193C6E"/>
                </a:solidFill>
                <a:latin typeface="Arial" panose="020B0604020202020204" pitchFamily="34" charset="0"/>
                <a:cs typeface="Arial" panose="020B0604020202020204" pitchFamily="34" charset="0"/>
              </a:rPr>
              <a:t>LangCares.com</a:t>
            </a:r>
            <a:r>
              <a:rPr lang="en-US" sz="1100" dirty="0">
                <a:solidFill>
                  <a:srgbClr val="193C6E"/>
                </a:solidFill>
                <a:latin typeface="Arial" panose="020B0604020202020204" pitchFamily="34" charset="0"/>
                <a:cs typeface="Arial" panose="020B0604020202020204" pitchFamily="34" charset="0"/>
              </a:rPr>
              <a:t>, where our love for people and purpose shines bright.</a:t>
            </a:r>
          </a:p>
        </p:txBody>
      </p:sp>
      <p:sp>
        <p:nvSpPr>
          <p:cNvPr id="24" name="Exceptional Service.  Extraordinary Results.">
            <a:extLst>
              <a:ext uri="{FF2B5EF4-FFF2-40B4-BE49-F238E27FC236}">
                <a16:creationId xmlns:a16="http://schemas.microsoft.com/office/drawing/2014/main" id="{2A9258C7-F527-64B5-294D-9B6D23F6165A}"/>
              </a:ext>
            </a:extLst>
          </p:cNvPr>
          <p:cNvSpPr txBox="1">
            <a:spLocks/>
          </p:cNvSpPr>
          <p:nvPr/>
        </p:nvSpPr>
        <p:spPr>
          <a:xfrm>
            <a:off x="-2667000" y="463845"/>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b="1" dirty="0">
                <a:solidFill>
                  <a:srgbClr val="BF965C"/>
                </a:solidFill>
                <a:latin typeface="Arial" panose="020B0604020202020204" pitchFamily="34" charset="0"/>
                <a:cs typeface="Arial" panose="020B0604020202020204" pitchFamily="34" charset="0"/>
              </a:rPr>
              <a:t>Our Community Outreach</a:t>
            </a:r>
          </a:p>
        </p:txBody>
      </p:sp>
    </p:spTree>
    <p:extLst>
      <p:ext uri="{BB962C8B-B14F-4D97-AF65-F5344CB8AC3E}">
        <p14:creationId xmlns:p14="http://schemas.microsoft.com/office/powerpoint/2010/main" val="15780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6" presetClass="emph" presetSubtype="0" accel="48000" decel="47000" autoRev="1" fill="hold" nodeType="withEffect">
                                  <p:stCondLst>
                                    <p:cond delay="250"/>
                                  </p:stCondLst>
                                  <p:childTnLst>
                                    <p:animScale>
                                      <p:cBhvr>
                                        <p:cTn id="9" dur="1500" fill="hold"/>
                                        <p:tgtEl>
                                          <p:spTgt spid="15"/>
                                        </p:tgtEl>
                                      </p:cBhvr>
                                      <p:by x="150000" y="150000"/>
                                    </p:animScale>
                                  </p:childTnLst>
                                </p:cTn>
                              </p:par>
                              <p:par>
                                <p:cTn id="10" presetID="10"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 presetClass="emph" presetSubtype="0" accel="48000" decel="47000" autoRev="1" fill="hold" nodeType="withEffect">
                                  <p:stCondLst>
                                    <p:cond delay="500"/>
                                  </p:stCondLst>
                                  <p:childTnLst>
                                    <p:animScale>
                                      <p:cBhvr>
                                        <p:cTn id="14" dur="1500" fill="hold"/>
                                        <p:tgtEl>
                                          <p:spTgt spid="10"/>
                                        </p:tgtEl>
                                      </p:cBhvr>
                                      <p:by x="150000" y="150000"/>
                                    </p:animScale>
                                  </p:childTnLst>
                                </p:cTn>
                              </p:par>
                              <p:par>
                                <p:cTn id="15" presetID="10" presetClass="entr" presetSubtype="0" fill="hold" nodeType="with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 presetClass="emph" presetSubtype="0" accel="48000" decel="47000" autoRev="1" fill="hold" nodeType="withEffect">
                                  <p:stCondLst>
                                    <p:cond delay="750"/>
                                  </p:stCondLst>
                                  <p:childTnLst>
                                    <p:animScale>
                                      <p:cBhvr>
                                        <p:cTn id="19" dur="1500" fill="hold"/>
                                        <p:tgtEl>
                                          <p:spTgt spid="5"/>
                                        </p:tgtEl>
                                      </p:cBhvr>
                                      <p:by x="150000" y="150000"/>
                                    </p:animScale>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4250"/>
                            </p:stCondLst>
                            <p:childTnLst>
                              <p:par>
                                <p:cTn id="25" presetID="2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1000"/>
                                        <p:tgtEl>
                                          <p:spTgt spid="22"/>
                                        </p:tgtEl>
                                      </p:cBhvr>
                                    </p:animEffect>
                                  </p:childTnLst>
                                </p:cTn>
                              </p:par>
                              <p:par>
                                <p:cTn id="28" presetID="2" presetClass="entr" presetSubtype="4" decel="10000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1000" fill="hold"/>
                                        <p:tgtEl>
                                          <p:spTgt spid="21"/>
                                        </p:tgtEl>
                                        <p:attrNameLst>
                                          <p:attrName>ppt_x</p:attrName>
                                        </p:attrNameLst>
                                      </p:cBhvr>
                                      <p:tavLst>
                                        <p:tav tm="0">
                                          <p:val>
                                            <p:strVal val="#ppt_x"/>
                                          </p:val>
                                        </p:tav>
                                        <p:tav tm="100000">
                                          <p:val>
                                            <p:strVal val="#ppt_x"/>
                                          </p:val>
                                        </p:tav>
                                      </p:tavLst>
                                    </p:anim>
                                    <p:anim calcmode="lin" valueType="num">
                                      <p:cBhvr additive="base">
                                        <p:cTn id="31" dur="10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5250"/>
                            </p:stCondLst>
                            <p:childTnLst>
                              <p:par>
                                <p:cTn id="33" presetID="23" presetClass="entr" presetSubtype="272" fill="hold" grpId="0" nodeType="afterEffect">
                                  <p:stCondLst>
                                    <p:cond delay="0"/>
                                  </p:stCondLst>
                                  <p:iterate>
                                    <p:tmAbs val="0"/>
                                  </p:iterate>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2/3*#ppt_w"/>
                                          </p:val>
                                        </p:tav>
                                        <p:tav tm="100000">
                                          <p:val>
                                            <p:strVal val="#ppt_w"/>
                                          </p:val>
                                        </p:tav>
                                      </p:tavLst>
                                    </p:anim>
                                    <p:anim calcmode="lin" valueType="num">
                                      <p:cBhvr>
                                        <p:cTn id="36" dur="1000" fill="hold"/>
                                        <p:tgtEl>
                                          <p:spTgt spid="2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reeform 6">
            <a:extLst>
              <a:ext uri="{FF2B5EF4-FFF2-40B4-BE49-F238E27FC236}">
                <a16:creationId xmlns:a16="http://schemas.microsoft.com/office/drawing/2014/main" id="{1C4ED598-F583-57A9-799A-6C6CB5661988}"/>
              </a:ext>
            </a:extLst>
          </p:cNvPr>
          <p:cNvSpPr>
            <a:spLocks noEditPoints="1"/>
          </p:cNvSpPr>
          <p:nvPr/>
        </p:nvSpPr>
        <p:spPr bwMode="auto">
          <a:xfrm>
            <a:off x="105970" y="973330"/>
            <a:ext cx="6454448" cy="3718350"/>
          </a:xfrm>
          <a:custGeom>
            <a:avLst/>
            <a:gdLst>
              <a:gd name="T0" fmla="*/ 1892 w 2192"/>
              <a:gd name="T1" fmla="*/ 657 h 1348"/>
              <a:gd name="T2" fmla="*/ 1934 w 2192"/>
              <a:gd name="T3" fmla="*/ 476 h 1348"/>
              <a:gd name="T4" fmla="*/ 1935 w 2192"/>
              <a:gd name="T5" fmla="*/ 542 h 1348"/>
              <a:gd name="T6" fmla="*/ 1820 w 2192"/>
              <a:gd name="T7" fmla="*/ 901 h 1348"/>
              <a:gd name="T8" fmla="*/ 1868 w 2192"/>
              <a:gd name="T9" fmla="*/ 887 h 1348"/>
              <a:gd name="T10" fmla="*/ 1970 w 2192"/>
              <a:gd name="T11" fmla="*/ 1200 h 1348"/>
              <a:gd name="T12" fmla="*/ 1980 w 2192"/>
              <a:gd name="T13" fmla="*/ 1244 h 1348"/>
              <a:gd name="T14" fmla="*/ 2164 w 2192"/>
              <a:gd name="T15" fmla="*/ 1180 h 1348"/>
              <a:gd name="T16" fmla="*/ 652 w 2192"/>
              <a:gd name="T17" fmla="*/ 1138 h 1348"/>
              <a:gd name="T18" fmla="*/ 414 w 2192"/>
              <a:gd name="T19" fmla="*/ 682 h 1348"/>
              <a:gd name="T20" fmla="*/ 528 w 2192"/>
              <a:gd name="T21" fmla="*/ 453 h 1348"/>
              <a:gd name="T22" fmla="*/ 528 w 2192"/>
              <a:gd name="T23" fmla="*/ 267 h 1348"/>
              <a:gd name="T24" fmla="*/ 116 w 2192"/>
              <a:gd name="T25" fmla="*/ 208 h 1348"/>
              <a:gd name="T26" fmla="*/ 238 w 2192"/>
              <a:gd name="T27" fmla="*/ 434 h 1348"/>
              <a:gd name="T28" fmla="*/ 564 w 2192"/>
              <a:gd name="T29" fmla="*/ 1260 h 1348"/>
              <a:gd name="T30" fmla="*/ 990 w 2192"/>
              <a:gd name="T31" fmla="*/ 472 h 1348"/>
              <a:gd name="T32" fmla="*/ 962 w 2192"/>
              <a:gd name="T33" fmla="*/ 503 h 1348"/>
              <a:gd name="T34" fmla="*/ 681 w 2192"/>
              <a:gd name="T35" fmla="*/ 516 h 1348"/>
              <a:gd name="T36" fmla="*/ 485 w 2192"/>
              <a:gd name="T37" fmla="*/ 225 h 1348"/>
              <a:gd name="T38" fmla="*/ 409 w 2192"/>
              <a:gd name="T39" fmla="*/ 159 h 1348"/>
              <a:gd name="T40" fmla="*/ 521 w 2192"/>
              <a:gd name="T41" fmla="*/ 226 h 1348"/>
              <a:gd name="T42" fmla="*/ 677 w 2192"/>
              <a:gd name="T43" fmla="*/ 325 h 1348"/>
              <a:gd name="T44" fmla="*/ 639 w 2192"/>
              <a:gd name="T45" fmla="*/ 260 h 1348"/>
              <a:gd name="T46" fmla="*/ 893 w 2192"/>
              <a:gd name="T47" fmla="*/ 262 h 1348"/>
              <a:gd name="T48" fmla="*/ 814 w 2192"/>
              <a:gd name="T49" fmla="*/ 79 h 1348"/>
              <a:gd name="T50" fmla="*/ 941 w 2192"/>
              <a:gd name="T51" fmla="*/ 377 h 1348"/>
              <a:gd name="T52" fmla="*/ 599 w 2192"/>
              <a:gd name="T53" fmla="*/ 155 h 1348"/>
              <a:gd name="T54" fmla="*/ 571 w 2192"/>
              <a:gd name="T55" fmla="*/ 177 h 1348"/>
              <a:gd name="T56" fmla="*/ 653 w 2192"/>
              <a:gd name="T57" fmla="*/ 102 h 1348"/>
              <a:gd name="T58" fmla="*/ 462 w 2192"/>
              <a:gd name="T59" fmla="*/ 147 h 1348"/>
              <a:gd name="T60" fmla="*/ 487 w 2192"/>
              <a:gd name="T61" fmla="*/ 99 h 1348"/>
              <a:gd name="T62" fmla="*/ 1116 w 2192"/>
              <a:gd name="T63" fmla="*/ 152 h 1348"/>
              <a:gd name="T64" fmla="*/ 1425 w 2192"/>
              <a:gd name="T65" fmla="*/ 85 h 1348"/>
              <a:gd name="T66" fmla="*/ 1675 w 2192"/>
              <a:gd name="T67" fmla="*/ 109 h 1348"/>
              <a:gd name="T68" fmla="*/ 1725 w 2192"/>
              <a:gd name="T69" fmla="*/ 92 h 1348"/>
              <a:gd name="T70" fmla="*/ 1876 w 2192"/>
              <a:gd name="T71" fmla="*/ 825 h 1348"/>
              <a:gd name="T72" fmla="*/ 2062 w 2192"/>
              <a:gd name="T73" fmla="*/ 181 h 1348"/>
              <a:gd name="T74" fmla="*/ 1968 w 2192"/>
              <a:gd name="T75" fmla="*/ 345 h 1348"/>
              <a:gd name="T76" fmla="*/ 1860 w 2192"/>
              <a:gd name="T77" fmla="*/ 570 h 1348"/>
              <a:gd name="T78" fmla="*/ 1768 w 2192"/>
              <a:gd name="T79" fmla="*/ 741 h 1348"/>
              <a:gd name="T80" fmla="*/ 1397 w 2192"/>
              <a:gd name="T81" fmla="*/ 712 h 1348"/>
              <a:gd name="T82" fmla="*/ 1089 w 2192"/>
              <a:gd name="T83" fmla="*/ 866 h 1348"/>
              <a:gd name="T84" fmla="*/ 1204 w 2192"/>
              <a:gd name="T85" fmla="*/ 630 h 1348"/>
              <a:gd name="T86" fmla="*/ 1264 w 2192"/>
              <a:gd name="T87" fmla="*/ 546 h 1348"/>
              <a:gd name="T88" fmla="*/ 1174 w 2192"/>
              <a:gd name="T89" fmla="*/ 604 h 1348"/>
              <a:gd name="T90" fmla="*/ 1170 w 2192"/>
              <a:gd name="T91" fmla="*/ 635 h 1348"/>
              <a:gd name="T92" fmla="*/ 968 w 2192"/>
              <a:gd name="T93" fmla="*/ 616 h 1348"/>
              <a:gd name="T94" fmla="*/ 1074 w 2192"/>
              <a:gd name="T95" fmla="*/ 467 h 1348"/>
              <a:gd name="T96" fmla="*/ 1100 w 2192"/>
              <a:gd name="T97" fmla="*/ 483 h 1348"/>
              <a:gd name="T98" fmla="*/ 1129 w 2192"/>
              <a:gd name="T99" fmla="*/ 432 h 1348"/>
              <a:gd name="T100" fmla="*/ 1070 w 2192"/>
              <a:gd name="T101" fmla="*/ 398 h 1348"/>
              <a:gd name="T102" fmla="*/ 1108 w 2192"/>
              <a:gd name="T103" fmla="*/ 335 h 1348"/>
              <a:gd name="T104" fmla="*/ 1199 w 2192"/>
              <a:gd name="T105" fmla="*/ 314 h 1348"/>
              <a:gd name="T106" fmla="*/ 1306 w 2192"/>
              <a:gd name="T107" fmla="*/ 314 h 1348"/>
              <a:gd name="T108" fmla="*/ 1451 w 2192"/>
              <a:gd name="T109" fmla="*/ 308 h 1348"/>
              <a:gd name="T110" fmla="*/ 1494 w 2192"/>
              <a:gd name="T111" fmla="*/ 161 h 1348"/>
              <a:gd name="T112" fmla="*/ 1677 w 2192"/>
              <a:gd name="T113" fmla="*/ 183 h 1348"/>
              <a:gd name="T114" fmla="*/ 1976 w 2192"/>
              <a:gd name="T115" fmla="*/ 136 h 1348"/>
              <a:gd name="T116" fmla="*/ 1339 w 2192"/>
              <a:gd name="T117" fmla="*/ 610 h 1348"/>
              <a:gd name="T118" fmla="*/ 1688 w 2192"/>
              <a:gd name="T119" fmla="*/ 451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2" h="1348">
                <a:moveTo>
                  <a:pt x="1243" y="1073"/>
                </a:moveTo>
                <a:cubicBezTo>
                  <a:pt x="1243" y="1073"/>
                  <a:pt x="1242" y="1073"/>
                  <a:pt x="1242" y="1073"/>
                </a:cubicBezTo>
                <a:cubicBezTo>
                  <a:pt x="1242" y="1073"/>
                  <a:pt x="1242" y="1073"/>
                  <a:pt x="1242" y="1073"/>
                </a:cubicBezTo>
                <a:lnTo>
                  <a:pt x="1243" y="1073"/>
                </a:lnTo>
                <a:close/>
                <a:moveTo>
                  <a:pt x="1315" y="1038"/>
                </a:moveTo>
                <a:cubicBezTo>
                  <a:pt x="1320" y="1128"/>
                  <a:pt x="1355" y="1009"/>
                  <a:pt x="1362" y="1002"/>
                </a:cubicBezTo>
                <a:cubicBezTo>
                  <a:pt x="1365" y="995"/>
                  <a:pt x="1361" y="989"/>
                  <a:pt x="1360" y="976"/>
                </a:cubicBezTo>
                <a:cubicBezTo>
                  <a:pt x="1356" y="974"/>
                  <a:pt x="1348" y="990"/>
                  <a:pt x="1348" y="994"/>
                </a:cubicBezTo>
                <a:cubicBezTo>
                  <a:pt x="1325" y="1000"/>
                  <a:pt x="1322" y="1016"/>
                  <a:pt x="1315" y="1038"/>
                </a:cubicBezTo>
                <a:close/>
                <a:moveTo>
                  <a:pt x="1881" y="636"/>
                </a:moveTo>
                <a:cubicBezTo>
                  <a:pt x="1880" y="640"/>
                  <a:pt x="1886" y="654"/>
                  <a:pt x="1892" y="657"/>
                </a:cubicBezTo>
                <a:cubicBezTo>
                  <a:pt x="1887" y="599"/>
                  <a:pt x="1927" y="646"/>
                  <a:pt x="1923" y="621"/>
                </a:cubicBezTo>
                <a:cubicBezTo>
                  <a:pt x="1925" y="619"/>
                  <a:pt x="1923" y="626"/>
                  <a:pt x="1934" y="619"/>
                </a:cubicBezTo>
                <a:cubicBezTo>
                  <a:pt x="1933" y="628"/>
                  <a:pt x="1946" y="602"/>
                  <a:pt x="1942" y="620"/>
                </a:cubicBezTo>
                <a:cubicBezTo>
                  <a:pt x="1952" y="623"/>
                  <a:pt x="1949" y="568"/>
                  <a:pt x="1933" y="555"/>
                </a:cubicBezTo>
                <a:cubicBezTo>
                  <a:pt x="1932" y="550"/>
                  <a:pt x="1933" y="612"/>
                  <a:pt x="1921" y="596"/>
                </a:cubicBezTo>
                <a:cubicBezTo>
                  <a:pt x="1914" y="621"/>
                  <a:pt x="1902" y="605"/>
                  <a:pt x="1881" y="636"/>
                </a:cubicBezTo>
                <a:close/>
                <a:moveTo>
                  <a:pt x="1903" y="635"/>
                </a:moveTo>
                <a:cubicBezTo>
                  <a:pt x="1904" y="635"/>
                  <a:pt x="1910" y="635"/>
                  <a:pt x="1910" y="635"/>
                </a:cubicBezTo>
                <a:cubicBezTo>
                  <a:pt x="1908" y="616"/>
                  <a:pt x="1892" y="649"/>
                  <a:pt x="1903" y="635"/>
                </a:cubicBezTo>
                <a:close/>
                <a:moveTo>
                  <a:pt x="1927" y="470"/>
                </a:moveTo>
                <a:cubicBezTo>
                  <a:pt x="1928" y="470"/>
                  <a:pt x="1934" y="476"/>
                  <a:pt x="1934" y="476"/>
                </a:cubicBezTo>
                <a:cubicBezTo>
                  <a:pt x="1930" y="463"/>
                  <a:pt x="1916" y="462"/>
                  <a:pt x="1906" y="426"/>
                </a:cubicBezTo>
                <a:cubicBezTo>
                  <a:pt x="1874" y="377"/>
                  <a:pt x="1919" y="480"/>
                  <a:pt x="1924" y="505"/>
                </a:cubicBezTo>
                <a:cubicBezTo>
                  <a:pt x="1943" y="515"/>
                  <a:pt x="1917" y="482"/>
                  <a:pt x="1927" y="470"/>
                </a:cubicBezTo>
                <a:close/>
                <a:moveTo>
                  <a:pt x="1935" y="542"/>
                </a:moveTo>
                <a:cubicBezTo>
                  <a:pt x="1957" y="551"/>
                  <a:pt x="1937" y="545"/>
                  <a:pt x="1956" y="536"/>
                </a:cubicBezTo>
                <a:cubicBezTo>
                  <a:pt x="1954" y="535"/>
                  <a:pt x="1966" y="530"/>
                  <a:pt x="1958" y="532"/>
                </a:cubicBezTo>
                <a:cubicBezTo>
                  <a:pt x="1958" y="532"/>
                  <a:pt x="1951" y="522"/>
                  <a:pt x="1954" y="522"/>
                </a:cubicBezTo>
                <a:cubicBezTo>
                  <a:pt x="1928" y="535"/>
                  <a:pt x="1930" y="485"/>
                  <a:pt x="1926" y="535"/>
                </a:cubicBezTo>
                <a:cubicBezTo>
                  <a:pt x="1926" y="535"/>
                  <a:pt x="1924" y="542"/>
                  <a:pt x="1924" y="542"/>
                </a:cubicBezTo>
                <a:cubicBezTo>
                  <a:pt x="1925" y="547"/>
                  <a:pt x="1925" y="556"/>
                  <a:pt x="1933" y="551"/>
                </a:cubicBezTo>
                <a:cubicBezTo>
                  <a:pt x="1941" y="550"/>
                  <a:pt x="1916" y="545"/>
                  <a:pt x="1935" y="542"/>
                </a:cubicBezTo>
                <a:close/>
                <a:moveTo>
                  <a:pt x="1569" y="850"/>
                </a:moveTo>
                <a:cubicBezTo>
                  <a:pt x="1581" y="859"/>
                  <a:pt x="1583" y="830"/>
                  <a:pt x="1568" y="830"/>
                </a:cubicBezTo>
                <a:cubicBezTo>
                  <a:pt x="1565" y="836"/>
                  <a:pt x="1566" y="837"/>
                  <a:pt x="1569" y="850"/>
                </a:cubicBezTo>
                <a:close/>
                <a:moveTo>
                  <a:pt x="1742" y="914"/>
                </a:moveTo>
                <a:cubicBezTo>
                  <a:pt x="1715" y="873"/>
                  <a:pt x="1613" y="795"/>
                  <a:pt x="1733" y="936"/>
                </a:cubicBezTo>
                <a:cubicBezTo>
                  <a:pt x="1737" y="930"/>
                  <a:pt x="1747" y="942"/>
                  <a:pt x="1744" y="923"/>
                </a:cubicBezTo>
                <a:cubicBezTo>
                  <a:pt x="1743" y="925"/>
                  <a:pt x="1746" y="913"/>
                  <a:pt x="1742" y="914"/>
                </a:cubicBezTo>
                <a:close/>
                <a:moveTo>
                  <a:pt x="1740" y="940"/>
                </a:moveTo>
                <a:cubicBezTo>
                  <a:pt x="1785" y="967"/>
                  <a:pt x="1838" y="944"/>
                  <a:pt x="1745" y="938"/>
                </a:cubicBezTo>
                <a:cubicBezTo>
                  <a:pt x="1747" y="939"/>
                  <a:pt x="1740" y="939"/>
                  <a:pt x="1740" y="940"/>
                </a:cubicBezTo>
                <a:close/>
                <a:moveTo>
                  <a:pt x="1820" y="901"/>
                </a:moveTo>
                <a:cubicBezTo>
                  <a:pt x="1837" y="889"/>
                  <a:pt x="1815" y="874"/>
                  <a:pt x="1828" y="864"/>
                </a:cubicBezTo>
                <a:cubicBezTo>
                  <a:pt x="1850" y="823"/>
                  <a:pt x="1727" y="892"/>
                  <a:pt x="1783" y="916"/>
                </a:cubicBezTo>
                <a:cubicBezTo>
                  <a:pt x="1790" y="921"/>
                  <a:pt x="1814" y="928"/>
                  <a:pt x="1819" y="901"/>
                </a:cubicBezTo>
                <a:cubicBezTo>
                  <a:pt x="1818" y="902"/>
                  <a:pt x="1818" y="902"/>
                  <a:pt x="1820" y="901"/>
                </a:cubicBezTo>
                <a:close/>
                <a:moveTo>
                  <a:pt x="1868" y="887"/>
                </a:moveTo>
                <a:cubicBezTo>
                  <a:pt x="1843" y="876"/>
                  <a:pt x="1817" y="916"/>
                  <a:pt x="1842" y="933"/>
                </a:cubicBezTo>
                <a:cubicBezTo>
                  <a:pt x="1844" y="897"/>
                  <a:pt x="1842" y="936"/>
                  <a:pt x="1861" y="925"/>
                </a:cubicBezTo>
                <a:cubicBezTo>
                  <a:pt x="1835" y="901"/>
                  <a:pt x="1861" y="909"/>
                  <a:pt x="1861" y="900"/>
                </a:cubicBezTo>
                <a:cubicBezTo>
                  <a:pt x="1822" y="904"/>
                  <a:pt x="1850" y="888"/>
                  <a:pt x="1871" y="891"/>
                </a:cubicBezTo>
                <a:cubicBezTo>
                  <a:pt x="1870" y="891"/>
                  <a:pt x="1875" y="887"/>
                  <a:pt x="1874" y="888"/>
                </a:cubicBezTo>
                <a:cubicBezTo>
                  <a:pt x="1879" y="884"/>
                  <a:pt x="1869" y="887"/>
                  <a:pt x="1868" y="887"/>
                </a:cubicBezTo>
                <a:close/>
                <a:moveTo>
                  <a:pt x="1759" y="752"/>
                </a:moveTo>
                <a:cubicBezTo>
                  <a:pt x="1750" y="763"/>
                  <a:pt x="1781" y="761"/>
                  <a:pt x="1767" y="751"/>
                </a:cubicBezTo>
                <a:cubicBezTo>
                  <a:pt x="1766" y="751"/>
                  <a:pt x="1757" y="754"/>
                  <a:pt x="1759" y="752"/>
                </a:cubicBezTo>
                <a:close/>
                <a:moveTo>
                  <a:pt x="1785" y="1085"/>
                </a:moveTo>
                <a:cubicBezTo>
                  <a:pt x="1784" y="1086"/>
                  <a:pt x="1784" y="1088"/>
                  <a:pt x="1783" y="1089"/>
                </a:cubicBezTo>
                <a:cubicBezTo>
                  <a:pt x="1782" y="1088"/>
                  <a:pt x="1783" y="1085"/>
                  <a:pt x="1781" y="1085"/>
                </a:cubicBezTo>
                <a:cubicBezTo>
                  <a:pt x="1766" y="1249"/>
                  <a:pt x="1886" y="1069"/>
                  <a:pt x="1911" y="1162"/>
                </a:cubicBezTo>
                <a:cubicBezTo>
                  <a:pt x="1919" y="1164"/>
                  <a:pt x="1920" y="1154"/>
                  <a:pt x="1932" y="1149"/>
                </a:cubicBezTo>
                <a:cubicBezTo>
                  <a:pt x="1933" y="1150"/>
                  <a:pt x="1915" y="1178"/>
                  <a:pt x="1932" y="1160"/>
                </a:cubicBezTo>
                <a:cubicBezTo>
                  <a:pt x="1934" y="1173"/>
                  <a:pt x="1937" y="1193"/>
                  <a:pt x="1953" y="1206"/>
                </a:cubicBezTo>
                <a:cubicBezTo>
                  <a:pt x="1959" y="1208"/>
                  <a:pt x="1959" y="1201"/>
                  <a:pt x="1970" y="1200"/>
                </a:cubicBezTo>
                <a:cubicBezTo>
                  <a:pt x="1975" y="1239"/>
                  <a:pt x="2062" y="1139"/>
                  <a:pt x="2048" y="1084"/>
                </a:cubicBezTo>
                <a:cubicBezTo>
                  <a:pt x="2027" y="1042"/>
                  <a:pt x="2007" y="1033"/>
                  <a:pt x="1994" y="972"/>
                </a:cubicBezTo>
                <a:cubicBezTo>
                  <a:pt x="1976" y="976"/>
                  <a:pt x="1984" y="1044"/>
                  <a:pt x="1953" y="1009"/>
                </a:cubicBezTo>
                <a:cubicBezTo>
                  <a:pt x="1934" y="1004"/>
                  <a:pt x="1951" y="991"/>
                  <a:pt x="1949" y="979"/>
                </a:cubicBezTo>
                <a:cubicBezTo>
                  <a:pt x="1925" y="985"/>
                  <a:pt x="1920" y="958"/>
                  <a:pt x="1899" y="1001"/>
                </a:cubicBezTo>
                <a:cubicBezTo>
                  <a:pt x="1860" y="982"/>
                  <a:pt x="1863" y="1029"/>
                  <a:pt x="1854" y="1013"/>
                </a:cubicBezTo>
                <a:cubicBezTo>
                  <a:pt x="1846" y="1037"/>
                  <a:pt x="1812" y="1037"/>
                  <a:pt x="1790" y="1056"/>
                </a:cubicBezTo>
                <a:cubicBezTo>
                  <a:pt x="1788" y="1050"/>
                  <a:pt x="1783" y="1058"/>
                  <a:pt x="1785" y="1085"/>
                </a:cubicBezTo>
                <a:close/>
                <a:moveTo>
                  <a:pt x="1960" y="1244"/>
                </a:moveTo>
                <a:cubicBezTo>
                  <a:pt x="1960" y="1250"/>
                  <a:pt x="1961" y="1267"/>
                  <a:pt x="1974" y="1253"/>
                </a:cubicBezTo>
                <a:cubicBezTo>
                  <a:pt x="1974" y="1259"/>
                  <a:pt x="1977" y="1251"/>
                  <a:pt x="1980" y="1244"/>
                </a:cubicBezTo>
                <a:cubicBezTo>
                  <a:pt x="1980" y="1245"/>
                  <a:pt x="1980" y="1246"/>
                  <a:pt x="1981" y="1246"/>
                </a:cubicBezTo>
                <a:cubicBezTo>
                  <a:pt x="1995" y="1231"/>
                  <a:pt x="1953" y="1219"/>
                  <a:pt x="1961" y="1244"/>
                </a:cubicBezTo>
                <a:lnTo>
                  <a:pt x="1960" y="1244"/>
                </a:lnTo>
                <a:close/>
                <a:moveTo>
                  <a:pt x="2135" y="1281"/>
                </a:moveTo>
                <a:cubicBezTo>
                  <a:pt x="2133" y="1272"/>
                  <a:pt x="2161" y="1259"/>
                  <a:pt x="2146" y="1252"/>
                </a:cubicBezTo>
                <a:cubicBezTo>
                  <a:pt x="2145" y="1250"/>
                  <a:pt x="2147" y="1248"/>
                  <a:pt x="2145" y="1246"/>
                </a:cubicBezTo>
                <a:cubicBezTo>
                  <a:pt x="2113" y="1267"/>
                  <a:pt x="2044" y="1348"/>
                  <a:pt x="2135" y="1281"/>
                </a:cubicBezTo>
                <a:close/>
                <a:moveTo>
                  <a:pt x="2155" y="1252"/>
                </a:moveTo>
                <a:cubicBezTo>
                  <a:pt x="2154" y="1265"/>
                  <a:pt x="2182" y="1241"/>
                  <a:pt x="2192" y="1216"/>
                </a:cubicBezTo>
                <a:cubicBezTo>
                  <a:pt x="2185" y="1216"/>
                  <a:pt x="2178" y="1218"/>
                  <a:pt x="2175" y="1202"/>
                </a:cubicBezTo>
                <a:cubicBezTo>
                  <a:pt x="2169" y="1221"/>
                  <a:pt x="2174" y="1170"/>
                  <a:pt x="2164" y="1180"/>
                </a:cubicBezTo>
                <a:cubicBezTo>
                  <a:pt x="2172" y="1225"/>
                  <a:pt x="2165" y="1217"/>
                  <a:pt x="2155" y="1252"/>
                </a:cubicBezTo>
                <a:close/>
                <a:moveTo>
                  <a:pt x="2000" y="919"/>
                </a:moveTo>
                <a:cubicBezTo>
                  <a:pt x="1920" y="895"/>
                  <a:pt x="1983" y="924"/>
                  <a:pt x="1915" y="901"/>
                </a:cubicBezTo>
                <a:cubicBezTo>
                  <a:pt x="1916" y="906"/>
                  <a:pt x="1947" y="915"/>
                  <a:pt x="1920" y="913"/>
                </a:cubicBezTo>
                <a:cubicBezTo>
                  <a:pt x="1920" y="907"/>
                  <a:pt x="2008" y="980"/>
                  <a:pt x="1990" y="952"/>
                </a:cubicBezTo>
                <a:cubicBezTo>
                  <a:pt x="2010" y="940"/>
                  <a:pt x="2019" y="965"/>
                  <a:pt x="2045" y="970"/>
                </a:cubicBezTo>
                <a:cubicBezTo>
                  <a:pt x="2045" y="970"/>
                  <a:pt x="2045" y="969"/>
                  <a:pt x="2044" y="968"/>
                </a:cubicBezTo>
                <a:cubicBezTo>
                  <a:pt x="2049" y="968"/>
                  <a:pt x="2041" y="965"/>
                  <a:pt x="2041" y="965"/>
                </a:cubicBezTo>
                <a:cubicBezTo>
                  <a:pt x="2026" y="949"/>
                  <a:pt x="2031" y="937"/>
                  <a:pt x="2000" y="919"/>
                </a:cubicBezTo>
                <a:close/>
                <a:moveTo>
                  <a:pt x="631" y="1173"/>
                </a:moveTo>
                <a:cubicBezTo>
                  <a:pt x="660" y="1183"/>
                  <a:pt x="668" y="1169"/>
                  <a:pt x="652" y="1138"/>
                </a:cubicBezTo>
                <a:cubicBezTo>
                  <a:pt x="680" y="1151"/>
                  <a:pt x="705" y="1115"/>
                  <a:pt x="707" y="1077"/>
                </a:cubicBezTo>
                <a:cubicBezTo>
                  <a:pt x="734" y="1033"/>
                  <a:pt x="773" y="1075"/>
                  <a:pt x="770" y="988"/>
                </a:cubicBezTo>
                <a:cubicBezTo>
                  <a:pt x="829" y="927"/>
                  <a:pt x="741" y="898"/>
                  <a:pt x="696" y="910"/>
                </a:cubicBezTo>
                <a:cubicBezTo>
                  <a:pt x="696" y="905"/>
                  <a:pt x="702" y="901"/>
                  <a:pt x="701" y="895"/>
                </a:cubicBezTo>
                <a:cubicBezTo>
                  <a:pt x="696" y="897"/>
                  <a:pt x="689" y="898"/>
                  <a:pt x="683" y="898"/>
                </a:cubicBezTo>
                <a:cubicBezTo>
                  <a:pt x="683" y="890"/>
                  <a:pt x="691" y="881"/>
                  <a:pt x="672" y="858"/>
                </a:cubicBezTo>
                <a:cubicBezTo>
                  <a:pt x="628" y="852"/>
                  <a:pt x="603" y="793"/>
                  <a:pt x="550" y="825"/>
                </a:cubicBezTo>
                <a:cubicBezTo>
                  <a:pt x="573" y="772"/>
                  <a:pt x="463" y="889"/>
                  <a:pt x="469" y="791"/>
                </a:cubicBezTo>
                <a:cubicBezTo>
                  <a:pt x="471" y="764"/>
                  <a:pt x="429" y="801"/>
                  <a:pt x="436" y="776"/>
                </a:cubicBezTo>
                <a:cubicBezTo>
                  <a:pt x="440" y="766"/>
                  <a:pt x="446" y="757"/>
                  <a:pt x="449" y="742"/>
                </a:cubicBezTo>
                <a:cubicBezTo>
                  <a:pt x="355" y="800"/>
                  <a:pt x="361" y="691"/>
                  <a:pt x="414" y="682"/>
                </a:cubicBezTo>
                <a:cubicBezTo>
                  <a:pt x="514" y="648"/>
                  <a:pt x="480" y="776"/>
                  <a:pt x="499" y="664"/>
                </a:cubicBezTo>
                <a:cubicBezTo>
                  <a:pt x="514" y="652"/>
                  <a:pt x="540" y="643"/>
                  <a:pt x="533" y="608"/>
                </a:cubicBezTo>
                <a:cubicBezTo>
                  <a:pt x="533" y="612"/>
                  <a:pt x="534" y="617"/>
                  <a:pt x="536" y="620"/>
                </a:cubicBezTo>
                <a:cubicBezTo>
                  <a:pt x="540" y="603"/>
                  <a:pt x="560" y="589"/>
                  <a:pt x="579" y="579"/>
                </a:cubicBezTo>
                <a:cubicBezTo>
                  <a:pt x="580" y="528"/>
                  <a:pt x="663" y="595"/>
                  <a:pt x="622" y="532"/>
                </a:cubicBezTo>
                <a:cubicBezTo>
                  <a:pt x="618" y="531"/>
                  <a:pt x="615" y="530"/>
                  <a:pt x="611" y="530"/>
                </a:cubicBezTo>
                <a:cubicBezTo>
                  <a:pt x="644" y="506"/>
                  <a:pt x="595" y="521"/>
                  <a:pt x="579" y="539"/>
                </a:cubicBezTo>
                <a:cubicBezTo>
                  <a:pt x="575" y="517"/>
                  <a:pt x="745" y="484"/>
                  <a:pt x="667" y="483"/>
                </a:cubicBezTo>
                <a:cubicBezTo>
                  <a:pt x="667" y="463"/>
                  <a:pt x="662" y="370"/>
                  <a:pt x="627" y="426"/>
                </a:cubicBezTo>
                <a:cubicBezTo>
                  <a:pt x="616" y="397"/>
                  <a:pt x="590" y="327"/>
                  <a:pt x="565" y="416"/>
                </a:cubicBezTo>
                <a:cubicBezTo>
                  <a:pt x="574" y="438"/>
                  <a:pt x="514" y="542"/>
                  <a:pt x="528" y="453"/>
                </a:cubicBezTo>
                <a:cubicBezTo>
                  <a:pt x="509" y="433"/>
                  <a:pt x="471" y="440"/>
                  <a:pt x="474" y="406"/>
                </a:cubicBezTo>
                <a:cubicBezTo>
                  <a:pt x="471" y="406"/>
                  <a:pt x="471" y="412"/>
                  <a:pt x="467" y="412"/>
                </a:cubicBezTo>
                <a:cubicBezTo>
                  <a:pt x="464" y="393"/>
                  <a:pt x="482" y="381"/>
                  <a:pt x="498" y="356"/>
                </a:cubicBezTo>
                <a:cubicBezTo>
                  <a:pt x="497" y="358"/>
                  <a:pt x="511" y="352"/>
                  <a:pt x="533" y="338"/>
                </a:cubicBezTo>
                <a:cubicBezTo>
                  <a:pt x="536" y="334"/>
                  <a:pt x="521" y="312"/>
                  <a:pt x="534" y="327"/>
                </a:cubicBezTo>
                <a:cubicBezTo>
                  <a:pt x="555" y="337"/>
                  <a:pt x="624" y="275"/>
                  <a:pt x="571" y="277"/>
                </a:cubicBezTo>
                <a:cubicBezTo>
                  <a:pt x="565" y="282"/>
                  <a:pt x="544" y="332"/>
                  <a:pt x="550" y="270"/>
                </a:cubicBezTo>
                <a:cubicBezTo>
                  <a:pt x="546" y="273"/>
                  <a:pt x="534" y="301"/>
                  <a:pt x="541" y="272"/>
                </a:cubicBezTo>
                <a:cubicBezTo>
                  <a:pt x="540" y="272"/>
                  <a:pt x="538" y="272"/>
                  <a:pt x="536" y="271"/>
                </a:cubicBezTo>
                <a:cubicBezTo>
                  <a:pt x="542" y="258"/>
                  <a:pt x="532" y="223"/>
                  <a:pt x="557" y="216"/>
                </a:cubicBezTo>
                <a:cubicBezTo>
                  <a:pt x="613" y="196"/>
                  <a:pt x="520" y="167"/>
                  <a:pt x="528" y="267"/>
                </a:cubicBezTo>
                <a:cubicBezTo>
                  <a:pt x="522" y="274"/>
                  <a:pt x="492" y="320"/>
                  <a:pt x="506" y="281"/>
                </a:cubicBezTo>
                <a:cubicBezTo>
                  <a:pt x="456" y="296"/>
                  <a:pt x="458" y="241"/>
                  <a:pt x="446" y="273"/>
                </a:cubicBezTo>
                <a:cubicBezTo>
                  <a:pt x="408" y="302"/>
                  <a:pt x="417" y="232"/>
                  <a:pt x="367" y="229"/>
                </a:cubicBezTo>
                <a:cubicBezTo>
                  <a:pt x="367" y="226"/>
                  <a:pt x="366" y="223"/>
                  <a:pt x="366" y="220"/>
                </a:cubicBezTo>
                <a:cubicBezTo>
                  <a:pt x="340" y="198"/>
                  <a:pt x="363" y="221"/>
                  <a:pt x="311" y="225"/>
                </a:cubicBezTo>
                <a:cubicBezTo>
                  <a:pt x="360" y="210"/>
                  <a:pt x="350" y="209"/>
                  <a:pt x="304" y="215"/>
                </a:cubicBezTo>
                <a:cubicBezTo>
                  <a:pt x="300" y="241"/>
                  <a:pt x="281" y="179"/>
                  <a:pt x="234" y="171"/>
                </a:cubicBezTo>
                <a:cubicBezTo>
                  <a:pt x="232" y="165"/>
                  <a:pt x="230" y="154"/>
                  <a:pt x="214" y="150"/>
                </a:cubicBezTo>
                <a:cubicBezTo>
                  <a:pt x="214" y="147"/>
                  <a:pt x="218" y="145"/>
                  <a:pt x="220" y="144"/>
                </a:cubicBezTo>
                <a:cubicBezTo>
                  <a:pt x="221" y="145"/>
                  <a:pt x="136" y="153"/>
                  <a:pt x="129" y="185"/>
                </a:cubicBezTo>
                <a:cubicBezTo>
                  <a:pt x="137" y="201"/>
                  <a:pt x="137" y="243"/>
                  <a:pt x="116" y="208"/>
                </a:cubicBezTo>
                <a:cubicBezTo>
                  <a:pt x="114" y="211"/>
                  <a:pt x="93" y="211"/>
                  <a:pt x="92" y="224"/>
                </a:cubicBezTo>
                <a:cubicBezTo>
                  <a:pt x="151" y="290"/>
                  <a:pt x="69" y="226"/>
                  <a:pt x="66" y="295"/>
                </a:cubicBezTo>
                <a:cubicBezTo>
                  <a:pt x="72" y="356"/>
                  <a:pt x="146" y="320"/>
                  <a:pt x="0" y="392"/>
                </a:cubicBezTo>
                <a:cubicBezTo>
                  <a:pt x="41" y="387"/>
                  <a:pt x="107" y="349"/>
                  <a:pt x="147" y="311"/>
                </a:cubicBezTo>
                <a:cubicBezTo>
                  <a:pt x="163" y="309"/>
                  <a:pt x="145" y="315"/>
                  <a:pt x="133" y="329"/>
                </a:cubicBezTo>
                <a:cubicBezTo>
                  <a:pt x="134" y="329"/>
                  <a:pt x="131" y="335"/>
                  <a:pt x="131" y="335"/>
                </a:cubicBezTo>
                <a:cubicBezTo>
                  <a:pt x="135" y="353"/>
                  <a:pt x="169" y="300"/>
                  <a:pt x="169" y="328"/>
                </a:cubicBezTo>
                <a:cubicBezTo>
                  <a:pt x="177" y="331"/>
                  <a:pt x="183" y="339"/>
                  <a:pt x="196" y="342"/>
                </a:cubicBezTo>
                <a:cubicBezTo>
                  <a:pt x="211" y="343"/>
                  <a:pt x="201" y="359"/>
                  <a:pt x="218" y="366"/>
                </a:cubicBezTo>
                <a:cubicBezTo>
                  <a:pt x="230" y="376"/>
                  <a:pt x="226" y="398"/>
                  <a:pt x="232" y="411"/>
                </a:cubicBezTo>
                <a:cubicBezTo>
                  <a:pt x="245" y="396"/>
                  <a:pt x="223" y="434"/>
                  <a:pt x="238" y="434"/>
                </a:cubicBezTo>
                <a:cubicBezTo>
                  <a:pt x="239" y="437"/>
                  <a:pt x="234" y="436"/>
                  <a:pt x="240" y="450"/>
                </a:cubicBezTo>
                <a:cubicBezTo>
                  <a:pt x="227" y="463"/>
                  <a:pt x="275" y="484"/>
                  <a:pt x="254" y="509"/>
                </a:cubicBezTo>
                <a:cubicBezTo>
                  <a:pt x="251" y="467"/>
                  <a:pt x="223" y="560"/>
                  <a:pt x="227" y="593"/>
                </a:cubicBezTo>
                <a:cubicBezTo>
                  <a:pt x="247" y="635"/>
                  <a:pt x="265" y="685"/>
                  <a:pt x="299" y="730"/>
                </a:cubicBezTo>
                <a:cubicBezTo>
                  <a:pt x="303" y="729"/>
                  <a:pt x="252" y="634"/>
                  <a:pt x="284" y="670"/>
                </a:cubicBezTo>
                <a:cubicBezTo>
                  <a:pt x="338" y="805"/>
                  <a:pt x="351" y="744"/>
                  <a:pt x="453" y="819"/>
                </a:cubicBezTo>
                <a:cubicBezTo>
                  <a:pt x="481" y="870"/>
                  <a:pt x="540" y="774"/>
                  <a:pt x="482" y="931"/>
                </a:cubicBezTo>
                <a:cubicBezTo>
                  <a:pt x="612" y="1130"/>
                  <a:pt x="534" y="919"/>
                  <a:pt x="568" y="1226"/>
                </a:cubicBezTo>
                <a:cubicBezTo>
                  <a:pt x="566" y="1237"/>
                  <a:pt x="567" y="1244"/>
                  <a:pt x="553" y="1246"/>
                </a:cubicBezTo>
                <a:cubicBezTo>
                  <a:pt x="555" y="1246"/>
                  <a:pt x="557" y="1246"/>
                  <a:pt x="559" y="1246"/>
                </a:cubicBezTo>
                <a:cubicBezTo>
                  <a:pt x="557" y="1250"/>
                  <a:pt x="569" y="1253"/>
                  <a:pt x="564" y="1260"/>
                </a:cubicBezTo>
                <a:cubicBezTo>
                  <a:pt x="562" y="1259"/>
                  <a:pt x="568" y="1267"/>
                  <a:pt x="560" y="1265"/>
                </a:cubicBezTo>
                <a:cubicBezTo>
                  <a:pt x="561" y="1265"/>
                  <a:pt x="562" y="1266"/>
                  <a:pt x="562" y="1266"/>
                </a:cubicBezTo>
                <a:cubicBezTo>
                  <a:pt x="560" y="1272"/>
                  <a:pt x="566" y="1272"/>
                  <a:pt x="569" y="1275"/>
                </a:cubicBezTo>
                <a:cubicBezTo>
                  <a:pt x="561" y="1277"/>
                  <a:pt x="588" y="1329"/>
                  <a:pt x="606" y="1302"/>
                </a:cubicBezTo>
                <a:cubicBezTo>
                  <a:pt x="615" y="1276"/>
                  <a:pt x="601" y="1231"/>
                  <a:pt x="624" y="1213"/>
                </a:cubicBezTo>
                <a:cubicBezTo>
                  <a:pt x="596" y="1181"/>
                  <a:pt x="638" y="1209"/>
                  <a:pt x="631" y="1173"/>
                </a:cubicBezTo>
                <a:close/>
                <a:moveTo>
                  <a:pt x="1033" y="504"/>
                </a:moveTo>
                <a:cubicBezTo>
                  <a:pt x="1035" y="492"/>
                  <a:pt x="1022" y="492"/>
                  <a:pt x="1011" y="469"/>
                </a:cubicBezTo>
                <a:cubicBezTo>
                  <a:pt x="1008" y="468"/>
                  <a:pt x="1005" y="469"/>
                  <a:pt x="1002" y="468"/>
                </a:cubicBezTo>
                <a:cubicBezTo>
                  <a:pt x="1027" y="446"/>
                  <a:pt x="991" y="458"/>
                  <a:pt x="1006" y="442"/>
                </a:cubicBezTo>
                <a:cubicBezTo>
                  <a:pt x="995" y="441"/>
                  <a:pt x="987" y="454"/>
                  <a:pt x="990" y="472"/>
                </a:cubicBezTo>
                <a:cubicBezTo>
                  <a:pt x="993" y="468"/>
                  <a:pt x="998" y="465"/>
                  <a:pt x="996" y="478"/>
                </a:cubicBezTo>
                <a:cubicBezTo>
                  <a:pt x="998" y="478"/>
                  <a:pt x="1001" y="478"/>
                  <a:pt x="1004" y="478"/>
                </a:cubicBezTo>
                <a:cubicBezTo>
                  <a:pt x="1003" y="480"/>
                  <a:pt x="1010" y="494"/>
                  <a:pt x="998" y="491"/>
                </a:cubicBezTo>
                <a:cubicBezTo>
                  <a:pt x="992" y="513"/>
                  <a:pt x="1018" y="505"/>
                  <a:pt x="991" y="523"/>
                </a:cubicBezTo>
                <a:cubicBezTo>
                  <a:pt x="1004" y="519"/>
                  <a:pt x="1034" y="519"/>
                  <a:pt x="1033" y="504"/>
                </a:cubicBezTo>
                <a:close/>
                <a:moveTo>
                  <a:pt x="973" y="482"/>
                </a:moveTo>
                <a:cubicBezTo>
                  <a:pt x="971" y="483"/>
                  <a:pt x="968" y="481"/>
                  <a:pt x="966" y="481"/>
                </a:cubicBezTo>
                <a:cubicBezTo>
                  <a:pt x="967" y="485"/>
                  <a:pt x="964" y="487"/>
                  <a:pt x="967" y="492"/>
                </a:cubicBezTo>
                <a:cubicBezTo>
                  <a:pt x="968" y="492"/>
                  <a:pt x="971" y="491"/>
                  <a:pt x="971" y="493"/>
                </a:cubicBezTo>
                <a:cubicBezTo>
                  <a:pt x="972" y="492"/>
                  <a:pt x="964" y="496"/>
                  <a:pt x="969" y="498"/>
                </a:cubicBezTo>
                <a:cubicBezTo>
                  <a:pt x="969" y="499"/>
                  <a:pt x="963" y="499"/>
                  <a:pt x="962" y="503"/>
                </a:cubicBezTo>
                <a:cubicBezTo>
                  <a:pt x="962" y="505"/>
                  <a:pt x="963" y="504"/>
                  <a:pt x="967" y="507"/>
                </a:cubicBezTo>
                <a:cubicBezTo>
                  <a:pt x="973" y="516"/>
                  <a:pt x="1005" y="485"/>
                  <a:pt x="983" y="475"/>
                </a:cubicBezTo>
                <a:cubicBezTo>
                  <a:pt x="975" y="474"/>
                  <a:pt x="979" y="476"/>
                  <a:pt x="973" y="482"/>
                </a:cubicBezTo>
                <a:close/>
                <a:moveTo>
                  <a:pt x="658" y="530"/>
                </a:moveTo>
                <a:cubicBezTo>
                  <a:pt x="657" y="533"/>
                  <a:pt x="655" y="534"/>
                  <a:pt x="668" y="533"/>
                </a:cubicBezTo>
                <a:cubicBezTo>
                  <a:pt x="667" y="536"/>
                  <a:pt x="677" y="533"/>
                  <a:pt x="678" y="533"/>
                </a:cubicBezTo>
                <a:cubicBezTo>
                  <a:pt x="676" y="553"/>
                  <a:pt x="690" y="524"/>
                  <a:pt x="689" y="540"/>
                </a:cubicBezTo>
                <a:cubicBezTo>
                  <a:pt x="690" y="540"/>
                  <a:pt x="690" y="539"/>
                  <a:pt x="691" y="540"/>
                </a:cubicBezTo>
                <a:cubicBezTo>
                  <a:pt x="691" y="541"/>
                  <a:pt x="691" y="542"/>
                  <a:pt x="691" y="544"/>
                </a:cubicBezTo>
                <a:cubicBezTo>
                  <a:pt x="699" y="548"/>
                  <a:pt x="697" y="522"/>
                  <a:pt x="690" y="519"/>
                </a:cubicBezTo>
                <a:cubicBezTo>
                  <a:pt x="689" y="518"/>
                  <a:pt x="683" y="523"/>
                  <a:pt x="681" y="516"/>
                </a:cubicBezTo>
                <a:cubicBezTo>
                  <a:pt x="680" y="515"/>
                  <a:pt x="682" y="509"/>
                  <a:pt x="676" y="516"/>
                </a:cubicBezTo>
                <a:cubicBezTo>
                  <a:pt x="695" y="481"/>
                  <a:pt x="663" y="523"/>
                  <a:pt x="658" y="530"/>
                </a:cubicBezTo>
                <a:close/>
                <a:moveTo>
                  <a:pt x="462" y="739"/>
                </a:moveTo>
                <a:cubicBezTo>
                  <a:pt x="481" y="734"/>
                  <a:pt x="494" y="735"/>
                  <a:pt x="515" y="752"/>
                </a:cubicBezTo>
                <a:cubicBezTo>
                  <a:pt x="513" y="752"/>
                  <a:pt x="511" y="752"/>
                  <a:pt x="511" y="755"/>
                </a:cubicBezTo>
                <a:cubicBezTo>
                  <a:pt x="565" y="760"/>
                  <a:pt x="492" y="716"/>
                  <a:pt x="462" y="739"/>
                </a:cubicBezTo>
                <a:close/>
                <a:moveTo>
                  <a:pt x="534" y="766"/>
                </a:moveTo>
                <a:cubicBezTo>
                  <a:pt x="531" y="769"/>
                  <a:pt x="593" y="768"/>
                  <a:pt x="564" y="759"/>
                </a:cubicBezTo>
                <a:cubicBezTo>
                  <a:pt x="564" y="759"/>
                  <a:pt x="566" y="759"/>
                  <a:pt x="565" y="756"/>
                </a:cubicBezTo>
                <a:cubicBezTo>
                  <a:pt x="519" y="752"/>
                  <a:pt x="561" y="762"/>
                  <a:pt x="534" y="766"/>
                </a:cubicBezTo>
                <a:close/>
                <a:moveTo>
                  <a:pt x="485" y="225"/>
                </a:moveTo>
                <a:cubicBezTo>
                  <a:pt x="484" y="225"/>
                  <a:pt x="484" y="225"/>
                  <a:pt x="484" y="225"/>
                </a:cubicBezTo>
                <a:cubicBezTo>
                  <a:pt x="492" y="213"/>
                  <a:pt x="490" y="167"/>
                  <a:pt x="474" y="206"/>
                </a:cubicBezTo>
                <a:cubicBezTo>
                  <a:pt x="465" y="228"/>
                  <a:pt x="471" y="216"/>
                  <a:pt x="469" y="193"/>
                </a:cubicBezTo>
                <a:cubicBezTo>
                  <a:pt x="472" y="202"/>
                  <a:pt x="441" y="194"/>
                  <a:pt x="449" y="180"/>
                </a:cubicBezTo>
                <a:cubicBezTo>
                  <a:pt x="431" y="178"/>
                  <a:pt x="408" y="205"/>
                  <a:pt x="421" y="210"/>
                </a:cubicBezTo>
                <a:cubicBezTo>
                  <a:pt x="413" y="211"/>
                  <a:pt x="403" y="213"/>
                  <a:pt x="414" y="220"/>
                </a:cubicBezTo>
                <a:cubicBezTo>
                  <a:pt x="423" y="222"/>
                  <a:pt x="447" y="230"/>
                  <a:pt x="431" y="234"/>
                </a:cubicBezTo>
                <a:cubicBezTo>
                  <a:pt x="345" y="217"/>
                  <a:pt x="474" y="289"/>
                  <a:pt x="477" y="254"/>
                </a:cubicBezTo>
                <a:cubicBezTo>
                  <a:pt x="502" y="260"/>
                  <a:pt x="481" y="240"/>
                  <a:pt x="485" y="225"/>
                </a:cubicBezTo>
                <a:close/>
                <a:moveTo>
                  <a:pt x="411" y="189"/>
                </a:moveTo>
                <a:cubicBezTo>
                  <a:pt x="446" y="189"/>
                  <a:pt x="463" y="140"/>
                  <a:pt x="409" y="159"/>
                </a:cubicBezTo>
                <a:cubicBezTo>
                  <a:pt x="404" y="163"/>
                  <a:pt x="354" y="226"/>
                  <a:pt x="411" y="189"/>
                </a:cubicBezTo>
                <a:close/>
                <a:moveTo>
                  <a:pt x="521" y="226"/>
                </a:moveTo>
                <a:cubicBezTo>
                  <a:pt x="518" y="233"/>
                  <a:pt x="532" y="226"/>
                  <a:pt x="537" y="217"/>
                </a:cubicBezTo>
                <a:cubicBezTo>
                  <a:pt x="537" y="218"/>
                  <a:pt x="535" y="209"/>
                  <a:pt x="535" y="209"/>
                </a:cubicBezTo>
                <a:cubicBezTo>
                  <a:pt x="534" y="206"/>
                  <a:pt x="524" y="206"/>
                  <a:pt x="538" y="202"/>
                </a:cubicBezTo>
                <a:cubicBezTo>
                  <a:pt x="538" y="202"/>
                  <a:pt x="543" y="195"/>
                  <a:pt x="543" y="196"/>
                </a:cubicBezTo>
                <a:cubicBezTo>
                  <a:pt x="540" y="189"/>
                  <a:pt x="541" y="198"/>
                  <a:pt x="530" y="189"/>
                </a:cubicBezTo>
                <a:cubicBezTo>
                  <a:pt x="531" y="189"/>
                  <a:pt x="522" y="192"/>
                  <a:pt x="523" y="190"/>
                </a:cubicBezTo>
                <a:cubicBezTo>
                  <a:pt x="525" y="199"/>
                  <a:pt x="512" y="193"/>
                  <a:pt x="524" y="204"/>
                </a:cubicBezTo>
                <a:cubicBezTo>
                  <a:pt x="512" y="209"/>
                  <a:pt x="525" y="209"/>
                  <a:pt x="507" y="204"/>
                </a:cubicBezTo>
                <a:cubicBezTo>
                  <a:pt x="505" y="210"/>
                  <a:pt x="514" y="245"/>
                  <a:pt x="521" y="226"/>
                </a:cubicBezTo>
                <a:close/>
                <a:moveTo>
                  <a:pt x="564" y="252"/>
                </a:moveTo>
                <a:cubicBezTo>
                  <a:pt x="550" y="255"/>
                  <a:pt x="559" y="260"/>
                  <a:pt x="584" y="268"/>
                </a:cubicBezTo>
                <a:cubicBezTo>
                  <a:pt x="587" y="275"/>
                  <a:pt x="623" y="262"/>
                  <a:pt x="613" y="278"/>
                </a:cubicBezTo>
                <a:cubicBezTo>
                  <a:pt x="617" y="279"/>
                  <a:pt x="615" y="286"/>
                  <a:pt x="622" y="291"/>
                </a:cubicBezTo>
                <a:cubicBezTo>
                  <a:pt x="653" y="326"/>
                  <a:pt x="605" y="329"/>
                  <a:pt x="590" y="348"/>
                </a:cubicBezTo>
                <a:cubicBezTo>
                  <a:pt x="608" y="342"/>
                  <a:pt x="666" y="423"/>
                  <a:pt x="642" y="365"/>
                </a:cubicBezTo>
                <a:cubicBezTo>
                  <a:pt x="647" y="381"/>
                  <a:pt x="670" y="372"/>
                  <a:pt x="657" y="356"/>
                </a:cubicBezTo>
                <a:cubicBezTo>
                  <a:pt x="651" y="346"/>
                  <a:pt x="645" y="322"/>
                  <a:pt x="667" y="338"/>
                </a:cubicBezTo>
                <a:cubicBezTo>
                  <a:pt x="658" y="360"/>
                  <a:pt x="688" y="337"/>
                  <a:pt x="685" y="332"/>
                </a:cubicBezTo>
                <a:cubicBezTo>
                  <a:pt x="689" y="328"/>
                  <a:pt x="681" y="329"/>
                  <a:pt x="679" y="329"/>
                </a:cubicBezTo>
                <a:cubicBezTo>
                  <a:pt x="678" y="329"/>
                  <a:pt x="683" y="325"/>
                  <a:pt x="677" y="325"/>
                </a:cubicBezTo>
                <a:cubicBezTo>
                  <a:pt x="678" y="324"/>
                  <a:pt x="681" y="321"/>
                  <a:pt x="675" y="322"/>
                </a:cubicBezTo>
                <a:cubicBezTo>
                  <a:pt x="676" y="317"/>
                  <a:pt x="674" y="318"/>
                  <a:pt x="670" y="318"/>
                </a:cubicBezTo>
                <a:cubicBezTo>
                  <a:pt x="671" y="317"/>
                  <a:pt x="672" y="316"/>
                  <a:pt x="672" y="315"/>
                </a:cubicBezTo>
                <a:cubicBezTo>
                  <a:pt x="671" y="315"/>
                  <a:pt x="670" y="315"/>
                  <a:pt x="669" y="315"/>
                </a:cubicBezTo>
                <a:cubicBezTo>
                  <a:pt x="669" y="312"/>
                  <a:pt x="668" y="312"/>
                  <a:pt x="665" y="312"/>
                </a:cubicBezTo>
                <a:cubicBezTo>
                  <a:pt x="666" y="310"/>
                  <a:pt x="670" y="307"/>
                  <a:pt x="662" y="308"/>
                </a:cubicBezTo>
                <a:cubicBezTo>
                  <a:pt x="655" y="292"/>
                  <a:pt x="683" y="294"/>
                  <a:pt x="655" y="283"/>
                </a:cubicBezTo>
                <a:cubicBezTo>
                  <a:pt x="663" y="280"/>
                  <a:pt x="673" y="264"/>
                  <a:pt x="653" y="278"/>
                </a:cubicBezTo>
                <a:cubicBezTo>
                  <a:pt x="655" y="272"/>
                  <a:pt x="656" y="272"/>
                  <a:pt x="650" y="272"/>
                </a:cubicBezTo>
                <a:cubicBezTo>
                  <a:pt x="658" y="255"/>
                  <a:pt x="638" y="271"/>
                  <a:pt x="646" y="257"/>
                </a:cubicBezTo>
                <a:cubicBezTo>
                  <a:pt x="645" y="258"/>
                  <a:pt x="640" y="261"/>
                  <a:pt x="639" y="260"/>
                </a:cubicBezTo>
                <a:cubicBezTo>
                  <a:pt x="637" y="256"/>
                  <a:pt x="647" y="239"/>
                  <a:pt x="630" y="237"/>
                </a:cubicBezTo>
                <a:cubicBezTo>
                  <a:pt x="634" y="242"/>
                  <a:pt x="611" y="249"/>
                  <a:pt x="615" y="235"/>
                </a:cubicBezTo>
                <a:cubicBezTo>
                  <a:pt x="627" y="211"/>
                  <a:pt x="606" y="208"/>
                  <a:pt x="597" y="227"/>
                </a:cubicBezTo>
                <a:cubicBezTo>
                  <a:pt x="587" y="216"/>
                  <a:pt x="596" y="240"/>
                  <a:pt x="588" y="235"/>
                </a:cubicBezTo>
                <a:cubicBezTo>
                  <a:pt x="568" y="283"/>
                  <a:pt x="599" y="210"/>
                  <a:pt x="595" y="207"/>
                </a:cubicBezTo>
                <a:cubicBezTo>
                  <a:pt x="577" y="210"/>
                  <a:pt x="552" y="235"/>
                  <a:pt x="564" y="252"/>
                </a:cubicBezTo>
                <a:close/>
                <a:moveTo>
                  <a:pt x="738" y="356"/>
                </a:moveTo>
                <a:cubicBezTo>
                  <a:pt x="741" y="421"/>
                  <a:pt x="760" y="434"/>
                  <a:pt x="804" y="363"/>
                </a:cubicBezTo>
                <a:cubicBezTo>
                  <a:pt x="804" y="350"/>
                  <a:pt x="958" y="302"/>
                  <a:pt x="879" y="302"/>
                </a:cubicBezTo>
                <a:cubicBezTo>
                  <a:pt x="880" y="295"/>
                  <a:pt x="892" y="299"/>
                  <a:pt x="892" y="289"/>
                </a:cubicBezTo>
                <a:cubicBezTo>
                  <a:pt x="918" y="299"/>
                  <a:pt x="914" y="296"/>
                  <a:pt x="893" y="262"/>
                </a:cubicBezTo>
                <a:cubicBezTo>
                  <a:pt x="944" y="258"/>
                  <a:pt x="915" y="217"/>
                  <a:pt x="939" y="168"/>
                </a:cubicBezTo>
                <a:cubicBezTo>
                  <a:pt x="931" y="146"/>
                  <a:pt x="1022" y="82"/>
                  <a:pt x="915" y="132"/>
                </a:cubicBezTo>
                <a:cubicBezTo>
                  <a:pt x="921" y="124"/>
                  <a:pt x="955" y="99"/>
                  <a:pt x="921" y="108"/>
                </a:cubicBezTo>
                <a:cubicBezTo>
                  <a:pt x="937" y="95"/>
                  <a:pt x="908" y="103"/>
                  <a:pt x="884" y="103"/>
                </a:cubicBezTo>
                <a:cubicBezTo>
                  <a:pt x="884" y="83"/>
                  <a:pt x="968" y="100"/>
                  <a:pt x="928" y="81"/>
                </a:cubicBezTo>
                <a:cubicBezTo>
                  <a:pt x="929" y="80"/>
                  <a:pt x="929" y="79"/>
                  <a:pt x="931" y="79"/>
                </a:cubicBezTo>
                <a:cubicBezTo>
                  <a:pt x="929" y="77"/>
                  <a:pt x="929" y="75"/>
                  <a:pt x="929" y="73"/>
                </a:cubicBezTo>
                <a:cubicBezTo>
                  <a:pt x="915" y="76"/>
                  <a:pt x="858" y="76"/>
                  <a:pt x="920" y="66"/>
                </a:cubicBezTo>
                <a:cubicBezTo>
                  <a:pt x="892" y="42"/>
                  <a:pt x="867" y="83"/>
                  <a:pt x="853" y="69"/>
                </a:cubicBezTo>
                <a:cubicBezTo>
                  <a:pt x="834" y="81"/>
                  <a:pt x="853" y="131"/>
                  <a:pt x="827" y="78"/>
                </a:cubicBezTo>
                <a:cubicBezTo>
                  <a:pt x="831" y="87"/>
                  <a:pt x="819" y="102"/>
                  <a:pt x="814" y="79"/>
                </a:cubicBezTo>
                <a:cubicBezTo>
                  <a:pt x="802" y="104"/>
                  <a:pt x="822" y="71"/>
                  <a:pt x="787" y="79"/>
                </a:cubicBezTo>
                <a:cubicBezTo>
                  <a:pt x="785" y="100"/>
                  <a:pt x="793" y="71"/>
                  <a:pt x="742" y="108"/>
                </a:cubicBezTo>
                <a:cubicBezTo>
                  <a:pt x="751" y="132"/>
                  <a:pt x="730" y="130"/>
                  <a:pt x="701" y="141"/>
                </a:cubicBezTo>
                <a:cubicBezTo>
                  <a:pt x="681" y="162"/>
                  <a:pt x="730" y="145"/>
                  <a:pt x="692" y="177"/>
                </a:cubicBezTo>
                <a:cubicBezTo>
                  <a:pt x="783" y="216"/>
                  <a:pt x="723" y="222"/>
                  <a:pt x="756" y="303"/>
                </a:cubicBezTo>
                <a:cubicBezTo>
                  <a:pt x="742" y="319"/>
                  <a:pt x="724" y="335"/>
                  <a:pt x="738" y="356"/>
                </a:cubicBezTo>
                <a:close/>
                <a:moveTo>
                  <a:pt x="913" y="362"/>
                </a:moveTo>
                <a:cubicBezTo>
                  <a:pt x="906" y="370"/>
                  <a:pt x="903" y="348"/>
                  <a:pt x="894" y="357"/>
                </a:cubicBezTo>
                <a:cubicBezTo>
                  <a:pt x="896" y="355"/>
                  <a:pt x="892" y="362"/>
                  <a:pt x="892" y="360"/>
                </a:cubicBezTo>
                <a:cubicBezTo>
                  <a:pt x="888" y="366"/>
                  <a:pt x="913" y="362"/>
                  <a:pt x="897" y="367"/>
                </a:cubicBezTo>
                <a:cubicBezTo>
                  <a:pt x="892" y="363"/>
                  <a:pt x="900" y="404"/>
                  <a:pt x="941" y="377"/>
                </a:cubicBezTo>
                <a:cubicBezTo>
                  <a:pt x="955" y="381"/>
                  <a:pt x="945" y="337"/>
                  <a:pt x="924" y="362"/>
                </a:cubicBezTo>
                <a:cubicBezTo>
                  <a:pt x="923" y="360"/>
                  <a:pt x="913" y="352"/>
                  <a:pt x="913" y="362"/>
                </a:cubicBezTo>
                <a:close/>
                <a:moveTo>
                  <a:pt x="643" y="172"/>
                </a:moveTo>
                <a:cubicBezTo>
                  <a:pt x="673" y="151"/>
                  <a:pt x="714" y="95"/>
                  <a:pt x="781" y="72"/>
                </a:cubicBezTo>
                <a:cubicBezTo>
                  <a:pt x="760" y="0"/>
                  <a:pt x="585" y="69"/>
                  <a:pt x="704" y="86"/>
                </a:cubicBezTo>
                <a:cubicBezTo>
                  <a:pt x="608" y="99"/>
                  <a:pt x="699" y="94"/>
                  <a:pt x="626" y="128"/>
                </a:cubicBezTo>
                <a:cubicBezTo>
                  <a:pt x="629" y="129"/>
                  <a:pt x="631" y="130"/>
                  <a:pt x="634" y="130"/>
                </a:cubicBezTo>
                <a:cubicBezTo>
                  <a:pt x="633" y="134"/>
                  <a:pt x="635" y="136"/>
                  <a:pt x="634" y="140"/>
                </a:cubicBezTo>
                <a:cubicBezTo>
                  <a:pt x="618" y="149"/>
                  <a:pt x="588" y="161"/>
                  <a:pt x="643" y="172"/>
                </a:cubicBezTo>
                <a:close/>
                <a:moveTo>
                  <a:pt x="603" y="163"/>
                </a:moveTo>
                <a:cubicBezTo>
                  <a:pt x="603" y="162"/>
                  <a:pt x="590" y="154"/>
                  <a:pt x="599" y="155"/>
                </a:cubicBezTo>
                <a:cubicBezTo>
                  <a:pt x="572" y="154"/>
                  <a:pt x="603" y="140"/>
                  <a:pt x="573" y="143"/>
                </a:cubicBezTo>
                <a:cubicBezTo>
                  <a:pt x="572" y="144"/>
                  <a:pt x="579" y="146"/>
                  <a:pt x="575" y="148"/>
                </a:cubicBezTo>
                <a:cubicBezTo>
                  <a:pt x="575" y="147"/>
                  <a:pt x="576" y="156"/>
                  <a:pt x="575" y="153"/>
                </a:cubicBezTo>
                <a:cubicBezTo>
                  <a:pt x="601" y="154"/>
                  <a:pt x="561" y="197"/>
                  <a:pt x="592" y="188"/>
                </a:cubicBezTo>
                <a:cubicBezTo>
                  <a:pt x="589" y="193"/>
                  <a:pt x="619" y="205"/>
                  <a:pt x="638" y="197"/>
                </a:cubicBezTo>
                <a:cubicBezTo>
                  <a:pt x="644" y="178"/>
                  <a:pt x="626" y="177"/>
                  <a:pt x="604" y="178"/>
                </a:cubicBezTo>
                <a:cubicBezTo>
                  <a:pt x="605" y="172"/>
                  <a:pt x="596" y="180"/>
                  <a:pt x="596" y="170"/>
                </a:cubicBezTo>
                <a:cubicBezTo>
                  <a:pt x="588" y="161"/>
                  <a:pt x="597" y="172"/>
                  <a:pt x="592" y="160"/>
                </a:cubicBezTo>
                <a:cubicBezTo>
                  <a:pt x="593" y="160"/>
                  <a:pt x="604" y="166"/>
                  <a:pt x="603" y="163"/>
                </a:cubicBezTo>
                <a:close/>
                <a:moveTo>
                  <a:pt x="564" y="169"/>
                </a:moveTo>
                <a:cubicBezTo>
                  <a:pt x="555" y="171"/>
                  <a:pt x="561" y="193"/>
                  <a:pt x="571" y="177"/>
                </a:cubicBezTo>
                <a:cubicBezTo>
                  <a:pt x="573" y="170"/>
                  <a:pt x="564" y="169"/>
                  <a:pt x="564" y="169"/>
                </a:cubicBezTo>
                <a:close/>
                <a:moveTo>
                  <a:pt x="647" y="98"/>
                </a:moveTo>
                <a:cubicBezTo>
                  <a:pt x="649" y="102"/>
                  <a:pt x="656" y="36"/>
                  <a:pt x="626" y="73"/>
                </a:cubicBezTo>
                <a:cubicBezTo>
                  <a:pt x="625" y="76"/>
                  <a:pt x="615" y="73"/>
                  <a:pt x="629" y="83"/>
                </a:cubicBezTo>
                <a:cubicBezTo>
                  <a:pt x="611" y="82"/>
                  <a:pt x="619" y="86"/>
                  <a:pt x="615" y="98"/>
                </a:cubicBezTo>
                <a:cubicBezTo>
                  <a:pt x="615" y="99"/>
                  <a:pt x="615" y="100"/>
                  <a:pt x="615" y="101"/>
                </a:cubicBezTo>
                <a:cubicBezTo>
                  <a:pt x="615" y="99"/>
                  <a:pt x="636" y="109"/>
                  <a:pt x="621" y="106"/>
                </a:cubicBezTo>
                <a:cubicBezTo>
                  <a:pt x="625" y="97"/>
                  <a:pt x="596" y="136"/>
                  <a:pt x="624" y="119"/>
                </a:cubicBezTo>
                <a:cubicBezTo>
                  <a:pt x="623" y="128"/>
                  <a:pt x="621" y="129"/>
                  <a:pt x="639" y="113"/>
                </a:cubicBezTo>
                <a:cubicBezTo>
                  <a:pt x="639" y="114"/>
                  <a:pt x="639" y="115"/>
                  <a:pt x="640" y="115"/>
                </a:cubicBezTo>
                <a:cubicBezTo>
                  <a:pt x="644" y="111"/>
                  <a:pt x="656" y="112"/>
                  <a:pt x="653" y="102"/>
                </a:cubicBezTo>
                <a:cubicBezTo>
                  <a:pt x="652" y="102"/>
                  <a:pt x="650" y="105"/>
                  <a:pt x="649" y="106"/>
                </a:cubicBezTo>
                <a:cubicBezTo>
                  <a:pt x="649" y="100"/>
                  <a:pt x="649" y="102"/>
                  <a:pt x="648" y="100"/>
                </a:cubicBezTo>
                <a:cubicBezTo>
                  <a:pt x="649" y="100"/>
                  <a:pt x="640" y="100"/>
                  <a:pt x="647" y="98"/>
                </a:cubicBezTo>
                <a:close/>
                <a:moveTo>
                  <a:pt x="586" y="123"/>
                </a:moveTo>
                <a:cubicBezTo>
                  <a:pt x="612" y="134"/>
                  <a:pt x="590" y="85"/>
                  <a:pt x="587" y="118"/>
                </a:cubicBezTo>
                <a:cubicBezTo>
                  <a:pt x="585" y="117"/>
                  <a:pt x="583" y="124"/>
                  <a:pt x="586" y="123"/>
                </a:cubicBezTo>
                <a:close/>
                <a:moveTo>
                  <a:pt x="517" y="147"/>
                </a:moveTo>
                <a:cubicBezTo>
                  <a:pt x="516" y="147"/>
                  <a:pt x="511" y="148"/>
                  <a:pt x="509" y="148"/>
                </a:cubicBezTo>
                <a:cubicBezTo>
                  <a:pt x="510" y="148"/>
                  <a:pt x="516" y="128"/>
                  <a:pt x="516" y="126"/>
                </a:cubicBezTo>
                <a:cubicBezTo>
                  <a:pt x="505" y="125"/>
                  <a:pt x="500" y="164"/>
                  <a:pt x="490" y="141"/>
                </a:cubicBezTo>
                <a:cubicBezTo>
                  <a:pt x="497" y="110"/>
                  <a:pt x="453" y="139"/>
                  <a:pt x="462" y="147"/>
                </a:cubicBezTo>
                <a:cubicBezTo>
                  <a:pt x="463" y="152"/>
                  <a:pt x="464" y="149"/>
                  <a:pt x="467" y="149"/>
                </a:cubicBezTo>
                <a:cubicBezTo>
                  <a:pt x="466" y="153"/>
                  <a:pt x="473" y="149"/>
                  <a:pt x="475" y="149"/>
                </a:cubicBezTo>
                <a:cubicBezTo>
                  <a:pt x="474" y="151"/>
                  <a:pt x="478" y="151"/>
                  <a:pt x="488" y="153"/>
                </a:cubicBezTo>
                <a:cubicBezTo>
                  <a:pt x="460" y="155"/>
                  <a:pt x="464" y="169"/>
                  <a:pt x="490" y="160"/>
                </a:cubicBezTo>
                <a:cubicBezTo>
                  <a:pt x="493" y="160"/>
                  <a:pt x="496" y="159"/>
                  <a:pt x="498" y="159"/>
                </a:cubicBezTo>
                <a:cubicBezTo>
                  <a:pt x="504" y="173"/>
                  <a:pt x="533" y="139"/>
                  <a:pt x="517" y="147"/>
                </a:cubicBezTo>
                <a:close/>
                <a:moveTo>
                  <a:pt x="547" y="152"/>
                </a:moveTo>
                <a:cubicBezTo>
                  <a:pt x="531" y="127"/>
                  <a:pt x="543" y="213"/>
                  <a:pt x="565" y="142"/>
                </a:cubicBezTo>
                <a:cubicBezTo>
                  <a:pt x="553" y="143"/>
                  <a:pt x="555" y="147"/>
                  <a:pt x="547" y="152"/>
                </a:cubicBezTo>
                <a:close/>
                <a:moveTo>
                  <a:pt x="478" y="119"/>
                </a:moveTo>
                <a:cubicBezTo>
                  <a:pt x="485" y="118"/>
                  <a:pt x="501" y="99"/>
                  <a:pt x="487" y="99"/>
                </a:cubicBezTo>
                <a:cubicBezTo>
                  <a:pt x="459" y="98"/>
                  <a:pt x="430" y="135"/>
                  <a:pt x="462" y="119"/>
                </a:cubicBezTo>
                <a:cubicBezTo>
                  <a:pt x="478" y="112"/>
                  <a:pt x="466" y="119"/>
                  <a:pt x="478" y="119"/>
                </a:cubicBezTo>
                <a:close/>
                <a:moveTo>
                  <a:pt x="1315" y="277"/>
                </a:moveTo>
                <a:cubicBezTo>
                  <a:pt x="1302" y="264"/>
                  <a:pt x="1301" y="237"/>
                  <a:pt x="1319" y="214"/>
                </a:cubicBezTo>
                <a:cubicBezTo>
                  <a:pt x="1394" y="95"/>
                  <a:pt x="1220" y="285"/>
                  <a:pt x="1315" y="277"/>
                </a:cubicBezTo>
                <a:close/>
                <a:moveTo>
                  <a:pt x="1109" y="161"/>
                </a:moveTo>
                <a:cubicBezTo>
                  <a:pt x="1086" y="148"/>
                  <a:pt x="1101" y="144"/>
                  <a:pt x="1089" y="167"/>
                </a:cubicBezTo>
                <a:cubicBezTo>
                  <a:pt x="1089" y="160"/>
                  <a:pt x="1070" y="141"/>
                  <a:pt x="1072" y="165"/>
                </a:cubicBezTo>
                <a:cubicBezTo>
                  <a:pt x="1072" y="194"/>
                  <a:pt x="1108" y="164"/>
                  <a:pt x="1086" y="189"/>
                </a:cubicBezTo>
                <a:cubicBezTo>
                  <a:pt x="1093" y="217"/>
                  <a:pt x="1109" y="220"/>
                  <a:pt x="1109" y="161"/>
                </a:cubicBezTo>
                <a:close/>
                <a:moveTo>
                  <a:pt x="1116" y="152"/>
                </a:moveTo>
                <a:cubicBezTo>
                  <a:pt x="1084" y="162"/>
                  <a:pt x="1186" y="162"/>
                  <a:pt x="1106" y="134"/>
                </a:cubicBezTo>
                <a:cubicBezTo>
                  <a:pt x="1104" y="135"/>
                  <a:pt x="1110" y="139"/>
                  <a:pt x="1100" y="145"/>
                </a:cubicBezTo>
                <a:cubicBezTo>
                  <a:pt x="1100" y="144"/>
                  <a:pt x="1103" y="151"/>
                  <a:pt x="1103" y="151"/>
                </a:cubicBezTo>
                <a:cubicBezTo>
                  <a:pt x="1108" y="154"/>
                  <a:pt x="1111" y="148"/>
                  <a:pt x="1116" y="150"/>
                </a:cubicBezTo>
                <a:cubicBezTo>
                  <a:pt x="1116" y="150"/>
                  <a:pt x="1116" y="150"/>
                  <a:pt x="1116" y="150"/>
                </a:cubicBezTo>
                <a:lnTo>
                  <a:pt x="1116" y="152"/>
                </a:lnTo>
                <a:close/>
                <a:moveTo>
                  <a:pt x="1482" y="112"/>
                </a:moveTo>
                <a:cubicBezTo>
                  <a:pt x="1489" y="109"/>
                  <a:pt x="1493" y="95"/>
                  <a:pt x="1472" y="91"/>
                </a:cubicBezTo>
                <a:cubicBezTo>
                  <a:pt x="1470" y="97"/>
                  <a:pt x="1470" y="84"/>
                  <a:pt x="1465" y="92"/>
                </a:cubicBezTo>
                <a:cubicBezTo>
                  <a:pt x="1462" y="90"/>
                  <a:pt x="1468" y="136"/>
                  <a:pt x="1482" y="112"/>
                </a:cubicBezTo>
                <a:close/>
                <a:moveTo>
                  <a:pt x="1425" y="85"/>
                </a:moveTo>
                <a:cubicBezTo>
                  <a:pt x="1418" y="112"/>
                  <a:pt x="1490" y="113"/>
                  <a:pt x="1441" y="79"/>
                </a:cubicBezTo>
                <a:cubicBezTo>
                  <a:pt x="1438" y="100"/>
                  <a:pt x="1444" y="72"/>
                  <a:pt x="1425" y="85"/>
                </a:cubicBezTo>
                <a:close/>
                <a:moveTo>
                  <a:pt x="1407" y="77"/>
                </a:moveTo>
                <a:cubicBezTo>
                  <a:pt x="1408" y="80"/>
                  <a:pt x="1405" y="83"/>
                  <a:pt x="1407" y="84"/>
                </a:cubicBezTo>
                <a:cubicBezTo>
                  <a:pt x="1407" y="84"/>
                  <a:pt x="1416" y="87"/>
                  <a:pt x="1416" y="87"/>
                </a:cubicBezTo>
                <a:cubicBezTo>
                  <a:pt x="1448" y="85"/>
                  <a:pt x="1402" y="37"/>
                  <a:pt x="1407" y="77"/>
                </a:cubicBezTo>
                <a:close/>
                <a:moveTo>
                  <a:pt x="1718" y="132"/>
                </a:moveTo>
                <a:cubicBezTo>
                  <a:pt x="1717" y="135"/>
                  <a:pt x="1715" y="137"/>
                  <a:pt x="1715" y="140"/>
                </a:cubicBezTo>
                <a:cubicBezTo>
                  <a:pt x="1717" y="141"/>
                  <a:pt x="1723" y="133"/>
                  <a:pt x="1735" y="134"/>
                </a:cubicBezTo>
                <a:cubicBezTo>
                  <a:pt x="1734" y="130"/>
                  <a:pt x="1720" y="122"/>
                  <a:pt x="1718" y="132"/>
                </a:cubicBezTo>
                <a:close/>
                <a:moveTo>
                  <a:pt x="1675" y="109"/>
                </a:moveTo>
                <a:cubicBezTo>
                  <a:pt x="1688" y="120"/>
                  <a:pt x="1689" y="117"/>
                  <a:pt x="1700" y="111"/>
                </a:cubicBezTo>
                <a:cubicBezTo>
                  <a:pt x="1702" y="109"/>
                  <a:pt x="1705" y="107"/>
                  <a:pt x="1712" y="103"/>
                </a:cubicBezTo>
                <a:cubicBezTo>
                  <a:pt x="1706" y="108"/>
                  <a:pt x="1684" y="76"/>
                  <a:pt x="1688" y="88"/>
                </a:cubicBezTo>
                <a:cubicBezTo>
                  <a:pt x="1692" y="100"/>
                  <a:pt x="1659" y="81"/>
                  <a:pt x="1675" y="105"/>
                </a:cubicBezTo>
                <a:cubicBezTo>
                  <a:pt x="1674" y="107"/>
                  <a:pt x="1680" y="106"/>
                  <a:pt x="1675" y="109"/>
                </a:cubicBezTo>
                <a:close/>
                <a:moveTo>
                  <a:pt x="1713" y="101"/>
                </a:moveTo>
                <a:cubicBezTo>
                  <a:pt x="1716" y="98"/>
                  <a:pt x="1713" y="102"/>
                  <a:pt x="1711" y="87"/>
                </a:cubicBezTo>
                <a:cubicBezTo>
                  <a:pt x="1700" y="83"/>
                  <a:pt x="1691" y="96"/>
                  <a:pt x="1713" y="101"/>
                </a:cubicBezTo>
                <a:close/>
                <a:moveTo>
                  <a:pt x="1725" y="92"/>
                </a:moveTo>
                <a:cubicBezTo>
                  <a:pt x="1768" y="104"/>
                  <a:pt x="1724" y="72"/>
                  <a:pt x="1724" y="92"/>
                </a:cubicBezTo>
                <a:lnTo>
                  <a:pt x="1725" y="92"/>
                </a:lnTo>
                <a:close/>
                <a:moveTo>
                  <a:pt x="1840" y="795"/>
                </a:moveTo>
                <a:cubicBezTo>
                  <a:pt x="1840" y="793"/>
                  <a:pt x="1852" y="801"/>
                  <a:pt x="1854" y="796"/>
                </a:cubicBezTo>
                <a:cubicBezTo>
                  <a:pt x="1884" y="811"/>
                  <a:pt x="1838" y="799"/>
                  <a:pt x="1850" y="761"/>
                </a:cubicBezTo>
                <a:cubicBezTo>
                  <a:pt x="1833" y="761"/>
                  <a:pt x="1830" y="782"/>
                  <a:pt x="1840" y="795"/>
                </a:cubicBezTo>
                <a:close/>
                <a:moveTo>
                  <a:pt x="1858" y="840"/>
                </a:moveTo>
                <a:cubicBezTo>
                  <a:pt x="1859" y="843"/>
                  <a:pt x="1859" y="843"/>
                  <a:pt x="1862" y="842"/>
                </a:cubicBezTo>
                <a:cubicBezTo>
                  <a:pt x="1866" y="835"/>
                  <a:pt x="1864" y="855"/>
                  <a:pt x="1875" y="852"/>
                </a:cubicBezTo>
                <a:cubicBezTo>
                  <a:pt x="1875" y="855"/>
                  <a:pt x="1879" y="858"/>
                  <a:pt x="1877" y="849"/>
                </a:cubicBezTo>
                <a:cubicBezTo>
                  <a:pt x="1878" y="848"/>
                  <a:pt x="1876" y="843"/>
                  <a:pt x="1880" y="843"/>
                </a:cubicBezTo>
                <a:cubicBezTo>
                  <a:pt x="1880" y="843"/>
                  <a:pt x="1882" y="850"/>
                  <a:pt x="1882" y="850"/>
                </a:cubicBezTo>
                <a:cubicBezTo>
                  <a:pt x="1882" y="844"/>
                  <a:pt x="1885" y="834"/>
                  <a:pt x="1876" y="825"/>
                </a:cubicBezTo>
                <a:cubicBezTo>
                  <a:pt x="1876" y="825"/>
                  <a:pt x="1873" y="831"/>
                  <a:pt x="1873" y="831"/>
                </a:cubicBezTo>
                <a:cubicBezTo>
                  <a:pt x="1873" y="828"/>
                  <a:pt x="1842" y="849"/>
                  <a:pt x="1858" y="840"/>
                </a:cubicBezTo>
                <a:close/>
                <a:moveTo>
                  <a:pt x="1859" y="813"/>
                </a:moveTo>
                <a:cubicBezTo>
                  <a:pt x="1859" y="812"/>
                  <a:pt x="1851" y="810"/>
                  <a:pt x="1850" y="810"/>
                </a:cubicBezTo>
                <a:cubicBezTo>
                  <a:pt x="1852" y="812"/>
                  <a:pt x="1849" y="827"/>
                  <a:pt x="1859" y="813"/>
                </a:cubicBezTo>
                <a:close/>
                <a:moveTo>
                  <a:pt x="1819" y="834"/>
                </a:moveTo>
                <a:cubicBezTo>
                  <a:pt x="1819" y="834"/>
                  <a:pt x="1819" y="834"/>
                  <a:pt x="1819" y="834"/>
                </a:cubicBezTo>
                <a:cubicBezTo>
                  <a:pt x="1823" y="833"/>
                  <a:pt x="1833" y="827"/>
                  <a:pt x="1833" y="814"/>
                </a:cubicBezTo>
                <a:cubicBezTo>
                  <a:pt x="1836" y="814"/>
                  <a:pt x="1820" y="833"/>
                  <a:pt x="1819" y="834"/>
                </a:cubicBezTo>
                <a:close/>
                <a:moveTo>
                  <a:pt x="2063" y="175"/>
                </a:moveTo>
                <a:cubicBezTo>
                  <a:pt x="2063" y="174"/>
                  <a:pt x="2059" y="182"/>
                  <a:pt x="2062" y="181"/>
                </a:cubicBezTo>
                <a:cubicBezTo>
                  <a:pt x="2052" y="185"/>
                  <a:pt x="2033" y="170"/>
                  <a:pt x="2029" y="187"/>
                </a:cubicBezTo>
                <a:cubicBezTo>
                  <a:pt x="2029" y="187"/>
                  <a:pt x="2023" y="183"/>
                  <a:pt x="2023" y="183"/>
                </a:cubicBezTo>
                <a:cubicBezTo>
                  <a:pt x="2023" y="184"/>
                  <a:pt x="2020" y="170"/>
                  <a:pt x="2019" y="180"/>
                </a:cubicBezTo>
                <a:cubicBezTo>
                  <a:pt x="2001" y="168"/>
                  <a:pt x="2058" y="222"/>
                  <a:pt x="2007" y="210"/>
                </a:cubicBezTo>
                <a:cubicBezTo>
                  <a:pt x="2015" y="220"/>
                  <a:pt x="2012" y="215"/>
                  <a:pt x="2030" y="222"/>
                </a:cubicBezTo>
                <a:cubicBezTo>
                  <a:pt x="2090" y="281"/>
                  <a:pt x="2018" y="216"/>
                  <a:pt x="2025" y="300"/>
                </a:cubicBezTo>
                <a:cubicBezTo>
                  <a:pt x="2020" y="297"/>
                  <a:pt x="2002" y="289"/>
                  <a:pt x="1999" y="308"/>
                </a:cubicBezTo>
                <a:cubicBezTo>
                  <a:pt x="1999" y="304"/>
                  <a:pt x="1980" y="303"/>
                  <a:pt x="1987" y="322"/>
                </a:cubicBezTo>
                <a:cubicBezTo>
                  <a:pt x="1993" y="364"/>
                  <a:pt x="2020" y="320"/>
                  <a:pt x="2000" y="438"/>
                </a:cubicBezTo>
                <a:cubicBezTo>
                  <a:pt x="1998" y="428"/>
                  <a:pt x="1947" y="375"/>
                  <a:pt x="1966" y="350"/>
                </a:cubicBezTo>
                <a:cubicBezTo>
                  <a:pt x="1964" y="351"/>
                  <a:pt x="1968" y="342"/>
                  <a:pt x="1968" y="345"/>
                </a:cubicBezTo>
                <a:cubicBezTo>
                  <a:pt x="1967" y="322"/>
                  <a:pt x="1977" y="312"/>
                  <a:pt x="1972" y="272"/>
                </a:cubicBezTo>
                <a:cubicBezTo>
                  <a:pt x="1952" y="269"/>
                  <a:pt x="1974" y="283"/>
                  <a:pt x="1959" y="305"/>
                </a:cubicBezTo>
                <a:cubicBezTo>
                  <a:pt x="1932" y="249"/>
                  <a:pt x="1930" y="362"/>
                  <a:pt x="1923" y="336"/>
                </a:cubicBezTo>
                <a:cubicBezTo>
                  <a:pt x="1922" y="337"/>
                  <a:pt x="1900" y="326"/>
                  <a:pt x="1902" y="337"/>
                </a:cubicBezTo>
                <a:cubicBezTo>
                  <a:pt x="1901" y="337"/>
                  <a:pt x="1900" y="338"/>
                  <a:pt x="1900" y="338"/>
                </a:cubicBezTo>
                <a:cubicBezTo>
                  <a:pt x="1904" y="339"/>
                  <a:pt x="1883" y="348"/>
                  <a:pt x="1882" y="343"/>
                </a:cubicBezTo>
                <a:cubicBezTo>
                  <a:pt x="1870" y="335"/>
                  <a:pt x="1835" y="411"/>
                  <a:pt x="1858" y="418"/>
                </a:cubicBezTo>
                <a:cubicBezTo>
                  <a:pt x="1858" y="418"/>
                  <a:pt x="1861" y="423"/>
                  <a:pt x="1860" y="423"/>
                </a:cubicBezTo>
                <a:cubicBezTo>
                  <a:pt x="1866" y="412"/>
                  <a:pt x="1865" y="434"/>
                  <a:pt x="1872" y="416"/>
                </a:cubicBezTo>
                <a:cubicBezTo>
                  <a:pt x="1907" y="418"/>
                  <a:pt x="1915" y="516"/>
                  <a:pt x="1882" y="544"/>
                </a:cubicBezTo>
                <a:cubicBezTo>
                  <a:pt x="1869" y="547"/>
                  <a:pt x="1854" y="545"/>
                  <a:pt x="1860" y="570"/>
                </a:cubicBezTo>
                <a:cubicBezTo>
                  <a:pt x="1833" y="580"/>
                  <a:pt x="1908" y="631"/>
                  <a:pt x="1852" y="623"/>
                </a:cubicBezTo>
                <a:cubicBezTo>
                  <a:pt x="1850" y="596"/>
                  <a:pt x="1837" y="574"/>
                  <a:pt x="1812" y="585"/>
                </a:cubicBezTo>
                <a:cubicBezTo>
                  <a:pt x="1821" y="552"/>
                  <a:pt x="1777" y="594"/>
                  <a:pt x="1797" y="601"/>
                </a:cubicBezTo>
                <a:cubicBezTo>
                  <a:pt x="1794" y="608"/>
                  <a:pt x="1844" y="596"/>
                  <a:pt x="1816" y="611"/>
                </a:cubicBezTo>
                <a:cubicBezTo>
                  <a:pt x="1792" y="622"/>
                  <a:pt x="1846" y="655"/>
                  <a:pt x="1821" y="667"/>
                </a:cubicBezTo>
                <a:cubicBezTo>
                  <a:pt x="1843" y="667"/>
                  <a:pt x="1830" y="680"/>
                  <a:pt x="1816" y="712"/>
                </a:cubicBezTo>
                <a:cubicBezTo>
                  <a:pt x="1816" y="712"/>
                  <a:pt x="1817" y="712"/>
                  <a:pt x="1817" y="712"/>
                </a:cubicBezTo>
                <a:cubicBezTo>
                  <a:pt x="1813" y="718"/>
                  <a:pt x="1804" y="730"/>
                  <a:pt x="1790" y="732"/>
                </a:cubicBezTo>
                <a:cubicBezTo>
                  <a:pt x="1790" y="730"/>
                  <a:pt x="1789" y="731"/>
                  <a:pt x="1788" y="732"/>
                </a:cubicBezTo>
                <a:cubicBezTo>
                  <a:pt x="1787" y="728"/>
                  <a:pt x="1776" y="740"/>
                  <a:pt x="1773" y="737"/>
                </a:cubicBezTo>
                <a:cubicBezTo>
                  <a:pt x="1772" y="739"/>
                  <a:pt x="1770" y="742"/>
                  <a:pt x="1768" y="741"/>
                </a:cubicBezTo>
                <a:cubicBezTo>
                  <a:pt x="1765" y="746"/>
                  <a:pt x="1769" y="747"/>
                  <a:pt x="1763" y="747"/>
                </a:cubicBezTo>
                <a:cubicBezTo>
                  <a:pt x="1683" y="733"/>
                  <a:pt x="1814" y="792"/>
                  <a:pt x="1734" y="834"/>
                </a:cubicBezTo>
                <a:cubicBezTo>
                  <a:pt x="1733" y="834"/>
                  <a:pt x="1741" y="823"/>
                  <a:pt x="1727" y="816"/>
                </a:cubicBezTo>
                <a:cubicBezTo>
                  <a:pt x="1666" y="779"/>
                  <a:pt x="1718" y="850"/>
                  <a:pt x="1734" y="885"/>
                </a:cubicBezTo>
                <a:cubicBezTo>
                  <a:pt x="1708" y="887"/>
                  <a:pt x="1711" y="848"/>
                  <a:pt x="1692" y="838"/>
                </a:cubicBezTo>
                <a:cubicBezTo>
                  <a:pt x="1690" y="799"/>
                  <a:pt x="1695" y="784"/>
                  <a:pt x="1661" y="773"/>
                </a:cubicBezTo>
                <a:cubicBezTo>
                  <a:pt x="1633" y="712"/>
                  <a:pt x="1625" y="729"/>
                  <a:pt x="1567" y="786"/>
                </a:cubicBezTo>
                <a:cubicBezTo>
                  <a:pt x="1571" y="786"/>
                  <a:pt x="1564" y="860"/>
                  <a:pt x="1543" y="826"/>
                </a:cubicBezTo>
                <a:cubicBezTo>
                  <a:pt x="1488" y="749"/>
                  <a:pt x="1573" y="742"/>
                  <a:pt x="1363" y="696"/>
                </a:cubicBezTo>
                <a:cubicBezTo>
                  <a:pt x="1334" y="663"/>
                  <a:pt x="1345" y="690"/>
                  <a:pt x="1362" y="720"/>
                </a:cubicBezTo>
                <a:cubicBezTo>
                  <a:pt x="1367" y="694"/>
                  <a:pt x="1374" y="748"/>
                  <a:pt x="1397" y="712"/>
                </a:cubicBezTo>
                <a:cubicBezTo>
                  <a:pt x="1409" y="702"/>
                  <a:pt x="1389" y="723"/>
                  <a:pt x="1417" y="727"/>
                </a:cubicBezTo>
                <a:cubicBezTo>
                  <a:pt x="1428" y="735"/>
                  <a:pt x="1424" y="749"/>
                  <a:pt x="1405" y="767"/>
                </a:cubicBezTo>
                <a:cubicBezTo>
                  <a:pt x="1275" y="866"/>
                  <a:pt x="1318" y="727"/>
                  <a:pt x="1252" y="697"/>
                </a:cubicBezTo>
                <a:cubicBezTo>
                  <a:pt x="1248" y="698"/>
                  <a:pt x="1245" y="685"/>
                  <a:pt x="1238" y="684"/>
                </a:cubicBezTo>
                <a:cubicBezTo>
                  <a:pt x="1334" y="950"/>
                  <a:pt x="1455" y="691"/>
                  <a:pt x="1289" y="937"/>
                </a:cubicBezTo>
                <a:cubicBezTo>
                  <a:pt x="1311" y="983"/>
                  <a:pt x="1287" y="998"/>
                  <a:pt x="1242" y="1073"/>
                </a:cubicBezTo>
                <a:cubicBezTo>
                  <a:pt x="1225" y="1117"/>
                  <a:pt x="1200" y="1138"/>
                  <a:pt x="1142" y="1135"/>
                </a:cubicBezTo>
                <a:cubicBezTo>
                  <a:pt x="1140" y="1133"/>
                  <a:pt x="1145" y="1132"/>
                  <a:pt x="1140" y="1121"/>
                </a:cubicBezTo>
                <a:cubicBezTo>
                  <a:pt x="1124" y="1057"/>
                  <a:pt x="1104" y="1066"/>
                  <a:pt x="1109" y="934"/>
                </a:cubicBezTo>
                <a:cubicBezTo>
                  <a:pt x="1109" y="922"/>
                  <a:pt x="1074" y="908"/>
                  <a:pt x="1091" y="891"/>
                </a:cubicBezTo>
                <a:cubicBezTo>
                  <a:pt x="1085" y="886"/>
                  <a:pt x="1097" y="871"/>
                  <a:pt x="1089" y="866"/>
                </a:cubicBezTo>
                <a:cubicBezTo>
                  <a:pt x="1034" y="827"/>
                  <a:pt x="970" y="908"/>
                  <a:pt x="917" y="801"/>
                </a:cubicBezTo>
                <a:cubicBezTo>
                  <a:pt x="901" y="752"/>
                  <a:pt x="937" y="713"/>
                  <a:pt x="971" y="661"/>
                </a:cubicBezTo>
                <a:cubicBezTo>
                  <a:pt x="983" y="648"/>
                  <a:pt x="1039" y="626"/>
                  <a:pt x="1091" y="633"/>
                </a:cubicBezTo>
                <a:cubicBezTo>
                  <a:pt x="1102" y="620"/>
                  <a:pt x="1084" y="664"/>
                  <a:pt x="1095" y="655"/>
                </a:cubicBezTo>
                <a:cubicBezTo>
                  <a:pt x="1111" y="659"/>
                  <a:pt x="1134" y="681"/>
                  <a:pt x="1155" y="679"/>
                </a:cubicBezTo>
                <a:cubicBezTo>
                  <a:pt x="1156" y="642"/>
                  <a:pt x="1177" y="678"/>
                  <a:pt x="1236" y="674"/>
                </a:cubicBezTo>
                <a:cubicBezTo>
                  <a:pt x="1255" y="671"/>
                  <a:pt x="1255" y="665"/>
                  <a:pt x="1259" y="631"/>
                </a:cubicBezTo>
                <a:cubicBezTo>
                  <a:pt x="1247" y="637"/>
                  <a:pt x="1232" y="631"/>
                  <a:pt x="1216" y="636"/>
                </a:cubicBezTo>
                <a:cubicBezTo>
                  <a:pt x="1217" y="636"/>
                  <a:pt x="1217" y="636"/>
                  <a:pt x="1217" y="636"/>
                </a:cubicBezTo>
                <a:cubicBezTo>
                  <a:pt x="1211" y="638"/>
                  <a:pt x="1220" y="630"/>
                  <a:pt x="1202" y="632"/>
                </a:cubicBezTo>
                <a:cubicBezTo>
                  <a:pt x="1203" y="632"/>
                  <a:pt x="1204" y="631"/>
                  <a:pt x="1204" y="630"/>
                </a:cubicBezTo>
                <a:cubicBezTo>
                  <a:pt x="1203" y="630"/>
                  <a:pt x="1201" y="630"/>
                  <a:pt x="1200" y="630"/>
                </a:cubicBezTo>
                <a:cubicBezTo>
                  <a:pt x="1204" y="626"/>
                  <a:pt x="1193" y="621"/>
                  <a:pt x="1195" y="617"/>
                </a:cubicBezTo>
                <a:cubicBezTo>
                  <a:pt x="1198" y="619"/>
                  <a:pt x="1197" y="616"/>
                  <a:pt x="1198" y="615"/>
                </a:cubicBezTo>
                <a:cubicBezTo>
                  <a:pt x="1197" y="614"/>
                  <a:pt x="1196" y="612"/>
                  <a:pt x="1197" y="610"/>
                </a:cubicBezTo>
                <a:cubicBezTo>
                  <a:pt x="1185" y="600"/>
                  <a:pt x="1211" y="604"/>
                  <a:pt x="1214" y="599"/>
                </a:cubicBezTo>
                <a:cubicBezTo>
                  <a:pt x="1214" y="598"/>
                  <a:pt x="1214" y="599"/>
                  <a:pt x="1214" y="598"/>
                </a:cubicBezTo>
                <a:cubicBezTo>
                  <a:pt x="1208" y="580"/>
                  <a:pt x="1352" y="614"/>
                  <a:pt x="1256" y="560"/>
                </a:cubicBezTo>
                <a:cubicBezTo>
                  <a:pt x="1256" y="560"/>
                  <a:pt x="1257" y="559"/>
                  <a:pt x="1257" y="558"/>
                </a:cubicBezTo>
                <a:cubicBezTo>
                  <a:pt x="1261" y="558"/>
                  <a:pt x="1258" y="559"/>
                  <a:pt x="1264" y="552"/>
                </a:cubicBezTo>
                <a:cubicBezTo>
                  <a:pt x="1264" y="551"/>
                  <a:pt x="1256" y="548"/>
                  <a:pt x="1265" y="547"/>
                </a:cubicBezTo>
                <a:cubicBezTo>
                  <a:pt x="1264" y="547"/>
                  <a:pt x="1264" y="547"/>
                  <a:pt x="1264" y="546"/>
                </a:cubicBezTo>
                <a:cubicBezTo>
                  <a:pt x="1271" y="541"/>
                  <a:pt x="1263" y="540"/>
                  <a:pt x="1243" y="552"/>
                </a:cubicBezTo>
                <a:cubicBezTo>
                  <a:pt x="1234" y="543"/>
                  <a:pt x="1248" y="569"/>
                  <a:pt x="1241" y="553"/>
                </a:cubicBezTo>
                <a:cubicBezTo>
                  <a:pt x="1253" y="559"/>
                  <a:pt x="1256" y="564"/>
                  <a:pt x="1234" y="566"/>
                </a:cubicBezTo>
                <a:cubicBezTo>
                  <a:pt x="1237" y="562"/>
                  <a:pt x="1233" y="559"/>
                  <a:pt x="1229" y="560"/>
                </a:cubicBezTo>
                <a:cubicBezTo>
                  <a:pt x="1232" y="554"/>
                  <a:pt x="1235" y="552"/>
                  <a:pt x="1221" y="550"/>
                </a:cubicBezTo>
                <a:cubicBezTo>
                  <a:pt x="1232" y="544"/>
                  <a:pt x="1202" y="561"/>
                  <a:pt x="1203" y="577"/>
                </a:cubicBezTo>
                <a:cubicBezTo>
                  <a:pt x="1193" y="587"/>
                  <a:pt x="1224" y="594"/>
                  <a:pt x="1193" y="603"/>
                </a:cubicBezTo>
                <a:cubicBezTo>
                  <a:pt x="1199" y="600"/>
                  <a:pt x="1170" y="594"/>
                  <a:pt x="1180" y="603"/>
                </a:cubicBezTo>
                <a:cubicBezTo>
                  <a:pt x="1180" y="603"/>
                  <a:pt x="1180" y="603"/>
                  <a:pt x="1180" y="603"/>
                </a:cubicBezTo>
                <a:cubicBezTo>
                  <a:pt x="1180" y="603"/>
                  <a:pt x="1175" y="602"/>
                  <a:pt x="1178" y="605"/>
                </a:cubicBezTo>
                <a:cubicBezTo>
                  <a:pt x="1177" y="604"/>
                  <a:pt x="1176" y="604"/>
                  <a:pt x="1174" y="604"/>
                </a:cubicBezTo>
                <a:cubicBezTo>
                  <a:pt x="1175" y="604"/>
                  <a:pt x="1175" y="605"/>
                  <a:pt x="1175" y="606"/>
                </a:cubicBezTo>
                <a:cubicBezTo>
                  <a:pt x="1173" y="606"/>
                  <a:pt x="1173" y="603"/>
                  <a:pt x="1171" y="602"/>
                </a:cubicBezTo>
                <a:cubicBezTo>
                  <a:pt x="1171" y="602"/>
                  <a:pt x="1171" y="601"/>
                  <a:pt x="1171" y="601"/>
                </a:cubicBezTo>
                <a:cubicBezTo>
                  <a:pt x="1169" y="604"/>
                  <a:pt x="1169" y="607"/>
                  <a:pt x="1174" y="613"/>
                </a:cubicBezTo>
                <a:cubicBezTo>
                  <a:pt x="1173" y="613"/>
                  <a:pt x="1173" y="613"/>
                  <a:pt x="1173" y="613"/>
                </a:cubicBezTo>
                <a:cubicBezTo>
                  <a:pt x="1172" y="613"/>
                  <a:pt x="1178" y="618"/>
                  <a:pt x="1183" y="623"/>
                </a:cubicBezTo>
                <a:cubicBezTo>
                  <a:pt x="1180" y="625"/>
                  <a:pt x="1180" y="621"/>
                  <a:pt x="1178" y="621"/>
                </a:cubicBezTo>
                <a:cubicBezTo>
                  <a:pt x="1178" y="622"/>
                  <a:pt x="1178" y="623"/>
                  <a:pt x="1179" y="623"/>
                </a:cubicBezTo>
                <a:cubicBezTo>
                  <a:pt x="1182" y="628"/>
                  <a:pt x="1168" y="619"/>
                  <a:pt x="1176" y="628"/>
                </a:cubicBezTo>
                <a:cubicBezTo>
                  <a:pt x="1175" y="629"/>
                  <a:pt x="1173" y="628"/>
                  <a:pt x="1172" y="628"/>
                </a:cubicBezTo>
                <a:cubicBezTo>
                  <a:pt x="1169" y="628"/>
                  <a:pt x="1178" y="630"/>
                  <a:pt x="1170" y="635"/>
                </a:cubicBezTo>
                <a:cubicBezTo>
                  <a:pt x="1167" y="637"/>
                  <a:pt x="1170" y="631"/>
                  <a:pt x="1165" y="631"/>
                </a:cubicBezTo>
                <a:cubicBezTo>
                  <a:pt x="1162" y="623"/>
                  <a:pt x="1160" y="618"/>
                  <a:pt x="1171" y="623"/>
                </a:cubicBezTo>
                <a:cubicBezTo>
                  <a:pt x="1151" y="616"/>
                  <a:pt x="1148" y="583"/>
                  <a:pt x="1119" y="572"/>
                </a:cubicBezTo>
                <a:cubicBezTo>
                  <a:pt x="1119" y="571"/>
                  <a:pt x="1119" y="570"/>
                  <a:pt x="1120" y="570"/>
                </a:cubicBezTo>
                <a:cubicBezTo>
                  <a:pt x="1116" y="565"/>
                  <a:pt x="1110" y="560"/>
                  <a:pt x="1100" y="562"/>
                </a:cubicBezTo>
                <a:cubicBezTo>
                  <a:pt x="1107" y="573"/>
                  <a:pt x="1112" y="590"/>
                  <a:pt x="1128" y="590"/>
                </a:cubicBezTo>
                <a:cubicBezTo>
                  <a:pt x="1140" y="605"/>
                  <a:pt x="1140" y="606"/>
                  <a:pt x="1126" y="621"/>
                </a:cubicBezTo>
                <a:cubicBezTo>
                  <a:pt x="1131" y="614"/>
                  <a:pt x="1085" y="536"/>
                  <a:pt x="1029" y="602"/>
                </a:cubicBezTo>
                <a:cubicBezTo>
                  <a:pt x="1025" y="604"/>
                  <a:pt x="1028" y="615"/>
                  <a:pt x="1022" y="627"/>
                </a:cubicBezTo>
                <a:cubicBezTo>
                  <a:pt x="1009" y="634"/>
                  <a:pt x="990" y="636"/>
                  <a:pt x="968" y="629"/>
                </a:cubicBezTo>
                <a:cubicBezTo>
                  <a:pt x="966" y="626"/>
                  <a:pt x="970" y="628"/>
                  <a:pt x="968" y="616"/>
                </a:cubicBezTo>
                <a:cubicBezTo>
                  <a:pt x="962" y="546"/>
                  <a:pt x="1004" y="599"/>
                  <a:pt x="1023" y="565"/>
                </a:cubicBezTo>
                <a:cubicBezTo>
                  <a:pt x="1023" y="565"/>
                  <a:pt x="1023" y="565"/>
                  <a:pt x="1023" y="565"/>
                </a:cubicBezTo>
                <a:cubicBezTo>
                  <a:pt x="1024" y="561"/>
                  <a:pt x="1008" y="546"/>
                  <a:pt x="1015" y="546"/>
                </a:cubicBezTo>
                <a:cubicBezTo>
                  <a:pt x="1008" y="543"/>
                  <a:pt x="1013" y="544"/>
                  <a:pt x="997" y="538"/>
                </a:cubicBezTo>
                <a:cubicBezTo>
                  <a:pt x="1024" y="531"/>
                  <a:pt x="1034" y="511"/>
                  <a:pt x="1068" y="493"/>
                </a:cubicBezTo>
                <a:cubicBezTo>
                  <a:pt x="1066" y="491"/>
                  <a:pt x="1065" y="490"/>
                  <a:pt x="1071" y="489"/>
                </a:cubicBezTo>
                <a:cubicBezTo>
                  <a:pt x="1071" y="489"/>
                  <a:pt x="1073" y="494"/>
                  <a:pt x="1073" y="490"/>
                </a:cubicBezTo>
                <a:cubicBezTo>
                  <a:pt x="1073" y="490"/>
                  <a:pt x="1074" y="491"/>
                  <a:pt x="1074" y="492"/>
                </a:cubicBezTo>
                <a:cubicBezTo>
                  <a:pt x="1084" y="488"/>
                  <a:pt x="1082" y="491"/>
                  <a:pt x="1071" y="472"/>
                </a:cubicBezTo>
                <a:cubicBezTo>
                  <a:pt x="1071" y="472"/>
                  <a:pt x="1071" y="471"/>
                  <a:pt x="1071" y="471"/>
                </a:cubicBezTo>
                <a:cubicBezTo>
                  <a:pt x="1072" y="470"/>
                  <a:pt x="1074" y="469"/>
                  <a:pt x="1074" y="467"/>
                </a:cubicBezTo>
                <a:cubicBezTo>
                  <a:pt x="1069" y="467"/>
                  <a:pt x="1073" y="464"/>
                  <a:pt x="1072" y="462"/>
                </a:cubicBezTo>
                <a:cubicBezTo>
                  <a:pt x="1073" y="462"/>
                  <a:pt x="1074" y="462"/>
                  <a:pt x="1079" y="461"/>
                </a:cubicBezTo>
                <a:cubicBezTo>
                  <a:pt x="1079" y="457"/>
                  <a:pt x="1075" y="460"/>
                  <a:pt x="1073" y="459"/>
                </a:cubicBezTo>
                <a:cubicBezTo>
                  <a:pt x="1073" y="459"/>
                  <a:pt x="1073" y="459"/>
                  <a:pt x="1073" y="459"/>
                </a:cubicBezTo>
                <a:cubicBezTo>
                  <a:pt x="1073" y="459"/>
                  <a:pt x="1073" y="459"/>
                  <a:pt x="1073" y="459"/>
                </a:cubicBezTo>
                <a:cubicBezTo>
                  <a:pt x="1073" y="459"/>
                  <a:pt x="1073" y="459"/>
                  <a:pt x="1073" y="459"/>
                </a:cubicBezTo>
                <a:cubicBezTo>
                  <a:pt x="1075" y="457"/>
                  <a:pt x="1077" y="455"/>
                  <a:pt x="1086" y="450"/>
                </a:cubicBezTo>
                <a:cubicBezTo>
                  <a:pt x="1090" y="451"/>
                  <a:pt x="1076" y="456"/>
                  <a:pt x="1086" y="462"/>
                </a:cubicBezTo>
                <a:cubicBezTo>
                  <a:pt x="1085" y="468"/>
                  <a:pt x="1074" y="479"/>
                  <a:pt x="1090" y="482"/>
                </a:cubicBezTo>
                <a:cubicBezTo>
                  <a:pt x="1090" y="484"/>
                  <a:pt x="1089" y="484"/>
                  <a:pt x="1088" y="485"/>
                </a:cubicBezTo>
                <a:cubicBezTo>
                  <a:pt x="1091" y="487"/>
                  <a:pt x="1100" y="480"/>
                  <a:pt x="1100" y="483"/>
                </a:cubicBezTo>
                <a:cubicBezTo>
                  <a:pt x="1099" y="488"/>
                  <a:pt x="1149" y="478"/>
                  <a:pt x="1159" y="476"/>
                </a:cubicBezTo>
                <a:cubicBezTo>
                  <a:pt x="1159" y="470"/>
                  <a:pt x="1134" y="465"/>
                  <a:pt x="1157" y="448"/>
                </a:cubicBezTo>
                <a:cubicBezTo>
                  <a:pt x="1158" y="461"/>
                  <a:pt x="1174" y="448"/>
                  <a:pt x="1164" y="444"/>
                </a:cubicBezTo>
                <a:cubicBezTo>
                  <a:pt x="1161" y="441"/>
                  <a:pt x="1159" y="441"/>
                  <a:pt x="1152" y="448"/>
                </a:cubicBezTo>
                <a:cubicBezTo>
                  <a:pt x="1158" y="433"/>
                  <a:pt x="1168" y="431"/>
                  <a:pt x="1188" y="427"/>
                </a:cubicBezTo>
                <a:cubicBezTo>
                  <a:pt x="1189" y="426"/>
                  <a:pt x="1189" y="426"/>
                  <a:pt x="1190" y="425"/>
                </a:cubicBezTo>
                <a:cubicBezTo>
                  <a:pt x="1192" y="425"/>
                  <a:pt x="1190" y="425"/>
                  <a:pt x="1196" y="423"/>
                </a:cubicBezTo>
                <a:cubicBezTo>
                  <a:pt x="1196" y="424"/>
                  <a:pt x="1188" y="417"/>
                  <a:pt x="1188" y="417"/>
                </a:cubicBezTo>
                <a:cubicBezTo>
                  <a:pt x="1179" y="418"/>
                  <a:pt x="1172" y="421"/>
                  <a:pt x="1157" y="426"/>
                </a:cubicBezTo>
                <a:cubicBezTo>
                  <a:pt x="1121" y="405"/>
                  <a:pt x="1170" y="382"/>
                  <a:pt x="1155" y="360"/>
                </a:cubicBezTo>
                <a:cubicBezTo>
                  <a:pt x="1132" y="372"/>
                  <a:pt x="1115" y="404"/>
                  <a:pt x="1129" y="432"/>
                </a:cubicBezTo>
                <a:cubicBezTo>
                  <a:pt x="1112" y="423"/>
                  <a:pt x="1136" y="453"/>
                  <a:pt x="1108" y="467"/>
                </a:cubicBezTo>
                <a:cubicBezTo>
                  <a:pt x="1096" y="476"/>
                  <a:pt x="1090" y="423"/>
                  <a:pt x="1076" y="432"/>
                </a:cubicBezTo>
                <a:cubicBezTo>
                  <a:pt x="1080" y="443"/>
                  <a:pt x="1064" y="455"/>
                  <a:pt x="1054" y="439"/>
                </a:cubicBezTo>
                <a:cubicBezTo>
                  <a:pt x="1054" y="438"/>
                  <a:pt x="1067" y="441"/>
                  <a:pt x="1058" y="433"/>
                </a:cubicBezTo>
                <a:cubicBezTo>
                  <a:pt x="1058" y="433"/>
                  <a:pt x="1051" y="437"/>
                  <a:pt x="1054" y="431"/>
                </a:cubicBezTo>
                <a:cubicBezTo>
                  <a:pt x="1057" y="430"/>
                  <a:pt x="1057" y="429"/>
                  <a:pt x="1062" y="422"/>
                </a:cubicBezTo>
                <a:cubicBezTo>
                  <a:pt x="1061" y="417"/>
                  <a:pt x="1053" y="429"/>
                  <a:pt x="1056" y="420"/>
                </a:cubicBezTo>
                <a:cubicBezTo>
                  <a:pt x="1054" y="419"/>
                  <a:pt x="1054" y="420"/>
                  <a:pt x="1053" y="420"/>
                </a:cubicBezTo>
                <a:cubicBezTo>
                  <a:pt x="1054" y="420"/>
                  <a:pt x="1051" y="416"/>
                  <a:pt x="1051" y="417"/>
                </a:cubicBezTo>
                <a:cubicBezTo>
                  <a:pt x="1055" y="415"/>
                  <a:pt x="1055" y="417"/>
                  <a:pt x="1067" y="414"/>
                </a:cubicBezTo>
                <a:cubicBezTo>
                  <a:pt x="1046" y="419"/>
                  <a:pt x="1053" y="396"/>
                  <a:pt x="1070" y="398"/>
                </a:cubicBezTo>
                <a:cubicBezTo>
                  <a:pt x="1069" y="398"/>
                  <a:pt x="1068" y="394"/>
                  <a:pt x="1068" y="393"/>
                </a:cubicBezTo>
                <a:cubicBezTo>
                  <a:pt x="1069" y="393"/>
                  <a:pt x="1070" y="394"/>
                  <a:pt x="1071" y="395"/>
                </a:cubicBezTo>
                <a:cubicBezTo>
                  <a:pt x="1072" y="395"/>
                  <a:pt x="1071" y="389"/>
                  <a:pt x="1077" y="388"/>
                </a:cubicBezTo>
                <a:cubicBezTo>
                  <a:pt x="1076" y="398"/>
                  <a:pt x="1094" y="378"/>
                  <a:pt x="1082" y="387"/>
                </a:cubicBezTo>
                <a:cubicBezTo>
                  <a:pt x="1075" y="386"/>
                  <a:pt x="1083" y="377"/>
                  <a:pt x="1087" y="374"/>
                </a:cubicBezTo>
                <a:cubicBezTo>
                  <a:pt x="1087" y="371"/>
                  <a:pt x="1096" y="372"/>
                  <a:pt x="1091" y="364"/>
                </a:cubicBezTo>
                <a:cubicBezTo>
                  <a:pt x="1094" y="365"/>
                  <a:pt x="1094" y="362"/>
                  <a:pt x="1094" y="357"/>
                </a:cubicBezTo>
                <a:cubicBezTo>
                  <a:pt x="1095" y="357"/>
                  <a:pt x="1095" y="357"/>
                  <a:pt x="1096" y="357"/>
                </a:cubicBezTo>
                <a:cubicBezTo>
                  <a:pt x="1094" y="352"/>
                  <a:pt x="1096" y="349"/>
                  <a:pt x="1104" y="345"/>
                </a:cubicBezTo>
                <a:cubicBezTo>
                  <a:pt x="1098" y="344"/>
                  <a:pt x="1105" y="341"/>
                  <a:pt x="1104" y="340"/>
                </a:cubicBezTo>
                <a:cubicBezTo>
                  <a:pt x="1109" y="339"/>
                  <a:pt x="1096" y="337"/>
                  <a:pt x="1108" y="335"/>
                </a:cubicBezTo>
                <a:cubicBezTo>
                  <a:pt x="1099" y="331"/>
                  <a:pt x="1124" y="331"/>
                  <a:pt x="1111" y="329"/>
                </a:cubicBezTo>
                <a:cubicBezTo>
                  <a:pt x="1114" y="313"/>
                  <a:pt x="1124" y="321"/>
                  <a:pt x="1125" y="312"/>
                </a:cubicBezTo>
                <a:cubicBezTo>
                  <a:pt x="1126" y="316"/>
                  <a:pt x="1130" y="304"/>
                  <a:pt x="1129" y="315"/>
                </a:cubicBezTo>
                <a:cubicBezTo>
                  <a:pt x="1136" y="305"/>
                  <a:pt x="1138" y="309"/>
                  <a:pt x="1153" y="295"/>
                </a:cubicBezTo>
                <a:cubicBezTo>
                  <a:pt x="1154" y="295"/>
                  <a:pt x="1155" y="295"/>
                  <a:pt x="1156" y="295"/>
                </a:cubicBezTo>
                <a:cubicBezTo>
                  <a:pt x="1149" y="303"/>
                  <a:pt x="1164" y="304"/>
                  <a:pt x="1163" y="293"/>
                </a:cubicBezTo>
                <a:cubicBezTo>
                  <a:pt x="1162" y="293"/>
                  <a:pt x="1173" y="288"/>
                  <a:pt x="1168" y="298"/>
                </a:cubicBezTo>
                <a:cubicBezTo>
                  <a:pt x="1168" y="306"/>
                  <a:pt x="1172" y="289"/>
                  <a:pt x="1180" y="299"/>
                </a:cubicBezTo>
                <a:cubicBezTo>
                  <a:pt x="1181" y="299"/>
                  <a:pt x="1185" y="297"/>
                  <a:pt x="1184" y="300"/>
                </a:cubicBezTo>
                <a:cubicBezTo>
                  <a:pt x="1194" y="303"/>
                  <a:pt x="1163" y="305"/>
                  <a:pt x="1181" y="309"/>
                </a:cubicBezTo>
                <a:cubicBezTo>
                  <a:pt x="1203" y="308"/>
                  <a:pt x="1186" y="306"/>
                  <a:pt x="1199" y="314"/>
                </a:cubicBezTo>
                <a:cubicBezTo>
                  <a:pt x="1200" y="314"/>
                  <a:pt x="1200" y="315"/>
                  <a:pt x="1200" y="316"/>
                </a:cubicBezTo>
                <a:cubicBezTo>
                  <a:pt x="1213" y="314"/>
                  <a:pt x="1210" y="312"/>
                  <a:pt x="1230" y="324"/>
                </a:cubicBezTo>
                <a:cubicBezTo>
                  <a:pt x="1235" y="326"/>
                  <a:pt x="1236" y="324"/>
                  <a:pt x="1243" y="330"/>
                </a:cubicBezTo>
                <a:cubicBezTo>
                  <a:pt x="1255" y="350"/>
                  <a:pt x="1229" y="361"/>
                  <a:pt x="1198" y="341"/>
                </a:cubicBezTo>
                <a:cubicBezTo>
                  <a:pt x="1209" y="347"/>
                  <a:pt x="1217" y="388"/>
                  <a:pt x="1235" y="373"/>
                </a:cubicBezTo>
                <a:cubicBezTo>
                  <a:pt x="1232" y="375"/>
                  <a:pt x="1216" y="359"/>
                  <a:pt x="1233" y="364"/>
                </a:cubicBezTo>
                <a:cubicBezTo>
                  <a:pt x="1260" y="387"/>
                  <a:pt x="1232" y="336"/>
                  <a:pt x="1262" y="349"/>
                </a:cubicBezTo>
                <a:cubicBezTo>
                  <a:pt x="1269" y="350"/>
                  <a:pt x="1267" y="341"/>
                  <a:pt x="1255" y="317"/>
                </a:cubicBezTo>
                <a:cubicBezTo>
                  <a:pt x="1263" y="319"/>
                  <a:pt x="1269" y="313"/>
                  <a:pt x="1274" y="328"/>
                </a:cubicBezTo>
                <a:cubicBezTo>
                  <a:pt x="1261" y="349"/>
                  <a:pt x="1288" y="330"/>
                  <a:pt x="1306" y="312"/>
                </a:cubicBezTo>
                <a:cubicBezTo>
                  <a:pt x="1306" y="313"/>
                  <a:pt x="1306" y="313"/>
                  <a:pt x="1306" y="314"/>
                </a:cubicBezTo>
                <a:cubicBezTo>
                  <a:pt x="1302" y="313"/>
                  <a:pt x="1319" y="307"/>
                  <a:pt x="1310" y="310"/>
                </a:cubicBezTo>
                <a:cubicBezTo>
                  <a:pt x="1311" y="310"/>
                  <a:pt x="1313" y="315"/>
                  <a:pt x="1313" y="315"/>
                </a:cubicBezTo>
                <a:cubicBezTo>
                  <a:pt x="1310" y="315"/>
                  <a:pt x="1310" y="322"/>
                  <a:pt x="1316" y="316"/>
                </a:cubicBezTo>
                <a:cubicBezTo>
                  <a:pt x="1317" y="317"/>
                  <a:pt x="1318" y="318"/>
                  <a:pt x="1319" y="318"/>
                </a:cubicBezTo>
                <a:cubicBezTo>
                  <a:pt x="1324" y="303"/>
                  <a:pt x="1342" y="313"/>
                  <a:pt x="1347" y="307"/>
                </a:cubicBezTo>
                <a:cubicBezTo>
                  <a:pt x="1347" y="297"/>
                  <a:pt x="1344" y="284"/>
                  <a:pt x="1367" y="298"/>
                </a:cubicBezTo>
                <a:cubicBezTo>
                  <a:pt x="1374" y="298"/>
                  <a:pt x="1379" y="301"/>
                  <a:pt x="1385" y="304"/>
                </a:cubicBezTo>
                <a:cubicBezTo>
                  <a:pt x="1387" y="306"/>
                  <a:pt x="1396" y="315"/>
                  <a:pt x="1392" y="300"/>
                </a:cubicBezTo>
                <a:cubicBezTo>
                  <a:pt x="1336" y="282"/>
                  <a:pt x="1400" y="160"/>
                  <a:pt x="1410" y="327"/>
                </a:cubicBezTo>
                <a:cubicBezTo>
                  <a:pt x="1390" y="323"/>
                  <a:pt x="1424" y="347"/>
                  <a:pt x="1425" y="316"/>
                </a:cubicBezTo>
                <a:cubicBezTo>
                  <a:pt x="1425" y="284"/>
                  <a:pt x="1424" y="298"/>
                  <a:pt x="1451" y="308"/>
                </a:cubicBezTo>
                <a:cubicBezTo>
                  <a:pt x="1441" y="309"/>
                  <a:pt x="1438" y="280"/>
                  <a:pt x="1422" y="292"/>
                </a:cubicBezTo>
                <a:cubicBezTo>
                  <a:pt x="1406" y="281"/>
                  <a:pt x="1403" y="264"/>
                  <a:pt x="1401" y="237"/>
                </a:cubicBezTo>
                <a:cubicBezTo>
                  <a:pt x="1409" y="268"/>
                  <a:pt x="1449" y="266"/>
                  <a:pt x="1419" y="258"/>
                </a:cubicBezTo>
                <a:cubicBezTo>
                  <a:pt x="1392" y="243"/>
                  <a:pt x="1454" y="228"/>
                  <a:pt x="1451" y="266"/>
                </a:cubicBezTo>
                <a:cubicBezTo>
                  <a:pt x="1468" y="257"/>
                  <a:pt x="1443" y="276"/>
                  <a:pt x="1482" y="278"/>
                </a:cubicBezTo>
                <a:cubicBezTo>
                  <a:pt x="1471" y="268"/>
                  <a:pt x="1390" y="216"/>
                  <a:pt x="1452" y="209"/>
                </a:cubicBezTo>
                <a:cubicBezTo>
                  <a:pt x="1451" y="213"/>
                  <a:pt x="1452" y="224"/>
                  <a:pt x="1456" y="210"/>
                </a:cubicBezTo>
                <a:cubicBezTo>
                  <a:pt x="1450" y="200"/>
                  <a:pt x="1446" y="205"/>
                  <a:pt x="1440" y="193"/>
                </a:cubicBezTo>
                <a:cubicBezTo>
                  <a:pt x="1443" y="192"/>
                  <a:pt x="1443" y="196"/>
                  <a:pt x="1446" y="194"/>
                </a:cubicBezTo>
                <a:cubicBezTo>
                  <a:pt x="1442" y="173"/>
                  <a:pt x="1474" y="165"/>
                  <a:pt x="1488" y="155"/>
                </a:cubicBezTo>
                <a:cubicBezTo>
                  <a:pt x="1491" y="155"/>
                  <a:pt x="1493" y="151"/>
                  <a:pt x="1494" y="161"/>
                </a:cubicBezTo>
                <a:cubicBezTo>
                  <a:pt x="1502" y="157"/>
                  <a:pt x="1478" y="147"/>
                  <a:pt x="1503" y="148"/>
                </a:cubicBezTo>
                <a:cubicBezTo>
                  <a:pt x="1494" y="147"/>
                  <a:pt x="1483" y="132"/>
                  <a:pt x="1496" y="116"/>
                </a:cubicBezTo>
                <a:cubicBezTo>
                  <a:pt x="1509" y="114"/>
                  <a:pt x="1501" y="133"/>
                  <a:pt x="1509" y="127"/>
                </a:cubicBezTo>
                <a:cubicBezTo>
                  <a:pt x="1508" y="133"/>
                  <a:pt x="1527" y="116"/>
                  <a:pt x="1517" y="141"/>
                </a:cubicBezTo>
                <a:cubicBezTo>
                  <a:pt x="1536" y="112"/>
                  <a:pt x="1583" y="134"/>
                  <a:pt x="1559" y="173"/>
                </a:cubicBezTo>
                <a:cubicBezTo>
                  <a:pt x="1560" y="190"/>
                  <a:pt x="1545" y="218"/>
                  <a:pt x="1572" y="180"/>
                </a:cubicBezTo>
                <a:cubicBezTo>
                  <a:pt x="1570" y="184"/>
                  <a:pt x="1559" y="177"/>
                  <a:pt x="1568" y="176"/>
                </a:cubicBezTo>
                <a:cubicBezTo>
                  <a:pt x="1575" y="177"/>
                  <a:pt x="1580" y="174"/>
                  <a:pt x="1590" y="181"/>
                </a:cubicBezTo>
                <a:cubicBezTo>
                  <a:pt x="1591" y="159"/>
                  <a:pt x="1646" y="195"/>
                  <a:pt x="1639" y="168"/>
                </a:cubicBezTo>
                <a:cubicBezTo>
                  <a:pt x="1632" y="156"/>
                  <a:pt x="1654" y="161"/>
                  <a:pt x="1663" y="162"/>
                </a:cubicBezTo>
                <a:cubicBezTo>
                  <a:pt x="1666" y="162"/>
                  <a:pt x="1689" y="181"/>
                  <a:pt x="1677" y="183"/>
                </a:cubicBezTo>
                <a:cubicBezTo>
                  <a:pt x="1689" y="187"/>
                  <a:pt x="1714" y="214"/>
                  <a:pt x="1699" y="177"/>
                </a:cubicBezTo>
                <a:cubicBezTo>
                  <a:pt x="1722" y="186"/>
                  <a:pt x="1755" y="178"/>
                  <a:pt x="1729" y="148"/>
                </a:cubicBezTo>
                <a:cubicBezTo>
                  <a:pt x="1756" y="143"/>
                  <a:pt x="1762" y="145"/>
                  <a:pt x="1766" y="152"/>
                </a:cubicBezTo>
                <a:cubicBezTo>
                  <a:pt x="1779" y="134"/>
                  <a:pt x="1777" y="143"/>
                  <a:pt x="1810" y="161"/>
                </a:cubicBezTo>
                <a:cubicBezTo>
                  <a:pt x="1824" y="156"/>
                  <a:pt x="1857" y="132"/>
                  <a:pt x="1860" y="168"/>
                </a:cubicBezTo>
                <a:cubicBezTo>
                  <a:pt x="1865" y="168"/>
                  <a:pt x="1866" y="163"/>
                  <a:pt x="1871" y="167"/>
                </a:cubicBezTo>
                <a:cubicBezTo>
                  <a:pt x="1871" y="166"/>
                  <a:pt x="1871" y="166"/>
                  <a:pt x="1871" y="165"/>
                </a:cubicBezTo>
                <a:cubicBezTo>
                  <a:pt x="1871" y="163"/>
                  <a:pt x="1881" y="179"/>
                  <a:pt x="1877" y="169"/>
                </a:cubicBezTo>
                <a:cubicBezTo>
                  <a:pt x="1889" y="178"/>
                  <a:pt x="1861" y="152"/>
                  <a:pt x="1913" y="154"/>
                </a:cubicBezTo>
                <a:cubicBezTo>
                  <a:pt x="1937" y="163"/>
                  <a:pt x="1930" y="159"/>
                  <a:pt x="1919" y="136"/>
                </a:cubicBezTo>
                <a:cubicBezTo>
                  <a:pt x="1933" y="134"/>
                  <a:pt x="1958" y="125"/>
                  <a:pt x="1976" y="136"/>
                </a:cubicBezTo>
                <a:cubicBezTo>
                  <a:pt x="1975" y="130"/>
                  <a:pt x="2027" y="147"/>
                  <a:pt x="2035" y="152"/>
                </a:cubicBezTo>
                <a:cubicBezTo>
                  <a:pt x="2021" y="148"/>
                  <a:pt x="2023" y="133"/>
                  <a:pt x="2049" y="138"/>
                </a:cubicBezTo>
                <a:cubicBezTo>
                  <a:pt x="2051" y="140"/>
                  <a:pt x="2059" y="155"/>
                  <a:pt x="2046" y="159"/>
                </a:cubicBezTo>
                <a:cubicBezTo>
                  <a:pt x="2046" y="155"/>
                  <a:pt x="2054" y="165"/>
                  <a:pt x="2050" y="164"/>
                </a:cubicBezTo>
                <a:cubicBezTo>
                  <a:pt x="2057" y="162"/>
                  <a:pt x="2055" y="175"/>
                  <a:pt x="2063" y="175"/>
                </a:cubicBezTo>
                <a:close/>
                <a:moveTo>
                  <a:pt x="1373" y="629"/>
                </a:moveTo>
                <a:cubicBezTo>
                  <a:pt x="1381" y="628"/>
                  <a:pt x="1364" y="611"/>
                  <a:pt x="1370" y="606"/>
                </a:cubicBezTo>
                <a:cubicBezTo>
                  <a:pt x="1363" y="604"/>
                  <a:pt x="1361" y="592"/>
                  <a:pt x="1358" y="580"/>
                </a:cubicBezTo>
                <a:cubicBezTo>
                  <a:pt x="1348" y="574"/>
                  <a:pt x="1333" y="558"/>
                  <a:pt x="1359" y="555"/>
                </a:cubicBezTo>
                <a:cubicBezTo>
                  <a:pt x="1363" y="531"/>
                  <a:pt x="1319" y="546"/>
                  <a:pt x="1322" y="566"/>
                </a:cubicBezTo>
                <a:cubicBezTo>
                  <a:pt x="1321" y="579"/>
                  <a:pt x="1358" y="596"/>
                  <a:pt x="1339" y="610"/>
                </a:cubicBezTo>
                <a:cubicBezTo>
                  <a:pt x="1340" y="623"/>
                  <a:pt x="1346" y="629"/>
                  <a:pt x="1373" y="629"/>
                </a:cubicBezTo>
                <a:close/>
                <a:moveTo>
                  <a:pt x="1410" y="545"/>
                </a:moveTo>
                <a:cubicBezTo>
                  <a:pt x="1408" y="542"/>
                  <a:pt x="1407" y="542"/>
                  <a:pt x="1395" y="554"/>
                </a:cubicBezTo>
                <a:cubicBezTo>
                  <a:pt x="1395" y="554"/>
                  <a:pt x="1395" y="554"/>
                  <a:pt x="1395" y="554"/>
                </a:cubicBezTo>
                <a:cubicBezTo>
                  <a:pt x="1392" y="559"/>
                  <a:pt x="1395" y="560"/>
                  <a:pt x="1398" y="562"/>
                </a:cubicBezTo>
                <a:cubicBezTo>
                  <a:pt x="1398" y="562"/>
                  <a:pt x="1405" y="563"/>
                  <a:pt x="1405" y="563"/>
                </a:cubicBezTo>
                <a:cubicBezTo>
                  <a:pt x="1408" y="564"/>
                  <a:pt x="1410" y="547"/>
                  <a:pt x="1410" y="545"/>
                </a:cubicBezTo>
                <a:close/>
                <a:moveTo>
                  <a:pt x="1691" y="450"/>
                </a:moveTo>
                <a:cubicBezTo>
                  <a:pt x="1681" y="413"/>
                  <a:pt x="1690" y="442"/>
                  <a:pt x="1671" y="468"/>
                </a:cubicBezTo>
                <a:cubicBezTo>
                  <a:pt x="1660" y="471"/>
                  <a:pt x="1632" y="393"/>
                  <a:pt x="1635" y="437"/>
                </a:cubicBezTo>
                <a:cubicBezTo>
                  <a:pt x="1652" y="409"/>
                  <a:pt x="1658" y="517"/>
                  <a:pt x="1688" y="451"/>
                </a:cubicBezTo>
                <a:cubicBezTo>
                  <a:pt x="1688" y="452"/>
                  <a:pt x="1688" y="443"/>
                  <a:pt x="1691" y="450"/>
                </a:cubicBezTo>
                <a:close/>
              </a:path>
            </a:pathLst>
          </a:custGeom>
          <a:solidFill>
            <a:schemeClr val="bg2">
              <a:alpha val="30317"/>
            </a:schemeClr>
          </a:solidFill>
          <a:ln>
            <a:noFill/>
          </a:ln>
          <a:effectLst>
            <a:outerShdw dist="12023" dir="2700000" algn="tl"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9" name="Exceptional Service.  Extraordinary Results.">
            <a:extLst>
              <a:ext uri="{FF2B5EF4-FFF2-40B4-BE49-F238E27FC236}">
                <a16:creationId xmlns:a16="http://schemas.microsoft.com/office/drawing/2014/main" id="{72135C08-4093-CA73-6A42-31C2050DBE56}"/>
              </a:ext>
            </a:extLst>
          </p:cNvPr>
          <p:cNvSpPr txBox="1">
            <a:spLocks/>
          </p:cNvSpPr>
          <p:nvPr/>
        </p:nvSpPr>
        <p:spPr>
          <a:xfrm>
            <a:off x="503369" y="4966484"/>
            <a:ext cx="5651404" cy="1068143"/>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We have more properties over $1 Million USD than any other competitor</a:t>
            </a:r>
          </a:p>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38 Countries and 125,000+ Sales Associates</a:t>
            </a:r>
          </a:p>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a:t>
            </a:r>
            <a:r>
              <a:rPr lang="en-US" sz="1200" dirty="0" err="1">
                <a:solidFill>
                  <a:srgbClr val="193C6E"/>
                </a:solidFill>
                <a:latin typeface="Arial" panose="020B0604020202020204" pitchFamily="34" charset="0"/>
                <a:cs typeface="Arial" panose="020B0604020202020204" pitchFamily="34" charset="0"/>
              </a:rPr>
              <a:t>LuxuryRealEstate.com's</a:t>
            </a:r>
            <a:r>
              <a:rPr lang="en-US" sz="1200" dirty="0">
                <a:solidFill>
                  <a:srgbClr val="193C6E"/>
                </a:solidFill>
                <a:latin typeface="Arial" panose="020B0604020202020204" pitchFamily="34" charset="0"/>
                <a:cs typeface="Arial" panose="020B0604020202020204" pitchFamily="34" charset="0"/>
              </a:rPr>
              <a:t> top </a:t>
            </a:r>
            <a:r>
              <a:rPr lang="en-US" sz="1200" dirty="0" err="1">
                <a:solidFill>
                  <a:srgbClr val="193C6E"/>
                </a:solidFill>
                <a:latin typeface="Arial" panose="020B0604020202020204" pitchFamily="34" charset="0"/>
                <a:cs typeface="Arial" panose="020B0604020202020204" pitchFamily="34" charset="0"/>
              </a:rPr>
              <a:t>visitingcountries</a:t>
            </a:r>
            <a:r>
              <a:rPr lang="en-US" sz="1200" dirty="0">
                <a:solidFill>
                  <a:srgbClr val="193C6E"/>
                </a:solidFill>
                <a:latin typeface="Arial" panose="020B0604020202020204" pitchFamily="34" charset="0"/>
                <a:cs typeface="Arial" panose="020B0604020202020204" pitchFamily="34" charset="0"/>
              </a:rPr>
              <a:t>/territories: 230</a:t>
            </a: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p:txBody>
      </p:sp>
      <p:sp>
        <p:nvSpPr>
          <p:cNvPr id="10" name="Exceptional Service.  Extraordinary Results.">
            <a:extLst>
              <a:ext uri="{FF2B5EF4-FFF2-40B4-BE49-F238E27FC236}">
                <a16:creationId xmlns:a16="http://schemas.microsoft.com/office/drawing/2014/main" id="{87ABA3FE-0466-99C3-F8E5-C444D110022B}"/>
              </a:ext>
            </a:extLst>
          </p:cNvPr>
          <p:cNvSpPr txBox="1">
            <a:spLocks/>
          </p:cNvSpPr>
          <p:nvPr/>
        </p:nvSpPr>
        <p:spPr>
          <a:xfrm>
            <a:off x="325949" y="1691429"/>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r>
              <a:rPr lang="en-US" sz="3600" b="1" dirty="0">
                <a:solidFill>
                  <a:srgbClr val="BF965C"/>
                </a:solidFill>
                <a:latin typeface="Arial" panose="020B0604020202020204" pitchFamily="34" charset="0"/>
                <a:cs typeface="Arial" panose="020B0604020202020204" pitchFamily="34" charset="0"/>
              </a:rPr>
              <a:t>A Global</a:t>
            </a:r>
          </a:p>
          <a:p>
            <a:r>
              <a:rPr lang="en-US" sz="3600" b="1" dirty="0">
                <a:solidFill>
                  <a:srgbClr val="BF965C"/>
                </a:solidFill>
                <a:latin typeface="Arial" panose="020B0604020202020204" pitchFamily="34" charset="0"/>
                <a:cs typeface="Arial" panose="020B0604020202020204" pitchFamily="34" charset="0"/>
              </a:rPr>
              <a:t>Community</a:t>
            </a:r>
          </a:p>
          <a:p>
            <a:r>
              <a:rPr lang="en-US" sz="3600" dirty="0">
                <a:solidFill>
                  <a:srgbClr val="BF965C"/>
                </a:solidFill>
                <a:latin typeface="Arial" panose="020B0604020202020204" pitchFamily="34" charset="0"/>
                <a:cs typeface="Arial" panose="020B0604020202020204" pitchFamily="34" charset="0"/>
              </a:rPr>
              <a:t>Of Local</a:t>
            </a:r>
          </a:p>
          <a:p>
            <a:r>
              <a:rPr lang="en-US" sz="3600" dirty="0">
                <a:solidFill>
                  <a:srgbClr val="BF965C"/>
                </a:solidFill>
                <a:latin typeface="Arial" panose="020B0604020202020204" pitchFamily="34" charset="0"/>
                <a:cs typeface="Arial" panose="020B0604020202020204" pitchFamily="34" charset="0"/>
              </a:rPr>
              <a:t>Experts</a:t>
            </a:r>
          </a:p>
        </p:txBody>
      </p:sp>
      <p:sp>
        <p:nvSpPr>
          <p:cNvPr id="15" name="Exceptional Service.  Extraordinary Results.">
            <a:extLst>
              <a:ext uri="{FF2B5EF4-FFF2-40B4-BE49-F238E27FC236}">
                <a16:creationId xmlns:a16="http://schemas.microsoft.com/office/drawing/2014/main" id="{8D131213-88ED-687B-4EFC-74F02819100E}"/>
              </a:ext>
            </a:extLst>
          </p:cNvPr>
          <p:cNvSpPr txBox="1">
            <a:spLocks/>
          </p:cNvSpPr>
          <p:nvPr/>
        </p:nvSpPr>
        <p:spPr>
          <a:xfrm>
            <a:off x="325949" y="4639063"/>
            <a:ext cx="5085022" cy="439820"/>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200" i="1" dirty="0">
                <a:solidFill>
                  <a:srgbClr val="193C6E"/>
                </a:solidFill>
                <a:latin typeface="Book Antiqua" panose="02040602050305030304" pitchFamily="18" charset="0"/>
                <a:cs typeface="Arial" panose="020B0604020202020204" pitchFamily="34" charset="0"/>
              </a:rPr>
              <a:t>Unmatched Global Network</a:t>
            </a:r>
          </a:p>
        </p:txBody>
      </p:sp>
      <p:sp>
        <p:nvSpPr>
          <p:cNvPr id="16" name="Exceptional Service.  Extraordinary Results.">
            <a:extLst>
              <a:ext uri="{FF2B5EF4-FFF2-40B4-BE49-F238E27FC236}">
                <a16:creationId xmlns:a16="http://schemas.microsoft.com/office/drawing/2014/main" id="{236F3CFF-6256-763C-D6DE-8E586822D5EC}"/>
              </a:ext>
            </a:extLst>
          </p:cNvPr>
          <p:cNvSpPr txBox="1">
            <a:spLocks/>
          </p:cNvSpPr>
          <p:nvPr/>
        </p:nvSpPr>
        <p:spPr>
          <a:xfrm>
            <a:off x="503369" y="6150006"/>
            <a:ext cx="5228323" cy="1597545"/>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Distribution of 50,000 to high-net worth individuals around the world</a:t>
            </a:r>
          </a:p>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On international news stands in over 80 countries</a:t>
            </a:r>
          </a:p>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In International Airline Lounges around the world</a:t>
            </a:r>
          </a:p>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Sent to entertainment industry,  celebrities, and more</a:t>
            </a:r>
          </a:p>
          <a:p>
            <a:pPr>
              <a:lnSpc>
                <a:spcPct val="100000"/>
              </a:lnSpc>
              <a:spcBef>
                <a:spcPts val="400"/>
              </a:spcBef>
              <a:defRPr sz="2200">
                <a:solidFill>
                  <a:srgbClr val="000000"/>
                </a:solidFill>
                <a:latin typeface="Playfair Display Regular"/>
                <a:ea typeface="Playfair Display Regular"/>
                <a:cs typeface="Playfair Display Regular"/>
                <a:sym typeface="Playfair Display Regular"/>
              </a:defRPr>
            </a:pPr>
            <a:r>
              <a:rPr lang="en-US" sz="1200" dirty="0">
                <a:solidFill>
                  <a:srgbClr val="193C6E"/>
                </a:solidFill>
                <a:latin typeface="Arial" panose="020B0604020202020204" pitchFamily="34" charset="0"/>
                <a:cs typeface="Arial" panose="020B0604020202020204" pitchFamily="34" charset="0"/>
              </a:rPr>
              <a:t>• Email and Digital distribution of 400,000</a:t>
            </a: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a:p>
            <a:pPr>
              <a:defRPr sz="2200">
                <a:solidFill>
                  <a:srgbClr val="000000"/>
                </a:solidFill>
                <a:latin typeface="Playfair Display Regular"/>
                <a:ea typeface="Playfair Display Regular"/>
                <a:cs typeface="Playfair Display Regular"/>
                <a:sym typeface="Playfair Display Regular"/>
              </a:defRPr>
            </a:pPr>
            <a:endParaRPr lang="en-US" sz="1400" dirty="0">
              <a:solidFill>
                <a:srgbClr val="193C6E"/>
              </a:solidFill>
              <a:latin typeface="Arial" panose="020B0604020202020204" pitchFamily="34" charset="0"/>
              <a:cs typeface="Arial" panose="020B0604020202020204" pitchFamily="34" charset="0"/>
            </a:endParaRPr>
          </a:p>
        </p:txBody>
      </p:sp>
      <p:sp>
        <p:nvSpPr>
          <p:cNvPr id="17" name="Exceptional Service.  Extraordinary Results.">
            <a:extLst>
              <a:ext uri="{FF2B5EF4-FFF2-40B4-BE49-F238E27FC236}">
                <a16:creationId xmlns:a16="http://schemas.microsoft.com/office/drawing/2014/main" id="{643C30DC-EF46-F783-D7E1-8A136C34941E}"/>
              </a:ext>
            </a:extLst>
          </p:cNvPr>
          <p:cNvSpPr txBox="1">
            <a:spLocks/>
          </p:cNvSpPr>
          <p:nvPr/>
        </p:nvSpPr>
        <p:spPr>
          <a:xfrm>
            <a:off x="325949" y="5814717"/>
            <a:ext cx="5085022" cy="439820"/>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2200" i="1" dirty="0">
                <a:solidFill>
                  <a:srgbClr val="193C6E"/>
                </a:solidFill>
                <a:latin typeface="Book Antiqua" panose="02040602050305030304" pitchFamily="18" charset="0"/>
                <a:cs typeface="Arial" panose="020B0604020202020204" pitchFamily="34" charset="0"/>
              </a:rPr>
              <a:t>Luxury Real Estate Magazine</a:t>
            </a:r>
          </a:p>
        </p:txBody>
      </p:sp>
      <p:sp>
        <p:nvSpPr>
          <p:cNvPr id="56" name="*All reports published January 2023 based on data available at the end of December 2022. Reports pulled from Trendgraphix, Inc.">
            <a:extLst>
              <a:ext uri="{FF2B5EF4-FFF2-40B4-BE49-F238E27FC236}">
                <a16:creationId xmlns:a16="http://schemas.microsoft.com/office/drawing/2014/main" id="{D1932DF1-2E75-E9B8-5180-9D4CD6A3CFDB}"/>
              </a:ext>
            </a:extLst>
          </p:cNvPr>
          <p:cNvSpPr txBox="1"/>
          <p:nvPr/>
        </p:nvSpPr>
        <p:spPr>
          <a:xfrm>
            <a:off x="1816868" y="8680155"/>
            <a:ext cx="3265841" cy="184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600">
                <a:solidFill>
                  <a:srgbClr val="000000"/>
                </a:solidFill>
                <a:latin typeface="Open Sans Light"/>
                <a:ea typeface="Open Sans Light"/>
                <a:cs typeface="Open Sans Light"/>
                <a:sym typeface="Open Sans Light"/>
              </a:defRPr>
            </a:lvl1pPr>
          </a:lstStyle>
          <a:p>
            <a:pPr algn="ctr"/>
            <a:r>
              <a:rPr lang="en-US" dirty="0">
                <a:solidFill>
                  <a:srgbClr val="193C6E"/>
                </a:solidFill>
              </a:rPr>
              <a:t>*Lang Realty offers global reach through our luxury partnership with </a:t>
            </a:r>
            <a:r>
              <a:rPr lang="en-US" dirty="0" err="1">
                <a:solidFill>
                  <a:srgbClr val="193C6E"/>
                </a:solidFill>
              </a:rPr>
              <a:t>Luxuryrealestate.com</a:t>
            </a:r>
            <a:r>
              <a:rPr lang="en-US" dirty="0">
                <a:solidFill>
                  <a:srgbClr val="193C6E"/>
                </a:solidFill>
              </a:rPr>
              <a:t>.</a:t>
            </a:r>
          </a:p>
        </p:txBody>
      </p:sp>
      <p:sp>
        <p:nvSpPr>
          <p:cNvPr id="58" name="Exceptional Service.  Extraordinary Results.">
            <a:extLst>
              <a:ext uri="{FF2B5EF4-FFF2-40B4-BE49-F238E27FC236}">
                <a16:creationId xmlns:a16="http://schemas.microsoft.com/office/drawing/2014/main" id="{FAD0E417-4419-B9BB-D7B9-47A4E5DC6125}"/>
              </a:ext>
            </a:extLst>
          </p:cNvPr>
          <p:cNvSpPr txBox="1">
            <a:spLocks/>
          </p:cNvSpPr>
          <p:nvPr/>
        </p:nvSpPr>
        <p:spPr>
          <a:xfrm>
            <a:off x="332649" y="7507708"/>
            <a:ext cx="5085022" cy="78031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ACTIVE LISTINGS</a:t>
            </a:r>
          </a:p>
          <a:p>
            <a:pPr>
              <a:defRPr sz="2200">
                <a:solidFill>
                  <a:srgbClr val="000000"/>
                </a:solidFill>
                <a:latin typeface="Playfair Display Regular"/>
                <a:ea typeface="Playfair Display Regular"/>
                <a:cs typeface="Playfair Display Regular"/>
                <a:sym typeface="Playfair Display Regular"/>
              </a:defRPr>
            </a:pPr>
            <a:r>
              <a:rPr lang="en-US" sz="1600" dirty="0">
                <a:solidFill>
                  <a:srgbClr val="BF965C"/>
                </a:solidFill>
                <a:latin typeface="Arial" panose="020B0604020202020204" pitchFamily="34" charset="0"/>
                <a:cs typeface="Arial" panose="020B0604020202020204" pitchFamily="34" charset="0"/>
              </a:rPr>
              <a:t>PRICED OVER $1,000,000</a:t>
            </a:r>
          </a:p>
          <a:p>
            <a:pPr>
              <a:defRPr sz="2200">
                <a:solidFill>
                  <a:srgbClr val="000000"/>
                </a:solidFill>
                <a:latin typeface="Playfair Display Regular"/>
                <a:ea typeface="Playfair Display Regular"/>
                <a:cs typeface="Playfair Display Regular"/>
                <a:sym typeface="Playfair Display Regular"/>
              </a:defRPr>
            </a:pPr>
            <a:endParaRPr lang="en-US" sz="1800" dirty="0">
              <a:solidFill>
                <a:srgbClr val="193C6E"/>
              </a:solidFill>
              <a:latin typeface="Arial" panose="020B0604020202020204" pitchFamily="34" charset="0"/>
              <a:cs typeface="Arial" panose="020B0604020202020204" pitchFamily="34" charset="0"/>
            </a:endParaRPr>
          </a:p>
        </p:txBody>
      </p:sp>
      <p:sp>
        <p:nvSpPr>
          <p:cNvPr id="59" name="Exceptional Service.  Extraordinary Results.">
            <a:extLst>
              <a:ext uri="{FF2B5EF4-FFF2-40B4-BE49-F238E27FC236}">
                <a16:creationId xmlns:a16="http://schemas.microsoft.com/office/drawing/2014/main" id="{475A3536-E116-70D3-BAE8-31EBA2D4ED0E}"/>
              </a:ext>
            </a:extLst>
          </p:cNvPr>
          <p:cNvSpPr txBox="1">
            <a:spLocks/>
          </p:cNvSpPr>
          <p:nvPr/>
        </p:nvSpPr>
        <p:spPr>
          <a:xfrm>
            <a:off x="332649" y="7964908"/>
            <a:ext cx="5085022" cy="78031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defRPr sz="2200">
                <a:solidFill>
                  <a:srgbClr val="000000"/>
                </a:solidFill>
                <a:latin typeface="Playfair Display Regular"/>
                <a:ea typeface="Playfair Display Regular"/>
                <a:cs typeface="Playfair Display Regular"/>
                <a:sym typeface="Playfair Display Regular"/>
              </a:defRPr>
            </a:pPr>
            <a:r>
              <a:rPr lang="en-US" sz="1400" dirty="0">
                <a:solidFill>
                  <a:srgbClr val="193C6E"/>
                </a:solidFill>
                <a:latin typeface="Arial" panose="020B0604020202020204" pitchFamily="34" charset="0"/>
                <a:cs typeface="Arial" panose="020B0604020202020204" pitchFamily="34" charset="0"/>
              </a:rPr>
              <a:t>LANG + LUXURY REAL ESTATE*   25,126</a:t>
            </a:r>
          </a:p>
        </p:txBody>
      </p:sp>
      <p:sp>
        <p:nvSpPr>
          <p:cNvPr id="19" name="Oval 18">
            <a:extLst>
              <a:ext uri="{FF2B5EF4-FFF2-40B4-BE49-F238E27FC236}">
                <a16:creationId xmlns:a16="http://schemas.microsoft.com/office/drawing/2014/main" id="{D3002CD2-0A57-CDBE-6CE5-DFA41BE5C038}"/>
              </a:ext>
            </a:extLst>
          </p:cNvPr>
          <p:cNvSpPr/>
          <p:nvPr/>
        </p:nvSpPr>
        <p:spPr>
          <a:xfrm>
            <a:off x="3051025" y="1146982"/>
            <a:ext cx="3533120" cy="3454380"/>
          </a:xfrm>
          <a:prstGeom prst="ellipse">
            <a:avLst/>
          </a:prstGeom>
          <a:solidFill>
            <a:srgbClr val="BF965C">
              <a:alpha val="20000"/>
            </a:srgbClr>
          </a:solidFill>
          <a:ln>
            <a:noFill/>
          </a:ln>
          <a:effectLst>
            <a:outerShdw blurRad="355600" dist="292100" dir="2700000" algn="tl"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0" name="Oval 19">
            <a:extLst>
              <a:ext uri="{FF2B5EF4-FFF2-40B4-BE49-F238E27FC236}">
                <a16:creationId xmlns:a16="http://schemas.microsoft.com/office/drawing/2014/main" id="{FF04553F-3C5B-4200-7E0B-123622E1F4B0}"/>
              </a:ext>
            </a:extLst>
          </p:cNvPr>
          <p:cNvSpPr/>
          <p:nvPr/>
        </p:nvSpPr>
        <p:spPr>
          <a:xfrm>
            <a:off x="3051025" y="1146982"/>
            <a:ext cx="3533120" cy="3454380"/>
          </a:xfrm>
          <a:prstGeom prst="ellipse">
            <a:avLst/>
          </a:prstGeom>
          <a:solidFill>
            <a:srgbClr val="BF965C">
              <a:alpha val="20000"/>
            </a:srgbClr>
          </a:solidFill>
          <a:ln>
            <a:noFill/>
          </a:ln>
          <a:effectLst>
            <a:outerShdw blurRad="482600" dist="368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6" name="Freeform 7">
            <a:extLst>
              <a:ext uri="{FF2B5EF4-FFF2-40B4-BE49-F238E27FC236}">
                <a16:creationId xmlns:a16="http://schemas.microsoft.com/office/drawing/2014/main" id="{83B9BD4E-3D64-CB38-5A21-87A255149182}"/>
              </a:ext>
            </a:extLst>
          </p:cNvPr>
          <p:cNvSpPr>
            <a:spLocks/>
          </p:cNvSpPr>
          <p:nvPr/>
        </p:nvSpPr>
        <p:spPr bwMode="auto">
          <a:xfrm rot="19904449">
            <a:off x="4270819" y="1706912"/>
            <a:ext cx="34122" cy="828421"/>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9240000" sx="103000" sy="103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7" name="Freeform 7">
            <a:extLst>
              <a:ext uri="{FF2B5EF4-FFF2-40B4-BE49-F238E27FC236}">
                <a16:creationId xmlns:a16="http://schemas.microsoft.com/office/drawing/2014/main" id="{082557ED-952E-2FBE-6277-DD599F88B754}"/>
              </a:ext>
            </a:extLst>
          </p:cNvPr>
          <p:cNvSpPr>
            <a:spLocks/>
          </p:cNvSpPr>
          <p:nvPr/>
        </p:nvSpPr>
        <p:spPr bwMode="auto">
          <a:xfrm>
            <a:off x="4817585" y="1577290"/>
            <a:ext cx="34122" cy="828421"/>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90324">
              <a:srgbClr val="BF965C">
                <a:alpha val="50000"/>
              </a:srgbClr>
            </a:glow>
            <a:outerShdw blurRad="63500" dist="50800" dir="20220000" sx="103000" sy="103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8" name="Freeform 7">
            <a:extLst>
              <a:ext uri="{FF2B5EF4-FFF2-40B4-BE49-F238E27FC236}">
                <a16:creationId xmlns:a16="http://schemas.microsoft.com/office/drawing/2014/main" id="{459A27C0-6B67-5B53-A1FB-68A95233B224}"/>
              </a:ext>
            </a:extLst>
          </p:cNvPr>
          <p:cNvSpPr>
            <a:spLocks/>
          </p:cNvSpPr>
          <p:nvPr/>
        </p:nvSpPr>
        <p:spPr bwMode="auto">
          <a:xfrm rot="528807">
            <a:off x="4692034" y="3422920"/>
            <a:ext cx="34122" cy="828421"/>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20220000" sx="103000" sy="103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29" name="Freeform 7">
            <a:extLst>
              <a:ext uri="{FF2B5EF4-FFF2-40B4-BE49-F238E27FC236}">
                <a16:creationId xmlns:a16="http://schemas.microsoft.com/office/drawing/2014/main" id="{F520804E-39D1-47BA-A586-83A28F41120A}"/>
              </a:ext>
            </a:extLst>
          </p:cNvPr>
          <p:cNvSpPr>
            <a:spLocks/>
          </p:cNvSpPr>
          <p:nvPr/>
        </p:nvSpPr>
        <p:spPr bwMode="auto">
          <a:xfrm rot="17448085">
            <a:off x="3850857" y="2183886"/>
            <a:ext cx="34122" cy="828416"/>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9240000" sx="103000" sy="103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30" name="Freeform 7">
            <a:extLst>
              <a:ext uri="{FF2B5EF4-FFF2-40B4-BE49-F238E27FC236}">
                <a16:creationId xmlns:a16="http://schemas.microsoft.com/office/drawing/2014/main" id="{D4A8326C-BE4B-6B5B-6D16-12A9911E75B4}"/>
              </a:ext>
            </a:extLst>
          </p:cNvPr>
          <p:cNvSpPr>
            <a:spLocks/>
          </p:cNvSpPr>
          <p:nvPr/>
        </p:nvSpPr>
        <p:spPr bwMode="auto">
          <a:xfrm rot="14712978">
            <a:off x="3922996" y="2975867"/>
            <a:ext cx="34122" cy="828416"/>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6060000" sx="103000" sy="103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31" name="Freeform 7">
            <a:extLst>
              <a:ext uri="{FF2B5EF4-FFF2-40B4-BE49-F238E27FC236}">
                <a16:creationId xmlns:a16="http://schemas.microsoft.com/office/drawing/2014/main" id="{86B30997-B769-72FF-2F02-A3C777A14E91}"/>
              </a:ext>
            </a:extLst>
          </p:cNvPr>
          <p:cNvSpPr>
            <a:spLocks/>
          </p:cNvSpPr>
          <p:nvPr/>
        </p:nvSpPr>
        <p:spPr bwMode="auto">
          <a:xfrm rot="7203342" flipV="1">
            <a:off x="5588710" y="3047010"/>
            <a:ext cx="34122" cy="828416"/>
          </a:xfrm>
          <a:custGeom>
            <a:avLst/>
            <a:gdLst>
              <a:gd name="T0" fmla="*/ 7 w 15"/>
              <a:gd name="T1" fmla="*/ 364 h 364"/>
              <a:gd name="T2" fmla="*/ 0 w 15"/>
              <a:gd name="T3" fmla="*/ 356 h 364"/>
              <a:gd name="T4" fmla="*/ 0 w 15"/>
              <a:gd name="T5" fmla="*/ 7 h 364"/>
              <a:gd name="T6" fmla="*/ 7 w 15"/>
              <a:gd name="T7" fmla="*/ 0 h 364"/>
              <a:gd name="T8" fmla="*/ 15 w 15"/>
              <a:gd name="T9" fmla="*/ 7 h 364"/>
              <a:gd name="T10" fmla="*/ 15 w 15"/>
              <a:gd name="T11" fmla="*/ 356 h 364"/>
              <a:gd name="T12" fmla="*/ 7 w 15"/>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15" h="364">
                <a:moveTo>
                  <a:pt x="7" y="364"/>
                </a:moveTo>
                <a:cubicBezTo>
                  <a:pt x="3" y="364"/>
                  <a:pt x="0" y="360"/>
                  <a:pt x="0" y="356"/>
                </a:cubicBezTo>
                <a:cubicBezTo>
                  <a:pt x="0" y="7"/>
                  <a:pt x="0" y="7"/>
                  <a:pt x="0" y="7"/>
                </a:cubicBezTo>
                <a:cubicBezTo>
                  <a:pt x="0" y="3"/>
                  <a:pt x="3" y="0"/>
                  <a:pt x="7" y="0"/>
                </a:cubicBezTo>
                <a:cubicBezTo>
                  <a:pt x="12" y="0"/>
                  <a:pt x="15" y="3"/>
                  <a:pt x="15" y="7"/>
                </a:cubicBezTo>
                <a:cubicBezTo>
                  <a:pt x="15" y="356"/>
                  <a:pt x="15" y="356"/>
                  <a:pt x="15" y="356"/>
                </a:cubicBezTo>
                <a:cubicBezTo>
                  <a:pt x="15" y="360"/>
                  <a:pt x="12" y="364"/>
                  <a:pt x="7" y="364"/>
                </a:cubicBezTo>
                <a:close/>
              </a:path>
            </a:pathLst>
          </a:custGeom>
          <a:solidFill>
            <a:srgbClr val="BF965C"/>
          </a:solidFill>
          <a:ln>
            <a:noFill/>
          </a:ln>
          <a:effectLst>
            <a:glow rad="114300">
              <a:srgbClr val="BF965C">
                <a:alpha val="50000"/>
              </a:srgbClr>
            </a:glow>
            <a:outerShdw blurRad="63500" dist="50800" dir="6060000" sx="103000" sy="103000" algn="tl" rotWithShape="0">
              <a:schemeClr val="tx1">
                <a:alpha val="2965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33" name="Oval 32">
            <a:extLst>
              <a:ext uri="{FF2B5EF4-FFF2-40B4-BE49-F238E27FC236}">
                <a16:creationId xmlns:a16="http://schemas.microsoft.com/office/drawing/2014/main" id="{24AA169D-BC7F-C883-F627-691FB245F1C5}"/>
              </a:ext>
            </a:extLst>
          </p:cNvPr>
          <p:cNvSpPr/>
          <p:nvPr/>
        </p:nvSpPr>
        <p:spPr>
          <a:xfrm>
            <a:off x="4230127" y="2340086"/>
            <a:ext cx="1068173" cy="1068173"/>
          </a:xfrm>
          <a:prstGeom prst="ellipse">
            <a:avLst/>
          </a:prstGeom>
          <a:solidFill>
            <a:srgbClr val="BF965C"/>
          </a:solidFill>
          <a:ln>
            <a:noFill/>
          </a:ln>
          <a:effectLst>
            <a:outerShdw blurRad="355600" dist="177800" dir="2700000" algn="tl" rotWithShape="0">
              <a:schemeClr val="tx1">
                <a:alpha val="3247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grpSp>
        <p:nvGrpSpPr>
          <p:cNvPr id="35" name="Group 34">
            <a:extLst>
              <a:ext uri="{FF2B5EF4-FFF2-40B4-BE49-F238E27FC236}">
                <a16:creationId xmlns:a16="http://schemas.microsoft.com/office/drawing/2014/main" id="{3C3679F0-EB40-8E03-3BD3-EBBF48FDEE0D}"/>
              </a:ext>
            </a:extLst>
          </p:cNvPr>
          <p:cNvGrpSpPr/>
          <p:nvPr/>
        </p:nvGrpSpPr>
        <p:grpSpPr>
          <a:xfrm>
            <a:off x="5119935" y="2183650"/>
            <a:ext cx="1186222" cy="629286"/>
            <a:chOff x="8983183" y="1448984"/>
            <a:chExt cx="2060568" cy="1093124"/>
          </a:xfrm>
        </p:grpSpPr>
        <p:sp>
          <p:nvSpPr>
            <p:cNvPr id="36" name="Rectangle 11">
              <a:extLst>
                <a:ext uri="{FF2B5EF4-FFF2-40B4-BE49-F238E27FC236}">
                  <a16:creationId xmlns:a16="http://schemas.microsoft.com/office/drawing/2014/main" id="{CB598593-D567-9D2D-37A7-0287304D9AF4}"/>
                </a:ext>
              </a:extLst>
            </p:cNvPr>
            <p:cNvSpPr>
              <a:spLocks noChangeArrowheads="1"/>
            </p:cNvSpPr>
            <p:nvPr/>
          </p:nvSpPr>
          <p:spPr bwMode="auto">
            <a:xfrm>
              <a:off x="8983183" y="1448984"/>
              <a:ext cx="2060568" cy="28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50" b="1" u="none" strike="noStrike" cap="none" normalizeH="0" baseline="0" dirty="0" err="1">
                  <a:ln>
                    <a:noFill/>
                  </a:ln>
                  <a:solidFill>
                    <a:srgbClr val="193C6E"/>
                  </a:solidFill>
                  <a:effectLst/>
                  <a:latin typeface="Arial Narrow" panose="020B0604020202020204" pitchFamily="34" charset="0"/>
                  <a:cs typeface="Arial Narrow" panose="020B0604020202020204" pitchFamily="34" charset="0"/>
                </a:rPr>
                <a:t>LuxuryRealEstate.com</a:t>
              </a:r>
              <a:endParaRPr kumimoji="0" lang="ru-UA" altLang="ru-UA" sz="105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37" name="TextBox 36">
              <a:extLst>
                <a:ext uri="{FF2B5EF4-FFF2-40B4-BE49-F238E27FC236}">
                  <a16:creationId xmlns:a16="http://schemas.microsoft.com/office/drawing/2014/main" id="{B4AB6337-7A3F-AD45-3111-29AEEA016DF7}"/>
                </a:ext>
              </a:extLst>
            </p:cNvPr>
            <p:cNvSpPr txBox="1"/>
            <p:nvPr/>
          </p:nvSpPr>
          <p:spPr>
            <a:xfrm>
              <a:off x="9247922" y="1633230"/>
              <a:ext cx="1700814" cy="908878"/>
            </a:xfrm>
            <a:prstGeom prst="rect">
              <a:avLst/>
            </a:prstGeom>
            <a:noFill/>
          </p:spPr>
          <p:txBody>
            <a:bodyPr wrap="square" rtlCol="0">
              <a:spAutoFit/>
            </a:bodyPr>
            <a:lstStyle/>
            <a:p>
              <a:r>
                <a:rPr lang="fr-FR" sz="2800" b="1" dirty="0">
                  <a:solidFill>
                    <a:srgbClr val="BF965C"/>
                  </a:solidFill>
                  <a:latin typeface="Arial" panose="020B0604020202020204" pitchFamily="34" charset="0"/>
                  <a:ea typeface="Open Sans" panose="020B0606030504020204" pitchFamily="34" charset="0"/>
                  <a:cs typeface="Arial" panose="020B0604020202020204" pitchFamily="34" charset="0"/>
                </a:rPr>
                <a:t>33K</a:t>
              </a:r>
              <a:endParaRPr lang="ru-RU" sz="28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54F025C2-DEEB-849E-F9D6-F1E360A1E6B5}"/>
              </a:ext>
            </a:extLst>
          </p:cNvPr>
          <p:cNvGrpSpPr/>
          <p:nvPr/>
        </p:nvGrpSpPr>
        <p:grpSpPr>
          <a:xfrm rot="4785387">
            <a:off x="4132741" y="1790568"/>
            <a:ext cx="749456" cy="352023"/>
            <a:chOff x="9040637" y="1196799"/>
            <a:chExt cx="1301868" cy="611491"/>
          </a:xfrm>
        </p:grpSpPr>
        <p:sp>
          <p:nvSpPr>
            <p:cNvPr id="39" name="Rectangle 11">
              <a:extLst>
                <a:ext uri="{FF2B5EF4-FFF2-40B4-BE49-F238E27FC236}">
                  <a16:creationId xmlns:a16="http://schemas.microsoft.com/office/drawing/2014/main" id="{C1B2DAFB-C199-BBDA-04AF-CC2E955EBFF4}"/>
                </a:ext>
              </a:extLst>
            </p:cNvPr>
            <p:cNvSpPr>
              <a:spLocks noChangeArrowheads="1"/>
            </p:cNvSpPr>
            <p:nvPr/>
          </p:nvSpPr>
          <p:spPr bwMode="auto">
            <a:xfrm>
              <a:off x="9375744" y="1196799"/>
              <a:ext cx="604248" cy="28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50" b="1" u="none" strike="noStrike" cap="none" normalizeH="0" baseline="0" dirty="0" err="1">
                  <a:ln>
                    <a:noFill/>
                  </a:ln>
                  <a:solidFill>
                    <a:srgbClr val="193C6E"/>
                  </a:solidFill>
                  <a:effectLst/>
                  <a:latin typeface="Arial Narrow" panose="020B0604020202020204" pitchFamily="34" charset="0"/>
                  <a:cs typeface="Arial Narrow" panose="020B0604020202020204" pitchFamily="34" charset="0"/>
                </a:rPr>
                <a:t>Sevills</a:t>
              </a:r>
              <a:endParaRPr kumimoji="0" lang="ru-UA" altLang="ru-UA" sz="105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40" name="TextBox 39">
              <a:extLst>
                <a:ext uri="{FF2B5EF4-FFF2-40B4-BE49-F238E27FC236}">
                  <a16:creationId xmlns:a16="http://schemas.microsoft.com/office/drawing/2014/main" id="{563907D7-3367-479A-FD3A-53C2C1B8B301}"/>
                </a:ext>
              </a:extLst>
            </p:cNvPr>
            <p:cNvSpPr txBox="1"/>
            <p:nvPr/>
          </p:nvSpPr>
          <p:spPr>
            <a:xfrm>
              <a:off x="9040637" y="1380584"/>
              <a:ext cx="1301868" cy="427706"/>
            </a:xfrm>
            <a:prstGeom prst="rect">
              <a:avLst/>
            </a:prstGeom>
            <a:noFill/>
          </p:spPr>
          <p:txBody>
            <a:bodyPr wrap="square" rtlCol="0">
              <a:spAutoFit/>
            </a:bodyPr>
            <a:lstStyle/>
            <a:p>
              <a:pPr algn="ctr"/>
              <a:r>
                <a:rPr lang="fr-FR" sz="1000" b="1" dirty="0">
                  <a:solidFill>
                    <a:srgbClr val="BF965C"/>
                  </a:solidFill>
                  <a:latin typeface="Arial" panose="020B0604020202020204" pitchFamily="34" charset="0"/>
                  <a:ea typeface="Open Sans" panose="020B0606030504020204" pitchFamily="34" charset="0"/>
                  <a:cs typeface="Arial" panose="020B0604020202020204" pitchFamily="34" charset="0"/>
                </a:rPr>
                <a:t>7K</a:t>
              </a:r>
              <a:endParaRPr lang="ru-RU" sz="100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DBB23FD5-6082-6A80-5E40-55580869AA2B}"/>
              </a:ext>
            </a:extLst>
          </p:cNvPr>
          <p:cNvGrpSpPr/>
          <p:nvPr/>
        </p:nvGrpSpPr>
        <p:grpSpPr>
          <a:xfrm rot="3044487">
            <a:off x="3575513" y="2106594"/>
            <a:ext cx="749454" cy="359231"/>
            <a:chOff x="9031710" y="1224194"/>
            <a:chExt cx="1301868" cy="624014"/>
          </a:xfrm>
        </p:grpSpPr>
        <p:sp>
          <p:nvSpPr>
            <p:cNvPr id="42" name="Rectangle 11">
              <a:extLst>
                <a:ext uri="{FF2B5EF4-FFF2-40B4-BE49-F238E27FC236}">
                  <a16:creationId xmlns:a16="http://schemas.microsoft.com/office/drawing/2014/main" id="{802A5478-E7AE-6CDC-9757-87CD6690DEEE}"/>
                </a:ext>
              </a:extLst>
            </p:cNvPr>
            <p:cNvSpPr>
              <a:spLocks noChangeArrowheads="1"/>
            </p:cNvSpPr>
            <p:nvPr/>
          </p:nvSpPr>
          <p:spPr bwMode="auto">
            <a:xfrm>
              <a:off x="9182309" y="1224194"/>
              <a:ext cx="1033073" cy="28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5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CB </a:t>
              </a:r>
              <a:r>
                <a:rPr kumimoji="0" lang="en-US" altLang="ru-UA" sz="1050" b="1" u="none" strike="noStrike" cap="none" normalizeH="0" baseline="0" dirty="0" err="1">
                  <a:ln>
                    <a:noFill/>
                  </a:ln>
                  <a:solidFill>
                    <a:srgbClr val="193C6E"/>
                  </a:solidFill>
                  <a:effectLst/>
                  <a:latin typeface="Arial Narrow" panose="020B0604020202020204" pitchFamily="34" charset="0"/>
                  <a:cs typeface="Arial Narrow" panose="020B0604020202020204" pitchFamily="34" charset="0"/>
                </a:rPr>
                <a:t>Globals</a:t>
              </a:r>
              <a:endParaRPr kumimoji="0" lang="ru-UA" altLang="ru-UA" sz="105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43" name="TextBox 42">
              <a:extLst>
                <a:ext uri="{FF2B5EF4-FFF2-40B4-BE49-F238E27FC236}">
                  <a16:creationId xmlns:a16="http://schemas.microsoft.com/office/drawing/2014/main" id="{68E8B19A-9160-B2F7-D54D-F992B6F3AD5C}"/>
                </a:ext>
              </a:extLst>
            </p:cNvPr>
            <p:cNvSpPr txBox="1"/>
            <p:nvPr/>
          </p:nvSpPr>
          <p:spPr>
            <a:xfrm>
              <a:off x="9031710" y="1407134"/>
              <a:ext cx="1301868" cy="441074"/>
            </a:xfrm>
            <a:prstGeom prst="rect">
              <a:avLst/>
            </a:prstGeom>
            <a:noFill/>
          </p:spPr>
          <p:txBody>
            <a:bodyPr wrap="square" rtlCol="0">
              <a:spAutoFit/>
            </a:bodyPr>
            <a:lstStyle/>
            <a:p>
              <a:pPr algn="ctr"/>
              <a:r>
                <a:rPr lang="fr-FR" sz="1050" b="1" dirty="0">
                  <a:solidFill>
                    <a:srgbClr val="BF965C"/>
                  </a:solidFill>
                  <a:latin typeface="Arial" panose="020B0604020202020204" pitchFamily="34" charset="0"/>
                  <a:ea typeface="Open Sans" panose="020B0606030504020204" pitchFamily="34" charset="0"/>
                  <a:cs typeface="Arial" panose="020B0604020202020204" pitchFamily="34" charset="0"/>
                </a:rPr>
                <a:t>8K</a:t>
              </a:r>
              <a:endParaRPr lang="ru-RU" sz="105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64E9D1AE-8A3B-DFD2-8C5B-D9C2CBF2A895}"/>
              </a:ext>
            </a:extLst>
          </p:cNvPr>
          <p:cNvGrpSpPr/>
          <p:nvPr/>
        </p:nvGrpSpPr>
        <p:grpSpPr>
          <a:xfrm rot="272826">
            <a:off x="3385359" y="2848593"/>
            <a:ext cx="749456" cy="364111"/>
            <a:chOff x="9029724" y="1224195"/>
            <a:chExt cx="1301868" cy="632492"/>
          </a:xfrm>
        </p:grpSpPr>
        <p:sp>
          <p:nvSpPr>
            <p:cNvPr id="47" name="Rectangle 11">
              <a:extLst>
                <a:ext uri="{FF2B5EF4-FFF2-40B4-BE49-F238E27FC236}">
                  <a16:creationId xmlns:a16="http://schemas.microsoft.com/office/drawing/2014/main" id="{A6114DE4-8920-7D2F-F2C3-E360A984C641}"/>
                </a:ext>
              </a:extLst>
            </p:cNvPr>
            <p:cNvSpPr>
              <a:spLocks noChangeArrowheads="1"/>
            </p:cNvSpPr>
            <p:nvPr/>
          </p:nvSpPr>
          <p:spPr bwMode="auto">
            <a:xfrm>
              <a:off x="9263062" y="1224195"/>
              <a:ext cx="871565" cy="28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5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Christie’s</a:t>
              </a:r>
              <a:endParaRPr kumimoji="0" lang="ru-UA" altLang="ru-UA" sz="105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49" name="TextBox 48">
              <a:extLst>
                <a:ext uri="{FF2B5EF4-FFF2-40B4-BE49-F238E27FC236}">
                  <a16:creationId xmlns:a16="http://schemas.microsoft.com/office/drawing/2014/main" id="{E6030C43-262A-B782-1B91-A9FA942A3155}"/>
                </a:ext>
              </a:extLst>
            </p:cNvPr>
            <p:cNvSpPr txBox="1"/>
            <p:nvPr/>
          </p:nvSpPr>
          <p:spPr>
            <a:xfrm>
              <a:off x="9029724" y="1415613"/>
              <a:ext cx="1301868" cy="441074"/>
            </a:xfrm>
            <a:prstGeom prst="rect">
              <a:avLst/>
            </a:prstGeom>
            <a:noFill/>
          </p:spPr>
          <p:txBody>
            <a:bodyPr wrap="square" rtlCol="0">
              <a:spAutoFit/>
            </a:bodyPr>
            <a:lstStyle/>
            <a:p>
              <a:pPr algn="ctr"/>
              <a:r>
                <a:rPr lang="fr-FR" sz="1050" b="1" dirty="0">
                  <a:solidFill>
                    <a:srgbClr val="BF965C"/>
                  </a:solidFill>
                  <a:latin typeface="Arial" panose="020B0604020202020204" pitchFamily="34" charset="0"/>
                  <a:ea typeface="Open Sans" panose="020B0606030504020204" pitchFamily="34" charset="0"/>
                  <a:cs typeface="Arial" panose="020B0604020202020204" pitchFamily="34" charset="0"/>
                </a:rPr>
                <a:t>15K</a:t>
              </a:r>
              <a:endParaRPr lang="ru-RU" sz="105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F427E4EA-32F0-E2FF-7E7C-A8845314F548}"/>
              </a:ext>
            </a:extLst>
          </p:cNvPr>
          <p:cNvGrpSpPr/>
          <p:nvPr/>
        </p:nvGrpSpPr>
        <p:grpSpPr>
          <a:xfrm rot="18703737">
            <a:off x="3851644" y="3608872"/>
            <a:ext cx="831959" cy="365142"/>
            <a:chOff x="8976251" y="1224196"/>
            <a:chExt cx="1445183" cy="634283"/>
          </a:xfrm>
        </p:grpSpPr>
        <p:sp>
          <p:nvSpPr>
            <p:cNvPr id="51" name="Rectangle 11">
              <a:extLst>
                <a:ext uri="{FF2B5EF4-FFF2-40B4-BE49-F238E27FC236}">
                  <a16:creationId xmlns:a16="http://schemas.microsoft.com/office/drawing/2014/main" id="{F0272C79-964F-EBB4-1BDF-642280F5B4D8}"/>
                </a:ext>
              </a:extLst>
            </p:cNvPr>
            <p:cNvSpPr>
              <a:spLocks noChangeArrowheads="1"/>
            </p:cNvSpPr>
            <p:nvPr/>
          </p:nvSpPr>
          <p:spPr bwMode="auto">
            <a:xfrm>
              <a:off x="8976251" y="1224196"/>
              <a:ext cx="1445183" cy="28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0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Luxury </a:t>
              </a:r>
              <a:r>
                <a:rPr kumimoji="0" lang="en-US" altLang="ru-UA" sz="105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Portfolio</a:t>
              </a:r>
              <a:endParaRPr kumimoji="0" lang="ru-UA" altLang="ru-UA" sz="105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52" name="TextBox 51">
              <a:extLst>
                <a:ext uri="{FF2B5EF4-FFF2-40B4-BE49-F238E27FC236}">
                  <a16:creationId xmlns:a16="http://schemas.microsoft.com/office/drawing/2014/main" id="{90A257FA-8CA6-1B2E-67C8-F2E5B82ABE49}"/>
                </a:ext>
              </a:extLst>
            </p:cNvPr>
            <p:cNvSpPr txBox="1"/>
            <p:nvPr/>
          </p:nvSpPr>
          <p:spPr>
            <a:xfrm>
              <a:off x="9000537" y="1417405"/>
              <a:ext cx="1301868" cy="441074"/>
            </a:xfrm>
            <a:prstGeom prst="rect">
              <a:avLst/>
            </a:prstGeom>
            <a:noFill/>
          </p:spPr>
          <p:txBody>
            <a:bodyPr wrap="square" rtlCol="0">
              <a:spAutoFit/>
            </a:bodyPr>
            <a:lstStyle/>
            <a:p>
              <a:pPr algn="ctr"/>
              <a:r>
                <a:rPr lang="fr-FR" sz="1050" b="1" dirty="0">
                  <a:solidFill>
                    <a:srgbClr val="BF965C"/>
                  </a:solidFill>
                  <a:latin typeface="Arial" panose="020B0604020202020204" pitchFamily="34" charset="0"/>
                  <a:ea typeface="Open Sans" panose="020B0606030504020204" pitchFamily="34" charset="0"/>
                  <a:cs typeface="Arial" panose="020B0604020202020204" pitchFamily="34" charset="0"/>
                </a:rPr>
                <a:t>19K</a:t>
              </a:r>
              <a:endParaRPr lang="ru-RU" sz="105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EE4DCD6A-630A-6FA7-9063-0AA7D5A74F8D}"/>
              </a:ext>
            </a:extLst>
          </p:cNvPr>
          <p:cNvGrpSpPr/>
          <p:nvPr/>
        </p:nvGrpSpPr>
        <p:grpSpPr>
          <a:xfrm rot="14835091">
            <a:off x="4938900" y="3628096"/>
            <a:ext cx="749456" cy="369281"/>
            <a:chOff x="9005176" y="1224196"/>
            <a:chExt cx="1301868" cy="641474"/>
          </a:xfrm>
        </p:grpSpPr>
        <p:sp>
          <p:nvSpPr>
            <p:cNvPr id="54" name="Rectangle 11">
              <a:extLst>
                <a:ext uri="{FF2B5EF4-FFF2-40B4-BE49-F238E27FC236}">
                  <a16:creationId xmlns:a16="http://schemas.microsoft.com/office/drawing/2014/main" id="{AD7B0457-BD78-3BC1-2FE9-7C10A7EC3D97}"/>
                </a:ext>
              </a:extLst>
            </p:cNvPr>
            <p:cNvSpPr>
              <a:spLocks noChangeArrowheads="1"/>
            </p:cNvSpPr>
            <p:nvPr/>
          </p:nvSpPr>
          <p:spPr bwMode="auto">
            <a:xfrm>
              <a:off x="9242176" y="1224196"/>
              <a:ext cx="913333" cy="28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UA" sz="1050" b="1" u="none" strike="noStrike" cap="none" normalizeH="0" baseline="0" dirty="0">
                  <a:ln>
                    <a:noFill/>
                  </a:ln>
                  <a:solidFill>
                    <a:srgbClr val="193C6E"/>
                  </a:solidFill>
                  <a:effectLst/>
                  <a:latin typeface="Arial Narrow" panose="020B0604020202020204" pitchFamily="34" charset="0"/>
                  <a:cs typeface="Arial Narrow" panose="020B0604020202020204" pitchFamily="34" charset="0"/>
                </a:rPr>
                <a:t>Sotheby’s</a:t>
              </a:r>
              <a:endParaRPr kumimoji="0" lang="ru-UA" altLang="ru-UA" sz="1050" b="1" u="none" strike="noStrike" cap="none" normalizeH="0" baseline="0">
                <a:ln>
                  <a:noFill/>
                </a:ln>
                <a:solidFill>
                  <a:srgbClr val="193C6E"/>
                </a:solidFill>
                <a:effectLst/>
                <a:latin typeface="Arial Narrow" panose="020B0604020202020204" pitchFamily="34" charset="0"/>
                <a:cs typeface="Arial Narrow" panose="020B0604020202020204" pitchFamily="34" charset="0"/>
              </a:endParaRPr>
            </a:p>
          </p:txBody>
        </p:sp>
        <p:sp>
          <p:nvSpPr>
            <p:cNvPr id="55" name="TextBox 54">
              <a:extLst>
                <a:ext uri="{FF2B5EF4-FFF2-40B4-BE49-F238E27FC236}">
                  <a16:creationId xmlns:a16="http://schemas.microsoft.com/office/drawing/2014/main" id="{AE6FCC78-D2A6-97AF-BE3E-86048114968F}"/>
                </a:ext>
              </a:extLst>
            </p:cNvPr>
            <p:cNvSpPr txBox="1"/>
            <p:nvPr/>
          </p:nvSpPr>
          <p:spPr>
            <a:xfrm>
              <a:off x="9005176" y="1424596"/>
              <a:ext cx="1301868" cy="441074"/>
            </a:xfrm>
            <a:prstGeom prst="rect">
              <a:avLst/>
            </a:prstGeom>
            <a:noFill/>
          </p:spPr>
          <p:txBody>
            <a:bodyPr wrap="square" rtlCol="0">
              <a:spAutoFit/>
            </a:bodyPr>
            <a:lstStyle/>
            <a:p>
              <a:pPr algn="ctr"/>
              <a:r>
                <a:rPr lang="fr-FR" sz="1050" b="1" dirty="0">
                  <a:solidFill>
                    <a:srgbClr val="BF965C"/>
                  </a:solidFill>
                  <a:latin typeface="Arial" panose="020B0604020202020204" pitchFamily="34" charset="0"/>
                  <a:ea typeface="Open Sans" panose="020B0606030504020204" pitchFamily="34" charset="0"/>
                  <a:cs typeface="Arial" panose="020B0604020202020204" pitchFamily="34" charset="0"/>
                </a:rPr>
                <a:t>22K</a:t>
              </a:r>
              <a:endParaRPr lang="ru-RU" sz="1050" b="1" dirty="0">
                <a:solidFill>
                  <a:srgbClr val="BF965C"/>
                </a:solidFill>
                <a:latin typeface="Arial" panose="020B0604020202020204" pitchFamily="34" charset="0"/>
                <a:ea typeface="Open Sans" panose="020B0606030504020204" pitchFamily="34" charset="0"/>
                <a:cs typeface="Arial" panose="020B0604020202020204" pitchFamily="34" charset="0"/>
              </a:endParaRPr>
            </a:p>
          </p:txBody>
        </p:sp>
      </p:grpSp>
      <p:pic>
        <p:nvPicPr>
          <p:cNvPr id="61" name="Picture 60">
            <a:extLst>
              <a:ext uri="{FF2B5EF4-FFF2-40B4-BE49-F238E27FC236}">
                <a16:creationId xmlns:a16="http://schemas.microsoft.com/office/drawing/2014/main" id="{FC4F0251-B2A3-B1E5-3C56-D18D4FDB7A0F}"/>
              </a:ext>
            </a:extLst>
          </p:cNvPr>
          <p:cNvPicPr>
            <a:picLocks noChangeAspect="1"/>
          </p:cNvPicPr>
          <p:nvPr/>
        </p:nvPicPr>
        <p:blipFill>
          <a:blip r:embed="rId2"/>
          <a:stretch>
            <a:fillRect/>
          </a:stretch>
        </p:blipFill>
        <p:spPr>
          <a:xfrm>
            <a:off x="5379255" y="2782274"/>
            <a:ext cx="977807" cy="344805"/>
          </a:xfrm>
          <a:prstGeom prst="rect">
            <a:avLst/>
          </a:prstGeom>
        </p:spPr>
      </p:pic>
      <p:pic>
        <p:nvPicPr>
          <p:cNvPr id="62" name="Picture 61">
            <a:extLst>
              <a:ext uri="{FF2B5EF4-FFF2-40B4-BE49-F238E27FC236}">
                <a16:creationId xmlns:a16="http://schemas.microsoft.com/office/drawing/2014/main" id="{F8ABE077-9BAC-CC50-1063-28AF59A98B5A}"/>
              </a:ext>
            </a:extLst>
          </p:cNvPr>
          <p:cNvPicPr>
            <a:picLocks noChangeAspect="1"/>
          </p:cNvPicPr>
          <p:nvPr/>
        </p:nvPicPr>
        <p:blipFill>
          <a:blip r:embed="rId3"/>
          <a:stretch>
            <a:fillRect/>
          </a:stretch>
        </p:blipFill>
        <p:spPr>
          <a:xfrm>
            <a:off x="4512871" y="2499163"/>
            <a:ext cx="449387" cy="772024"/>
          </a:xfrm>
          <a:prstGeom prst="rect">
            <a:avLst/>
          </a:prstGeom>
          <a:noFill/>
        </p:spPr>
      </p:pic>
      <p:sp>
        <p:nvSpPr>
          <p:cNvPr id="134" name="Exceptional Service.  Extraordinary Results.">
            <a:extLst>
              <a:ext uri="{FF2B5EF4-FFF2-40B4-BE49-F238E27FC236}">
                <a16:creationId xmlns:a16="http://schemas.microsoft.com/office/drawing/2014/main" id="{E26BA06E-F004-6331-FFCA-35F93B07377F}"/>
              </a:ext>
            </a:extLst>
          </p:cNvPr>
          <p:cNvSpPr txBox="1">
            <a:spLocks/>
          </p:cNvSpPr>
          <p:nvPr/>
        </p:nvSpPr>
        <p:spPr>
          <a:xfrm>
            <a:off x="-2667000" y="463845"/>
            <a:ext cx="12192000"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dirty="0">
                <a:solidFill>
                  <a:srgbClr val="BF965C"/>
                </a:solidFill>
                <a:latin typeface="Arial" panose="020B0604020202020204" pitchFamily="34" charset="0"/>
                <a:cs typeface="Arial" panose="020B0604020202020204" pitchFamily="34" charset="0"/>
              </a:rPr>
              <a:t>A Leader in </a:t>
            </a:r>
            <a:r>
              <a:rPr lang="en-US" sz="3400" b="1" dirty="0">
                <a:solidFill>
                  <a:srgbClr val="BF965C"/>
                </a:solidFill>
                <a:latin typeface="Arial" panose="020B0604020202020204" pitchFamily="34" charset="0"/>
                <a:cs typeface="Arial" panose="020B0604020202020204" pitchFamily="34" charset="0"/>
              </a:rPr>
              <a:t>Luxury Real Estate</a:t>
            </a:r>
          </a:p>
        </p:txBody>
      </p:sp>
    </p:spTree>
    <p:extLst>
      <p:ext uri="{BB962C8B-B14F-4D97-AF65-F5344CB8AC3E}">
        <p14:creationId xmlns:p14="http://schemas.microsoft.com/office/powerpoint/2010/main" val="168333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134"/>
                                        </p:tgtEl>
                                        <p:attrNameLst>
                                          <p:attrName>style.visibility</p:attrName>
                                        </p:attrNameLst>
                                      </p:cBhvr>
                                      <p:to>
                                        <p:strVal val="visible"/>
                                      </p:to>
                                    </p:set>
                                    <p:anim calcmode="lin" valueType="num">
                                      <p:cBhvr>
                                        <p:cTn id="7" dur="1000" fill="hold"/>
                                        <p:tgtEl>
                                          <p:spTgt spid="134"/>
                                        </p:tgtEl>
                                        <p:attrNameLst>
                                          <p:attrName>ppt_w</p:attrName>
                                        </p:attrNameLst>
                                      </p:cBhvr>
                                      <p:tavLst>
                                        <p:tav tm="0">
                                          <p:val>
                                            <p:strVal val="2/3*#ppt_w"/>
                                          </p:val>
                                        </p:tav>
                                        <p:tav tm="100000">
                                          <p:val>
                                            <p:strVal val="#ppt_w"/>
                                          </p:val>
                                        </p:tav>
                                      </p:tavLst>
                                    </p:anim>
                                    <p:anim calcmode="lin" valueType="num">
                                      <p:cBhvr>
                                        <p:cTn id="8" dur="1000" fill="hold"/>
                                        <p:tgtEl>
                                          <p:spTgt spid="134"/>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22" presetClass="entr" presetSubtype="4"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par>
                                <p:cTn id="19" presetID="22" presetClass="entr" presetSubtype="4"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par>
                                <p:cTn id="22" presetID="22" presetClass="entr" presetSubtype="4"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par>
                                <p:cTn id="25" presetID="22" presetClass="entr" presetSubtype="4"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par>
                                <p:cTn id="28" presetID="22" presetClass="entr" presetSubtype="4"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000"/>
                                        <p:tgtEl>
                                          <p:spTgt spid="58"/>
                                        </p:tgtEl>
                                      </p:cBhvr>
                                    </p:animEffect>
                                  </p:childTnLst>
                                </p:cTn>
                              </p:par>
                            </p:childTnLst>
                          </p:cTn>
                        </p:par>
                        <p:par>
                          <p:cTn id="54" fill="hold">
                            <p:stCondLst>
                              <p:cond delay="8000"/>
                            </p:stCondLst>
                            <p:childTnLst>
                              <p:par>
                                <p:cTn id="55" presetID="10" presetClass="entr" presetSubtype="0"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2000"/>
                                        <p:tgtEl>
                                          <p:spTgt spid="59"/>
                                        </p:tgtEl>
                                      </p:cBhvr>
                                    </p:animEffect>
                                  </p:childTnLst>
                                </p:cTn>
                              </p:par>
                              <p:par>
                                <p:cTn id="58" presetID="10" presetClass="entr" presetSubtype="0" fill="hold" grpId="0" nodeType="withEffect">
                                  <p:stCondLst>
                                    <p:cond delay="15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dvAuto="0"/>
      <p:bldP spid="10" grpId="0" advAuto="0"/>
      <p:bldP spid="15" grpId="0" advAuto="0"/>
      <p:bldP spid="16" grpId="0" advAuto="0"/>
      <p:bldP spid="17" grpId="0" advAuto="0"/>
      <p:bldP spid="56" grpId="0" animBg="1" advAuto="0"/>
      <p:bldP spid="58" grpId="0" advAuto="0"/>
      <p:bldP spid="59" grpId="0" advAuto="0"/>
      <p:bldP spid="134" grpId="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CB19A-60CB-F96A-734E-2A75AC6FCA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33137" y="3383023"/>
            <a:ext cx="10471121" cy="5889296"/>
          </a:xfrm>
          <a:prstGeom prst="rect">
            <a:avLst/>
          </a:prstGeom>
        </p:spPr>
      </p:pic>
      <p:sp>
        <p:nvSpPr>
          <p:cNvPr id="5" name="Freeform 6">
            <a:extLst>
              <a:ext uri="{FF2B5EF4-FFF2-40B4-BE49-F238E27FC236}">
                <a16:creationId xmlns:a16="http://schemas.microsoft.com/office/drawing/2014/main" id="{8EF4E865-2739-4FD4-F42A-9C1756E02819}"/>
              </a:ext>
            </a:extLst>
          </p:cNvPr>
          <p:cNvSpPr>
            <a:spLocks/>
          </p:cNvSpPr>
          <p:nvPr/>
        </p:nvSpPr>
        <p:spPr bwMode="auto">
          <a:xfrm rot="5400000">
            <a:off x="2027616" y="1334604"/>
            <a:ext cx="60325" cy="2100165"/>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42163" dist="28862" dir="2700000" algn="tl" rotWithShape="0">
              <a:schemeClr val="tx1">
                <a:alpha val="21061"/>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a:solidFill>
                  <a:schemeClr val="lt1"/>
                </a:solidFill>
              </a:rPr>
              <a:t> </a:t>
            </a:r>
            <a:endParaRPr lang="ru-UA">
              <a:solidFill>
                <a:schemeClr val="lt1"/>
              </a:solidFill>
            </a:endParaRPr>
          </a:p>
        </p:txBody>
      </p:sp>
      <p:grpSp>
        <p:nvGrpSpPr>
          <p:cNvPr id="51" name="Group 50">
            <a:extLst>
              <a:ext uri="{FF2B5EF4-FFF2-40B4-BE49-F238E27FC236}">
                <a16:creationId xmlns:a16="http://schemas.microsoft.com/office/drawing/2014/main" id="{8E102726-5E18-1C1C-DCF9-677557D9CEB2}"/>
              </a:ext>
            </a:extLst>
          </p:cNvPr>
          <p:cNvGrpSpPr/>
          <p:nvPr/>
        </p:nvGrpSpPr>
        <p:grpSpPr>
          <a:xfrm>
            <a:off x="1400579" y="1423087"/>
            <a:ext cx="1314398" cy="800220"/>
            <a:chOff x="2779878" y="3131262"/>
            <a:chExt cx="1412629" cy="800220"/>
          </a:xfrm>
        </p:grpSpPr>
        <p:sp>
          <p:nvSpPr>
            <p:cNvPr id="52" name="Rectangle 8">
              <a:extLst>
                <a:ext uri="{FF2B5EF4-FFF2-40B4-BE49-F238E27FC236}">
                  <a16:creationId xmlns:a16="http://schemas.microsoft.com/office/drawing/2014/main" id="{AA9E3B08-56B3-AC55-2BD6-F47ECF4F8443}"/>
                </a:ext>
              </a:extLst>
            </p:cNvPr>
            <p:cNvSpPr>
              <a:spLocks noChangeArrowheads="1"/>
            </p:cNvSpPr>
            <p:nvPr/>
          </p:nvSpPr>
          <p:spPr bwMode="auto">
            <a:xfrm>
              <a:off x="2867041" y="3131262"/>
              <a:ext cx="12800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effectLst/>
                  <a:latin typeface="Arial Narrow" panose="020B0604020202020204" pitchFamily="34" charset="0"/>
                  <a:cs typeface="Arial Narrow" panose="020B0604020202020204" pitchFamily="34" charset="0"/>
                </a:rPr>
                <a:t>$</a:t>
              </a:r>
              <a:r>
                <a:rPr lang="en-US" sz="3200" b="1" dirty="0">
                  <a:solidFill>
                    <a:srgbClr val="BF965C"/>
                  </a:solidFill>
                  <a:latin typeface="Arial Narrow" panose="020B0604020202020204" pitchFamily="34" charset="0"/>
                  <a:cs typeface="Arial Narrow" panose="020B0604020202020204" pitchFamily="34" charset="0"/>
                </a:rPr>
                <a:t>300</a:t>
              </a:r>
              <a:r>
                <a:rPr lang="en-US" sz="3200" b="1" dirty="0">
                  <a:solidFill>
                    <a:srgbClr val="BF965C"/>
                  </a:solidFill>
                  <a:effectLst/>
                  <a:latin typeface="Arial Narrow" panose="020B0604020202020204" pitchFamily="34" charset="0"/>
                  <a:cs typeface="Arial Narrow" panose="020B0604020202020204" pitchFamily="34" charset="0"/>
                </a:rPr>
                <a:t>B+</a:t>
              </a:r>
            </a:p>
          </p:txBody>
        </p:sp>
        <p:sp>
          <p:nvSpPr>
            <p:cNvPr id="53" name="TextBox 52">
              <a:extLst>
                <a:ext uri="{FF2B5EF4-FFF2-40B4-BE49-F238E27FC236}">
                  <a16:creationId xmlns:a16="http://schemas.microsoft.com/office/drawing/2014/main" id="{015FA51F-E182-1998-C257-EADBC9D6C16B}"/>
                </a:ext>
              </a:extLst>
            </p:cNvPr>
            <p:cNvSpPr txBox="1"/>
            <p:nvPr/>
          </p:nvSpPr>
          <p:spPr>
            <a:xfrm>
              <a:off x="2779878" y="3623705"/>
              <a:ext cx="1412629" cy="307777"/>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IN SALES</a:t>
              </a:r>
            </a:p>
          </p:txBody>
        </p:sp>
      </p:grpSp>
      <p:grpSp>
        <p:nvGrpSpPr>
          <p:cNvPr id="54" name="Group 53">
            <a:extLst>
              <a:ext uri="{FF2B5EF4-FFF2-40B4-BE49-F238E27FC236}">
                <a16:creationId xmlns:a16="http://schemas.microsoft.com/office/drawing/2014/main" id="{3C7FCF08-3842-DCCD-3801-65AB9E190F54}"/>
              </a:ext>
            </a:extLst>
          </p:cNvPr>
          <p:cNvGrpSpPr/>
          <p:nvPr/>
        </p:nvGrpSpPr>
        <p:grpSpPr>
          <a:xfrm>
            <a:off x="1178724" y="2620355"/>
            <a:ext cx="1698397" cy="1231107"/>
            <a:chOff x="2604743" y="3131262"/>
            <a:chExt cx="1825325" cy="1231107"/>
          </a:xfrm>
        </p:grpSpPr>
        <p:sp>
          <p:nvSpPr>
            <p:cNvPr id="55" name="Rectangle 8">
              <a:extLst>
                <a:ext uri="{FF2B5EF4-FFF2-40B4-BE49-F238E27FC236}">
                  <a16:creationId xmlns:a16="http://schemas.microsoft.com/office/drawing/2014/main" id="{A261893E-A553-87E9-B5A6-BB0EEB3CE99E}"/>
                </a:ext>
              </a:extLst>
            </p:cNvPr>
            <p:cNvSpPr>
              <a:spLocks noChangeArrowheads="1"/>
            </p:cNvSpPr>
            <p:nvPr/>
          </p:nvSpPr>
          <p:spPr bwMode="auto">
            <a:xfrm>
              <a:off x="2997975" y="3131262"/>
              <a:ext cx="10181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effectLst/>
                  <a:latin typeface="Arial Narrow" panose="020B0604020202020204" pitchFamily="34" charset="0"/>
                  <a:cs typeface="Arial Narrow" panose="020B0604020202020204" pitchFamily="34" charset="0"/>
                </a:rPr>
                <a:t>130k+</a:t>
              </a:r>
            </a:p>
          </p:txBody>
        </p:sp>
        <p:sp>
          <p:nvSpPr>
            <p:cNvPr id="56" name="TextBox 55">
              <a:extLst>
                <a:ext uri="{FF2B5EF4-FFF2-40B4-BE49-F238E27FC236}">
                  <a16:creationId xmlns:a16="http://schemas.microsoft.com/office/drawing/2014/main" id="{D70AE0DB-E5AF-EEA0-6FE2-68E660E670D7}"/>
                </a:ext>
              </a:extLst>
            </p:cNvPr>
            <p:cNvSpPr txBox="1"/>
            <p:nvPr/>
          </p:nvSpPr>
          <p:spPr>
            <a:xfrm>
              <a:off x="2604743" y="3623705"/>
              <a:ext cx="1825325" cy="738664"/>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LUXURY</a:t>
              </a:r>
            </a:p>
            <a:p>
              <a:pPr algn="ctr"/>
              <a:r>
                <a:rPr lang="en-US" sz="1400" dirty="0">
                  <a:solidFill>
                    <a:srgbClr val="193C6E"/>
                  </a:solidFill>
                  <a:effectLst/>
                  <a:latin typeface="Arial" panose="020B0604020202020204" pitchFamily="34" charset="0"/>
                  <a:cs typeface="Arial" panose="020B0604020202020204" pitchFamily="34" charset="0"/>
                </a:rPr>
                <a:t>REAL ESTATE</a:t>
              </a:r>
            </a:p>
            <a:p>
              <a:pPr algn="ctr"/>
              <a:r>
                <a:rPr lang="en-US" sz="1400" dirty="0">
                  <a:solidFill>
                    <a:srgbClr val="193C6E"/>
                  </a:solidFill>
                  <a:effectLst/>
                  <a:latin typeface="Arial" panose="020B0604020202020204" pitchFamily="34" charset="0"/>
                  <a:cs typeface="Arial" panose="020B0604020202020204" pitchFamily="34" charset="0"/>
                </a:rPr>
                <a:t>PROFESSIONALS</a:t>
              </a:r>
            </a:p>
          </p:txBody>
        </p:sp>
      </p:grpSp>
      <p:grpSp>
        <p:nvGrpSpPr>
          <p:cNvPr id="57" name="Group 56">
            <a:extLst>
              <a:ext uri="{FF2B5EF4-FFF2-40B4-BE49-F238E27FC236}">
                <a16:creationId xmlns:a16="http://schemas.microsoft.com/office/drawing/2014/main" id="{E3F54126-545A-9D04-FEF2-7C2036EFF90B}"/>
              </a:ext>
            </a:extLst>
          </p:cNvPr>
          <p:cNvGrpSpPr/>
          <p:nvPr/>
        </p:nvGrpSpPr>
        <p:grpSpPr>
          <a:xfrm>
            <a:off x="1254100" y="4274293"/>
            <a:ext cx="1514790" cy="1015663"/>
            <a:chOff x="2596596" y="3131262"/>
            <a:chExt cx="1627997" cy="1015663"/>
          </a:xfrm>
        </p:grpSpPr>
        <p:sp>
          <p:nvSpPr>
            <p:cNvPr id="58" name="Rectangle 8">
              <a:extLst>
                <a:ext uri="{FF2B5EF4-FFF2-40B4-BE49-F238E27FC236}">
                  <a16:creationId xmlns:a16="http://schemas.microsoft.com/office/drawing/2014/main" id="{083CE8DA-B1BF-630C-1B53-CA1D71210429}"/>
                </a:ext>
              </a:extLst>
            </p:cNvPr>
            <p:cNvSpPr>
              <a:spLocks noChangeArrowheads="1"/>
            </p:cNvSpPr>
            <p:nvPr/>
          </p:nvSpPr>
          <p:spPr bwMode="auto">
            <a:xfrm>
              <a:off x="3098758" y="3131262"/>
              <a:ext cx="81660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latin typeface="Arial Narrow" panose="020B0604020202020204" pitchFamily="34" charset="0"/>
                  <a:cs typeface="Arial Narrow" panose="020B0604020202020204" pitchFamily="34" charset="0"/>
                </a:rPr>
                <a:t>34</a:t>
              </a:r>
              <a:r>
                <a:rPr lang="en-US" sz="3200" b="1" dirty="0">
                  <a:solidFill>
                    <a:srgbClr val="BF965C"/>
                  </a:solidFill>
                  <a:effectLst/>
                  <a:latin typeface="Arial Narrow" panose="020B0604020202020204" pitchFamily="34" charset="0"/>
                  <a:cs typeface="Arial Narrow" panose="020B0604020202020204" pitchFamily="34" charset="0"/>
                </a:rPr>
                <a:t>k+</a:t>
              </a:r>
            </a:p>
          </p:txBody>
        </p:sp>
        <p:sp>
          <p:nvSpPr>
            <p:cNvPr id="59" name="TextBox 58">
              <a:extLst>
                <a:ext uri="{FF2B5EF4-FFF2-40B4-BE49-F238E27FC236}">
                  <a16:creationId xmlns:a16="http://schemas.microsoft.com/office/drawing/2014/main" id="{81CE4553-6992-DBD4-A57B-0FDB66B5EBBD}"/>
                </a:ext>
              </a:extLst>
            </p:cNvPr>
            <p:cNvSpPr txBox="1"/>
            <p:nvPr/>
          </p:nvSpPr>
          <p:spPr>
            <a:xfrm>
              <a:off x="2596596" y="3623705"/>
              <a:ext cx="1627997" cy="523220"/>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TOTAL</a:t>
              </a:r>
            </a:p>
            <a:p>
              <a:pPr algn="ctr"/>
              <a:r>
                <a:rPr lang="en-US" sz="1400" dirty="0">
                  <a:solidFill>
                    <a:srgbClr val="193C6E"/>
                  </a:solidFill>
                  <a:effectLst/>
                  <a:latin typeface="Arial" panose="020B0604020202020204" pitchFamily="34" charset="0"/>
                  <a:cs typeface="Arial" panose="020B0604020202020204" pitchFamily="34" charset="0"/>
                </a:rPr>
                <a:t>PROPERTIES</a:t>
              </a:r>
            </a:p>
          </p:txBody>
        </p:sp>
      </p:grpSp>
      <p:grpSp>
        <p:nvGrpSpPr>
          <p:cNvPr id="60" name="Group 59">
            <a:extLst>
              <a:ext uri="{FF2B5EF4-FFF2-40B4-BE49-F238E27FC236}">
                <a16:creationId xmlns:a16="http://schemas.microsoft.com/office/drawing/2014/main" id="{FEA8AA54-3FBC-49E3-B7A9-972F067271D7}"/>
              </a:ext>
            </a:extLst>
          </p:cNvPr>
          <p:cNvGrpSpPr/>
          <p:nvPr/>
        </p:nvGrpSpPr>
        <p:grpSpPr>
          <a:xfrm>
            <a:off x="1354296" y="5717788"/>
            <a:ext cx="1314398" cy="800220"/>
            <a:chOff x="2779878" y="3131262"/>
            <a:chExt cx="1412629" cy="800220"/>
          </a:xfrm>
        </p:grpSpPr>
        <p:sp>
          <p:nvSpPr>
            <p:cNvPr id="61" name="Rectangle 8">
              <a:extLst>
                <a:ext uri="{FF2B5EF4-FFF2-40B4-BE49-F238E27FC236}">
                  <a16:creationId xmlns:a16="http://schemas.microsoft.com/office/drawing/2014/main" id="{1BC35779-DE6E-F715-B3BE-AD6A4F55B2EC}"/>
                </a:ext>
              </a:extLst>
            </p:cNvPr>
            <p:cNvSpPr>
              <a:spLocks noChangeArrowheads="1"/>
            </p:cNvSpPr>
            <p:nvPr/>
          </p:nvSpPr>
          <p:spPr bwMode="auto">
            <a:xfrm>
              <a:off x="3199543" y="3131262"/>
              <a:ext cx="6150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dirty="0">
                  <a:solidFill>
                    <a:srgbClr val="BF965C"/>
                  </a:solidFill>
                  <a:latin typeface="Arial Narrow" panose="020B0604020202020204" pitchFamily="34" charset="0"/>
                  <a:cs typeface="Arial Narrow" panose="020B0604020202020204" pitchFamily="34" charset="0"/>
                </a:rPr>
                <a:t>42+</a:t>
              </a:r>
              <a:endParaRPr lang="en-US" sz="3200" b="1" dirty="0">
                <a:solidFill>
                  <a:srgbClr val="BF965C"/>
                </a:solidFill>
                <a:effectLst/>
                <a:latin typeface="Arial Narrow" panose="020B0604020202020204" pitchFamily="34" charset="0"/>
                <a:cs typeface="Arial Narrow" panose="020B0604020202020204" pitchFamily="34" charset="0"/>
              </a:endParaRPr>
            </a:p>
          </p:txBody>
        </p:sp>
        <p:sp>
          <p:nvSpPr>
            <p:cNvPr id="62" name="TextBox 61">
              <a:extLst>
                <a:ext uri="{FF2B5EF4-FFF2-40B4-BE49-F238E27FC236}">
                  <a16:creationId xmlns:a16="http://schemas.microsoft.com/office/drawing/2014/main" id="{56D52E0B-567A-F0A8-2144-37B00884AC0C}"/>
                </a:ext>
              </a:extLst>
            </p:cNvPr>
            <p:cNvSpPr txBox="1"/>
            <p:nvPr/>
          </p:nvSpPr>
          <p:spPr>
            <a:xfrm>
              <a:off x="2779878" y="3623705"/>
              <a:ext cx="1412629" cy="307777"/>
            </a:xfrm>
            <a:prstGeom prst="rect">
              <a:avLst/>
            </a:prstGeom>
            <a:noFill/>
          </p:spPr>
          <p:txBody>
            <a:bodyPr wrap="square" rtlCol="0">
              <a:spAutoFit/>
            </a:bodyPr>
            <a:lstStyle/>
            <a:p>
              <a:pPr algn="ctr"/>
              <a:r>
                <a:rPr lang="en-US" sz="1400" dirty="0">
                  <a:solidFill>
                    <a:srgbClr val="193C6E"/>
                  </a:solidFill>
                  <a:effectLst/>
                  <a:latin typeface="Arial" panose="020B0604020202020204" pitchFamily="34" charset="0"/>
                  <a:cs typeface="Arial" panose="020B0604020202020204" pitchFamily="34" charset="0"/>
                </a:rPr>
                <a:t>COUNTRIES</a:t>
              </a:r>
            </a:p>
          </p:txBody>
        </p:sp>
      </p:grpSp>
      <p:sp>
        <p:nvSpPr>
          <p:cNvPr id="63" name="Exceptional Service.  Extraordinary Results.">
            <a:extLst>
              <a:ext uri="{FF2B5EF4-FFF2-40B4-BE49-F238E27FC236}">
                <a16:creationId xmlns:a16="http://schemas.microsoft.com/office/drawing/2014/main" id="{EB32EA72-060A-E1C2-6F28-536C081DFEEE}"/>
              </a:ext>
            </a:extLst>
          </p:cNvPr>
          <p:cNvSpPr txBox="1">
            <a:spLocks/>
          </p:cNvSpPr>
          <p:nvPr/>
        </p:nvSpPr>
        <p:spPr>
          <a:xfrm>
            <a:off x="0" y="497511"/>
            <a:ext cx="4240801"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b="1" dirty="0">
                <a:solidFill>
                  <a:srgbClr val="BF965C"/>
                </a:solidFill>
                <a:latin typeface="Arial" panose="020B0604020202020204" pitchFamily="34" charset="0"/>
                <a:cs typeface="Arial" panose="020B0604020202020204" pitchFamily="34" charset="0"/>
              </a:rPr>
              <a:t>Global Reach</a:t>
            </a:r>
          </a:p>
        </p:txBody>
      </p:sp>
      <p:sp>
        <p:nvSpPr>
          <p:cNvPr id="65" name="Freeform 31">
            <a:extLst>
              <a:ext uri="{FF2B5EF4-FFF2-40B4-BE49-F238E27FC236}">
                <a16:creationId xmlns:a16="http://schemas.microsoft.com/office/drawing/2014/main" id="{27723B01-0C64-56B7-11E8-C26270EE531D}"/>
              </a:ext>
            </a:extLst>
          </p:cNvPr>
          <p:cNvSpPr>
            <a:spLocks/>
          </p:cNvSpPr>
          <p:nvPr/>
        </p:nvSpPr>
        <p:spPr bwMode="auto">
          <a:xfrm>
            <a:off x="4247107" y="426803"/>
            <a:ext cx="2079823" cy="2756220"/>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pic>
        <p:nvPicPr>
          <p:cNvPr id="82" name="Picture Placeholder 37">
            <a:extLst>
              <a:ext uri="{FF2B5EF4-FFF2-40B4-BE49-F238E27FC236}">
                <a16:creationId xmlns:a16="http://schemas.microsoft.com/office/drawing/2014/main" id="{A23AC041-AD85-4A77-C0EF-C4C108DD2199}"/>
              </a:ext>
            </a:extLst>
          </p:cNvPr>
          <p:cNvPicPr>
            <a:picLocks noChangeAspect="1"/>
          </p:cNvPicPr>
          <p:nvPr/>
        </p:nvPicPr>
        <p:blipFill>
          <a:blip r:embed="rId3">
            <a:extLst>
              <a:ext uri="{28A0092B-C50C-407E-A947-70E740481C1C}">
                <a14:useLocalDpi xmlns:a14="http://schemas.microsoft.com/office/drawing/2010/main" val="0"/>
              </a:ext>
            </a:extLst>
          </a:blip>
          <a:srcRect l="4920" r="4920"/>
          <a:stretch/>
        </p:blipFill>
        <p:spPr>
          <a:xfrm>
            <a:off x="4314291" y="497511"/>
            <a:ext cx="1956489" cy="2634185"/>
          </a:xfrm>
          <a:custGeom>
            <a:avLst/>
            <a:gdLst>
              <a:gd name="connsiteX0" fmla="*/ 319998 w 2392363"/>
              <a:gd name="connsiteY0" fmla="*/ 0 h 3221038"/>
              <a:gd name="connsiteX1" fmla="*/ 2072365 w 2392363"/>
              <a:gd name="connsiteY1" fmla="*/ 0 h 3221038"/>
              <a:gd name="connsiteX2" fmla="*/ 2392363 w 2392363"/>
              <a:gd name="connsiteY2" fmla="*/ 324010 h 3221038"/>
              <a:gd name="connsiteX3" fmla="*/ 2392363 w 2392363"/>
              <a:gd name="connsiteY3" fmla="*/ 2900840 h 3221038"/>
              <a:gd name="connsiteX4" fmla="*/ 2072365 w 2392363"/>
              <a:gd name="connsiteY4" fmla="*/ 3221038 h 3221038"/>
              <a:gd name="connsiteX5" fmla="*/ 319998 w 2392363"/>
              <a:gd name="connsiteY5" fmla="*/ 3221038 h 3221038"/>
              <a:gd name="connsiteX6" fmla="*/ 0 w 2392363"/>
              <a:gd name="connsiteY6" fmla="*/ 2900840 h 3221038"/>
              <a:gd name="connsiteX7" fmla="*/ 0 w 2392363"/>
              <a:gd name="connsiteY7" fmla="*/ 324010 h 3221038"/>
              <a:gd name="connsiteX8" fmla="*/ 319998 w 2392363"/>
              <a:gd name="connsiteY8" fmla="*/ 0 h 32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363" h="3221038">
                <a:moveTo>
                  <a:pt x="319998" y="0"/>
                </a:moveTo>
                <a:cubicBezTo>
                  <a:pt x="2072365" y="0"/>
                  <a:pt x="2072365" y="0"/>
                  <a:pt x="2072365" y="0"/>
                </a:cubicBezTo>
                <a:cubicBezTo>
                  <a:pt x="2247602" y="0"/>
                  <a:pt x="2392363" y="144852"/>
                  <a:pt x="2392363" y="324010"/>
                </a:cubicBezTo>
                <a:cubicBezTo>
                  <a:pt x="2392363" y="2900840"/>
                  <a:pt x="2392363" y="2900840"/>
                  <a:pt x="2392363" y="2900840"/>
                </a:cubicBezTo>
                <a:cubicBezTo>
                  <a:pt x="2392363" y="3079999"/>
                  <a:pt x="2247602" y="3221038"/>
                  <a:pt x="2072365" y="3221038"/>
                </a:cubicBezTo>
                <a:cubicBezTo>
                  <a:pt x="319998" y="3221038"/>
                  <a:pt x="319998" y="3221038"/>
                  <a:pt x="319998" y="3221038"/>
                </a:cubicBezTo>
                <a:cubicBezTo>
                  <a:pt x="140952" y="3221038"/>
                  <a:pt x="0" y="3079999"/>
                  <a:pt x="0" y="2900840"/>
                </a:cubicBezTo>
                <a:cubicBezTo>
                  <a:pt x="0" y="324010"/>
                  <a:pt x="0" y="324010"/>
                  <a:pt x="0" y="324010"/>
                </a:cubicBezTo>
                <a:cubicBezTo>
                  <a:pt x="0" y="144852"/>
                  <a:pt x="140952" y="0"/>
                  <a:pt x="319998" y="0"/>
                </a:cubicBezTo>
                <a:close/>
              </a:path>
            </a:pathLst>
          </a:custGeom>
        </p:spPr>
      </p:pic>
      <p:grpSp>
        <p:nvGrpSpPr>
          <p:cNvPr id="83" name="Group">
            <a:extLst>
              <a:ext uri="{FF2B5EF4-FFF2-40B4-BE49-F238E27FC236}">
                <a16:creationId xmlns:a16="http://schemas.microsoft.com/office/drawing/2014/main" id="{88C4BD93-5D9B-9B3F-CC62-24FF36B86042}"/>
              </a:ext>
            </a:extLst>
          </p:cNvPr>
          <p:cNvGrpSpPr/>
          <p:nvPr/>
        </p:nvGrpSpPr>
        <p:grpSpPr>
          <a:xfrm>
            <a:off x="839417" y="7031130"/>
            <a:ext cx="2344155" cy="369913"/>
            <a:chOff x="0" y="0"/>
            <a:chExt cx="2344154" cy="369912"/>
          </a:xfrm>
        </p:grpSpPr>
        <p:pic>
          <p:nvPicPr>
            <p:cNvPr id="84" name="Lang-Realty-Find-Your-Way-Home.png" descr="Lang-Realty-Find-Your-Way-Home.png">
              <a:extLst>
                <a:ext uri="{FF2B5EF4-FFF2-40B4-BE49-F238E27FC236}">
                  <a16:creationId xmlns:a16="http://schemas.microsoft.com/office/drawing/2014/main" id="{5A0ED856-1860-CF7A-7DD5-265851958D47}"/>
                </a:ext>
              </a:extLst>
            </p:cNvPr>
            <p:cNvPicPr>
              <a:picLocks noChangeAspect="1"/>
            </p:cNvPicPr>
            <p:nvPr/>
          </p:nvPicPr>
          <p:blipFill>
            <a:blip r:embed="rId4"/>
            <a:srcRect l="19780" b="48838"/>
            <a:stretch>
              <a:fillRect/>
            </a:stretch>
          </p:blipFill>
          <p:spPr>
            <a:xfrm>
              <a:off x="473251" y="9750"/>
              <a:ext cx="1870904" cy="274439"/>
            </a:xfrm>
            <a:prstGeom prst="rect">
              <a:avLst/>
            </a:prstGeom>
            <a:ln w="12700" cap="flat">
              <a:noFill/>
              <a:miter lim="400000"/>
            </a:ln>
            <a:effectLst/>
          </p:spPr>
        </p:pic>
        <p:pic>
          <p:nvPicPr>
            <p:cNvPr id="85" name="Lang-Realty-Find-Your-Way-Home.png" descr="Lang-Realty-Find-Your-Way-Home.png">
              <a:extLst>
                <a:ext uri="{FF2B5EF4-FFF2-40B4-BE49-F238E27FC236}">
                  <a16:creationId xmlns:a16="http://schemas.microsoft.com/office/drawing/2014/main" id="{33A37128-0D64-F7C0-3A15-B4B099D27684}"/>
                </a:ext>
              </a:extLst>
            </p:cNvPr>
            <p:cNvPicPr>
              <a:picLocks noChangeAspect="1"/>
            </p:cNvPicPr>
            <p:nvPr/>
          </p:nvPicPr>
          <p:blipFill>
            <a:blip r:embed="rId4"/>
            <a:srcRect r="79657" b="31039"/>
            <a:stretch>
              <a:fillRect/>
            </a:stretch>
          </p:blipFill>
          <p:spPr>
            <a:xfrm>
              <a:off x="-1" y="-1"/>
              <a:ext cx="474439" cy="369914"/>
            </a:xfrm>
            <a:prstGeom prst="rect">
              <a:avLst/>
            </a:prstGeom>
            <a:ln w="12700" cap="flat">
              <a:noFill/>
              <a:miter lim="400000"/>
            </a:ln>
            <a:effectLst/>
          </p:spPr>
        </p:pic>
      </p:grpSp>
      <p:sp>
        <p:nvSpPr>
          <p:cNvPr id="98" name="Freeform 6">
            <a:extLst>
              <a:ext uri="{FF2B5EF4-FFF2-40B4-BE49-F238E27FC236}">
                <a16:creationId xmlns:a16="http://schemas.microsoft.com/office/drawing/2014/main" id="{24ADA623-CD4E-ED2F-E531-8A90ADC7AD2D}"/>
              </a:ext>
            </a:extLst>
          </p:cNvPr>
          <p:cNvSpPr>
            <a:spLocks/>
          </p:cNvSpPr>
          <p:nvPr/>
        </p:nvSpPr>
        <p:spPr bwMode="auto">
          <a:xfrm rot="5400000">
            <a:off x="2008196" y="3030580"/>
            <a:ext cx="60325" cy="2100165"/>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42163" dist="28862" dir="2700000" algn="tl" rotWithShape="0">
              <a:schemeClr val="tx1">
                <a:alpha val="21061"/>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a:solidFill>
                  <a:schemeClr val="lt1"/>
                </a:solidFill>
              </a:rPr>
              <a:t> </a:t>
            </a:r>
            <a:endParaRPr lang="ru-UA">
              <a:solidFill>
                <a:schemeClr val="lt1"/>
              </a:solidFill>
            </a:endParaRPr>
          </a:p>
        </p:txBody>
      </p:sp>
      <p:sp>
        <p:nvSpPr>
          <p:cNvPr id="99" name="Freeform 6">
            <a:extLst>
              <a:ext uri="{FF2B5EF4-FFF2-40B4-BE49-F238E27FC236}">
                <a16:creationId xmlns:a16="http://schemas.microsoft.com/office/drawing/2014/main" id="{5ACABCD8-142E-5B05-2E19-2A9A7048FB73}"/>
              </a:ext>
            </a:extLst>
          </p:cNvPr>
          <p:cNvSpPr>
            <a:spLocks/>
          </p:cNvSpPr>
          <p:nvPr/>
        </p:nvSpPr>
        <p:spPr bwMode="auto">
          <a:xfrm rot="5400000">
            <a:off x="1997761" y="4438505"/>
            <a:ext cx="60325" cy="2100165"/>
          </a:xfrm>
          <a:custGeom>
            <a:avLst/>
            <a:gdLst>
              <a:gd name="T0" fmla="*/ 8 w 16"/>
              <a:gd name="T1" fmla="*/ 888 h 888"/>
              <a:gd name="T2" fmla="*/ 0 w 16"/>
              <a:gd name="T3" fmla="*/ 880 h 888"/>
              <a:gd name="T4" fmla="*/ 0 w 16"/>
              <a:gd name="T5" fmla="*/ 7 h 888"/>
              <a:gd name="T6" fmla="*/ 8 w 16"/>
              <a:gd name="T7" fmla="*/ 0 h 888"/>
              <a:gd name="T8" fmla="*/ 16 w 16"/>
              <a:gd name="T9" fmla="*/ 7 h 888"/>
              <a:gd name="T10" fmla="*/ 16 w 16"/>
              <a:gd name="T11" fmla="*/ 880 h 888"/>
              <a:gd name="T12" fmla="*/ 8 w 16"/>
              <a:gd name="T13" fmla="*/ 888 h 888"/>
            </a:gdLst>
            <a:ahLst/>
            <a:cxnLst>
              <a:cxn ang="0">
                <a:pos x="T0" y="T1"/>
              </a:cxn>
              <a:cxn ang="0">
                <a:pos x="T2" y="T3"/>
              </a:cxn>
              <a:cxn ang="0">
                <a:pos x="T4" y="T5"/>
              </a:cxn>
              <a:cxn ang="0">
                <a:pos x="T6" y="T7"/>
              </a:cxn>
              <a:cxn ang="0">
                <a:pos x="T8" y="T9"/>
              </a:cxn>
              <a:cxn ang="0">
                <a:pos x="T10" y="T11"/>
              </a:cxn>
              <a:cxn ang="0">
                <a:pos x="T12" y="T13"/>
              </a:cxn>
            </a:cxnLst>
            <a:rect l="0" t="0" r="r" b="b"/>
            <a:pathLst>
              <a:path w="16" h="888">
                <a:moveTo>
                  <a:pt x="8" y="888"/>
                </a:moveTo>
                <a:cubicBezTo>
                  <a:pt x="4" y="888"/>
                  <a:pt x="0" y="884"/>
                  <a:pt x="0" y="880"/>
                </a:cubicBezTo>
                <a:cubicBezTo>
                  <a:pt x="0" y="7"/>
                  <a:pt x="0" y="7"/>
                  <a:pt x="0" y="7"/>
                </a:cubicBezTo>
                <a:cubicBezTo>
                  <a:pt x="0" y="3"/>
                  <a:pt x="4" y="0"/>
                  <a:pt x="8" y="0"/>
                </a:cubicBezTo>
                <a:cubicBezTo>
                  <a:pt x="13" y="0"/>
                  <a:pt x="16" y="3"/>
                  <a:pt x="16" y="7"/>
                </a:cubicBezTo>
                <a:cubicBezTo>
                  <a:pt x="16" y="880"/>
                  <a:pt x="16" y="880"/>
                  <a:pt x="16" y="880"/>
                </a:cubicBezTo>
                <a:cubicBezTo>
                  <a:pt x="16" y="884"/>
                  <a:pt x="13" y="888"/>
                  <a:pt x="8" y="888"/>
                </a:cubicBezTo>
                <a:close/>
              </a:path>
            </a:pathLst>
          </a:custGeom>
          <a:solidFill>
            <a:schemeClr val="bg2"/>
          </a:solidFill>
          <a:ln>
            <a:noFill/>
          </a:ln>
          <a:effectLst>
            <a:outerShdw blurRad="42163" dist="28862" dir="2700000" algn="tl" rotWithShape="0">
              <a:schemeClr val="tx1">
                <a:alpha val="21061"/>
              </a:scheme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a:solidFill>
                  <a:schemeClr val="lt1"/>
                </a:solidFill>
              </a:rPr>
              <a:t> </a:t>
            </a:r>
            <a:endParaRPr lang="ru-UA">
              <a:solidFill>
                <a:schemeClr val="lt1"/>
              </a:solidFill>
            </a:endParaRPr>
          </a:p>
        </p:txBody>
      </p:sp>
      <p:sp>
        <p:nvSpPr>
          <p:cNvPr id="104" name="Freeform 31">
            <a:extLst>
              <a:ext uri="{FF2B5EF4-FFF2-40B4-BE49-F238E27FC236}">
                <a16:creationId xmlns:a16="http://schemas.microsoft.com/office/drawing/2014/main" id="{DDB49CA1-AA6F-25B6-B782-B4159654840F}"/>
              </a:ext>
            </a:extLst>
          </p:cNvPr>
          <p:cNvSpPr>
            <a:spLocks/>
          </p:cNvSpPr>
          <p:nvPr/>
        </p:nvSpPr>
        <p:spPr bwMode="auto">
          <a:xfrm>
            <a:off x="4240801" y="3273213"/>
            <a:ext cx="2079823" cy="2756220"/>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pic>
        <p:nvPicPr>
          <p:cNvPr id="105" name="Picture Placeholder 37">
            <a:extLst>
              <a:ext uri="{FF2B5EF4-FFF2-40B4-BE49-F238E27FC236}">
                <a16:creationId xmlns:a16="http://schemas.microsoft.com/office/drawing/2014/main" id="{2A11EFE7-7025-0DE7-115C-5C893F715754}"/>
              </a:ext>
            </a:extLst>
          </p:cNvPr>
          <p:cNvPicPr>
            <a:picLocks noChangeAspect="1"/>
          </p:cNvPicPr>
          <p:nvPr/>
        </p:nvPicPr>
        <p:blipFill>
          <a:blip r:embed="rId5">
            <a:extLst>
              <a:ext uri="{28A0092B-C50C-407E-A947-70E740481C1C}">
                <a14:useLocalDpi xmlns:a14="http://schemas.microsoft.com/office/drawing/2010/main" val="0"/>
              </a:ext>
            </a:extLst>
          </a:blip>
          <a:srcRect l="1413" r="1413"/>
          <a:stretch/>
        </p:blipFill>
        <p:spPr>
          <a:xfrm>
            <a:off x="4307985" y="3343921"/>
            <a:ext cx="1956489" cy="2634185"/>
          </a:xfrm>
          <a:custGeom>
            <a:avLst/>
            <a:gdLst>
              <a:gd name="connsiteX0" fmla="*/ 319998 w 2392363"/>
              <a:gd name="connsiteY0" fmla="*/ 0 h 3221038"/>
              <a:gd name="connsiteX1" fmla="*/ 2072365 w 2392363"/>
              <a:gd name="connsiteY1" fmla="*/ 0 h 3221038"/>
              <a:gd name="connsiteX2" fmla="*/ 2392363 w 2392363"/>
              <a:gd name="connsiteY2" fmla="*/ 324010 h 3221038"/>
              <a:gd name="connsiteX3" fmla="*/ 2392363 w 2392363"/>
              <a:gd name="connsiteY3" fmla="*/ 2900840 h 3221038"/>
              <a:gd name="connsiteX4" fmla="*/ 2072365 w 2392363"/>
              <a:gd name="connsiteY4" fmla="*/ 3221038 h 3221038"/>
              <a:gd name="connsiteX5" fmla="*/ 319998 w 2392363"/>
              <a:gd name="connsiteY5" fmla="*/ 3221038 h 3221038"/>
              <a:gd name="connsiteX6" fmla="*/ 0 w 2392363"/>
              <a:gd name="connsiteY6" fmla="*/ 2900840 h 3221038"/>
              <a:gd name="connsiteX7" fmla="*/ 0 w 2392363"/>
              <a:gd name="connsiteY7" fmla="*/ 324010 h 3221038"/>
              <a:gd name="connsiteX8" fmla="*/ 319998 w 2392363"/>
              <a:gd name="connsiteY8" fmla="*/ 0 h 32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363" h="3221038">
                <a:moveTo>
                  <a:pt x="319998" y="0"/>
                </a:moveTo>
                <a:cubicBezTo>
                  <a:pt x="2072365" y="0"/>
                  <a:pt x="2072365" y="0"/>
                  <a:pt x="2072365" y="0"/>
                </a:cubicBezTo>
                <a:cubicBezTo>
                  <a:pt x="2247602" y="0"/>
                  <a:pt x="2392363" y="144852"/>
                  <a:pt x="2392363" y="324010"/>
                </a:cubicBezTo>
                <a:cubicBezTo>
                  <a:pt x="2392363" y="2900840"/>
                  <a:pt x="2392363" y="2900840"/>
                  <a:pt x="2392363" y="2900840"/>
                </a:cubicBezTo>
                <a:cubicBezTo>
                  <a:pt x="2392363" y="3079999"/>
                  <a:pt x="2247602" y="3221038"/>
                  <a:pt x="2072365" y="3221038"/>
                </a:cubicBezTo>
                <a:cubicBezTo>
                  <a:pt x="319998" y="3221038"/>
                  <a:pt x="319998" y="3221038"/>
                  <a:pt x="319998" y="3221038"/>
                </a:cubicBezTo>
                <a:cubicBezTo>
                  <a:pt x="140952" y="3221038"/>
                  <a:pt x="0" y="3079999"/>
                  <a:pt x="0" y="2900840"/>
                </a:cubicBezTo>
                <a:cubicBezTo>
                  <a:pt x="0" y="324010"/>
                  <a:pt x="0" y="324010"/>
                  <a:pt x="0" y="324010"/>
                </a:cubicBezTo>
                <a:cubicBezTo>
                  <a:pt x="0" y="144852"/>
                  <a:pt x="140952" y="0"/>
                  <a:pt x="319998" y="0"/>
                </a:cubicBezTo>
                <a:close/>
              </a:path>
            </a:pathLst>
          </a:custGeom>
        </p:spPr>
      </p:pic>
      <p:sp>
        <p:nvSpPr>
          <p:cNvPr id="106" name="Freeform 31">
            <a:extLst>
              <a:ext uri="{FF2B5EF4-FFF2-40B4-BE49-F238E27FC236}">
                <a16:creationId xmlns:a16="http://schemas.microsoft.com/office/drawing/2014/main" id="{4F861F2E-A2E1-3413-C2C7-A40A835A1553}"/>
              </a:ext>
            </a:extLst>
          </p:cNvPr>
          <p:cNvSpPr>
            <a:spLocks/>
          </p:cNvSpPr>
          <p:nvPr/>
        </p:nvSpPr>
        <p:spPr bwMode="auto">
          <a:xfrm>
            <a:off x="4200553" y="6116043"/>
            <a:ext cx="2079823" cy="2756220"/>
          </a:xfrm>
          <a:custGeom>
            <a:avLst/>
            <a:gdLst>
              <a:gd name="T0" fmla="*/ 104 w 668"/>
              <a:gd name="T1" fmla="*/ 884 h 884"/>
              <a:gd name="T2" fmla="*/ 0 w 668"/>
              <a:gd name="T3" fmla="*/ 780 h 884"/>
              <a:gd name="T4" fmla="*/ 0 w 668"/>
              <a:gd name="T5" fmla="*/ 104 h 884"/>
              <a:gd name="T6" fmla="*/ 104 w 668"/>
              <a:gd name="T7" fmla="*/ 0 h 884"/>
              <a:gd name="T8" fmla="*/ 564 w 668"/>
              <a:gd name="T9" fmla="*/ 0 h 884"/>
              <a:gd name="T10" fmla="*/ 668 w 668"/>
              <a:gd name="T11" fmla="*/ 104 h 884"/>
              <a:gd name="T12" fmla="*/ 668 w 668"/>
              <a:gd name="T13" fmla="*/ 780 h 884"/>
              <a:gd name="T14" fmla="*/ 564 w 668"/>
              <a:gd name="T15" fmla="*/ 884 h 884"/>
              <a:gd name="T16" fmla="*/ 104 w 668"/>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84">
                <a:moveTo>
                  <a:pt x="104" y="884"/>
                </a:moveTo>
                <a:cubicBezTo>
                  <a:pt x="47" y="884"/>
                  <a:pt x="0" y="837"/>
                  <a:pt x="0" y="780"/>
                </a:cubicBezTo>
                <a:cubicBezTo>
                  <a:pt x="0" y="104"/>
                  <a:pt x="0" y="104"/>
                  <a:pt x="0" y="104"/>
                </a:cubicBezTo>
                <a:cubicBezTo>
                  <a:pt x="0" y="46"/>
                  <a:pt x="47" y="0"/>
                  <a:pt x="104" y="0"/>
                </a:cubicBezTo>
                <a:cubicBezTo>
                  <a:pt x="564" y="0"/>
                  <a:pt x="564" y="0"/>
                  <a:pt x="564" y="0"/>
                </a:cubicBezTo>
                <a:cubicBezTo>
                  <a:pt x="621" y="0"/>
                  <a:pt x="668" y="46"/>
                  <a:pt x="668" y="104"/>
                </a:cubicBezTo>
                <a:cubicBezTo>
                  <a:pt x="668" y="780"/>
                  <a:pt x="668" y="780"/>
                  <a:pt x="668" y="780"/>
                </a:cubicBezTo>
                <a:cubicBezTo>
                  <a:pt x="668" y="837"/>
                  <a:pt x="621" y="884"/>
                  <a:pt x="564" y="884"/>
                </a:cubicBezTo>
                <a:lnTo>
                  <a:pt x="104" y="884"/>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pic>
        <p:nvPicPr>
          <p:cNvPr id="107" name="Picture Placeholder 37">
            <a:extLst>
              <a:ext uri="{FF2B5EF4-FFF2-40B4-BE49-F238E27FC236}">
                <a16:creationId xmlns:a16="http://schemas.microsoft.com/office/drawing/2014/main" id="{03A24CA7-2E4C-3729-7A4A-E884780C05F9}"/>
              </a:ext>
            </a:extLst>
          </p:cNvPr>
          <p:cNvPicPr>
            <a:picLocks noChangeAspect="1"/>
          </p:cNvPicPr>
          <p:nvPr/>
        </p:nvPicPr>
        <p:blipFill>
          <a:blip r:embed="rId6">
            <a:extLst>
              <a:ext uri="{28A0092B-C50C-407E-A947-70E740481C1C}">
                <a14:useLocalDpi xmlns:a14="http://schemas.microsoft.com/office/drawing/2010/main" val="0"/>
              </a:ext>
            </a:extLst>
          </a:blip>
          <a:srcRect t="3484" b="3484"/>
          <a:stretch/>
        </p:blipFill>
        <p:spPr>
          <a:xfrm>
            <a:off x="4267737" y="6186751"/>
            <a:ext cx="1956489" cy="2634185"/>
          </a:xfrm>
          <a:custGeom>
            <a:avLst/>
            <a:gdLst>
              <a:gd name="connsiteX0" fmla="*/ 319998 w 2392363"/>
              <a:gd name="connsiteY0" fmla="*/ 0 h 3221038"/>
              <a:gd name="connsiteX1" fmla="*/ 2072365 w 2392363"/>
              <a:gd name="connsiteY1" fmla="*/ 0 h 3221038"/>
              <a:gd name="connsiteX2" fmla="*/ 2392363 w 2392363"/>
              <a:gd name="connsiteY2" fmla="*/ 324010 h 3221038"/>
              <a:gd name="connsiteX3" fmla="*/ 2392363 w 2392363"/>
              <a:gd name="connsiteY3" fmla="*/ 2900840 h 3221038"/>
              <a:gd name="connsiteX4" fmla="*/ 2072365 w 2392363"/>
              <a:gd name="connsiteY4" fmla="*/ 3221038 h 3221038"/>
              <a:gd name="connsiteX5" fmla="*/ 319998 w 2392363"/>
              <a:gd name="connsiteY5" fmla="*/ 3221038 h 3221038"/>
              <a:gd name="connsiteX6" fmla="*/ 0 w 2392363"/>
              <a:gd name="connsiteY6" fmla="*/ 2900840 h 3221038"/>
              <a:gd name="connsiteX7" fmla="*/ 0 w 2392363"/>
              <a:gd name="connsiteY7" fmla="*/ 324010 h 3221038"/>
              <a:gd name="connsiteX8" fmla="*/ 319998 w 2392363"/>
              <a:gd name="connsiteY8" fmla="*/ 0 h 32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363" h="3221038">
                <a:moveTo>
                  <a:pt x="319998" y="0"/>
                </a:moveTo>
                <a:cubicBezTo>
                  <a:pt x="2072365" y="0"/>
                  <a:pt x="2072365" y="0"/>
                  <a:pt x="2072365" y="0"/>
                </a:cubicBezTo>
                <a:cubicBezTo>
                  <a:pt x="2247602" y="0"/>
                  <a:pt x="2392363" y="144852"/>
                  <a:pt x="2392363" y="324010"/>
                </a:cubicBezTo>
                <a:cubicBezTo>
                  <a:pt x="2392363" y="2900840"/>
                  <a:pt x="2392363" y="2900840"/>
                  <a:pt x="2392363" y="2900840"/>
                </a:cubicBezTo>
                <a:cubicBezTo>
                  <a:pt x="2392363" y="3079999"/>
                  <a:pt x="2247602" y="3221038"/>
                  <a:pt x="2072365" y="3221038"/>
                </a:cubicBezTo>
                <a:cubicBezTo>
                  <a:pt x="319998" y="3221038"/>
                  <a:pt x="319998" y="3221038"/>
                  <a:pt x="319998" y="3221038"/>
                </a:cubicBezTo>
                <a:cubicBezTo>
                  <a:pt x="140952" y="3221038"/>
                  <a:pt x="0" y="3079999"/>
                  <a:pt x="0" y="2900840"/>
                </a:cubicBezTo>
                <a:cubicBezTo>
                  <a:pt x="0" y="324010"/>
                  <a:pt x="0" y="324010"/>
                  <a:pt x="0" y="324010"/>
                </a:cubicBezTo>
                <a:cubicBezTo>
                  <a:pt x="0" y="144852"/>
                  <a:pt x="140952" y="0"/>
                  <a:pt x="319998" y="0"/>
                </a:cubicBezTo>
                <a:close/>
              </a:path>
            </a:pathLst>
          </a:custGeom>
        </p:spPr>
      </p:pic>
    </p:spTree>
    <p:extLst>
      <p:ext uri="{BB962C8B-B14F-4D97-AF65-F5344CB8AC3E}">
        <p14:creationId xmlns:p14="http://schemas.microsoft.com/office/powerpoint/2010/main" val="253423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iterate>
                                    <p:tmAbs val="0"/>
                                  </p:iterate>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strVal val="2/3*#ppt_w"/>
                                          </p:val>
                                        </p:tav>
                                        <p:tav tm="100000">
                                          <p:val>
                                            <p:strVal val="#ppt_w"/>
                                          </p:val>
                                        </p:tav>
                                      </p:tavLst>
                                    </p:anim>
                                    <p:anim calcmode="lin" valueType="num">
                                      <p:cBhvr>
                                        <p:cTn id="8" dur="1000" fill="hold"/>
                                        <p:tgtEl>
                                          <p:spTgt spid="63"/>
                                        </p:tgtEl>
                                        <p:attrNameLst>
                                          <p:attrName>ppt_h</p:attrName>
                                        </p:attrNameLst>
                                      </p:cBhvr>
                                      <p:tavLst>
                                        <p:tav tm="0">
                                          <p:val>
                                            <p:strVal val="2/3*#ppt_h"/>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wipe(up)">
                                      <p:cBhvr>
                                        <p:cTn id="22" dur="500"/>
                                        <p:tgtEl>
                                          <p:spTgt spid="9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up)">
                                      <p:cBhvr>
                                        <p:cTn id="29" dur="500"/>
                                        <p:tgtEl>
                                          <p:spTgt spid="99"/>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500"/>
                                        <p:tgtEl>
                                          <p:spTgt spid="8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500"/>
                                        <p:tgtEl>
                                          <p:spTgt spid="10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fade">
                                      <p:cBhvr>
                                        <p:cTn id="46" dur="500"/>
                                        <p:tgtEl>
                                          <p:spTgt spid="104"/>
                                        </p:tgtEl>
                                      </p:cBhvr>
                                    </p:animEffect>
                                  </p:childTnLst>
                                </p:cTn>
                              </p:par>
                              <p:par>
                                <p:cTn id="47" presetID="10" presetClass="entr" presetSubtype="0" fill="hold" nodeType="with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fade">
                                      <p:cBhvr>
                                        <p:cTn id="49" dur="500"/>
                                        <p:tgtEl>
                                          <p:spTgt spid="10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par>
                                <p:cTn id="53" presetID="10" presetClass="entr" presetSubtype="0" fill="hold"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3" grpId="0" advAuto="0"/>
      <p:bldP spid="65" grpId="0" animBg="1"/>
      <p:bldP spid="98" grpId="0" animBg="1"/>
      <p:bldP spid="99" grpId="0" animBg="1"/>
      <p:bldP spid="104" grpId="0" animBg="1"/>
      <p:bldP spid="1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EEFAB4-C9FE-47FF-27C3-9CA15EB738C0}"/>
              </a:ext>
            </a:extLst>
          </p:cNvPr>
          <p:cNvSpPr>
            <a:spLocks/>
          </p:cNvSpPr>
          <p:nvPr/>
        </p:nvSpPr>
        <p:spPr bwMode="auto">
          <a:xfrm>
            <a:off x="-1917919" y="1205461"/>
            <a:ext cx="6832600" cy="6861176"/>
          </a:xfrm>
          <a:custGeom>
            <a:avLst/>
            <a:gdLst>
              <a:gd name="T0" fmla="*/ 16 w 1794"/>
              <a:gd name="T1" fmla="*/ 0 h 1800"/>
              <a:gd name="T2" fmla="*/ 1335 w 1794"/>
              <a:gd name="T3" fmla="*/ 0 h 1800"/>
              <a:gd name="T4" fmla="*/ 1350 w 1794"/>
              <a:gd name="T5" fmla="*/ 9 h 1800"/>
              <a:gd name="T6" fmla="*/ 1780 w 1794"/>
              <a:gd name="T7" fmla="*/ 855 h 1800"/>
              <a:gd name="T8" fmla="*/ 1780 w 1794"/>
              <a:gd name="T9" fmla="*/ 945 h 1800"/>
              <a:gd name="T10" fmla="*/ 1350 w 1794"/>
              <a:gd name="T11" fmla="*/ 1791 h 1800"/>
              <a:gd name="T12" fmla="*/ 1335 w 1794"/>
              <a:gd name="T13" fmla="*/ 1800 h 1800"/>
              <a:gd name="T14" fmla="*/ 16 w 1794"/>
              <a:gd name="T15" fmla="*/ 1800 h 1800"/>
              <a:gd name="T16" fmla="*/ 0 w 1794"/>
              <a:gd name="T17" fmla="*/ 1783 h 1800"/>
              <a:gd name="T18" fmla="*/ 0 w 1794"/>
              <a:gd name="T19" fmla="*/ 17 h 1800"/>
              <a:gd name="T20" fmla="*/ 16 w 1794"/>
              <a:gd name="T21"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4" h="1800">
                <a:moveTo>
                  <a:pt x="16" y="0"/>
                </a:moveTo>
                <a:cubicBezTo>
                  <a:pt x="1335" y="0"/>
                  <a:pt x="1335" y="0"/>
                  <a:pt x="1335" y="0"/>
                </a:cubicBezTo>
                <a:cubicBezTo>
                  <a:pt x="1341" y="0"/>
                  <a:pt x="1347" y="4"/>
                  <a:pt x="1350" y="9"/>
                </a:cubicBezTo>
                <a:cubicBezTo>
                  <a:pt x="1780" y="855"/>
                  <a:pt x="1780" y="855"/>
                  <a:pt x="1780" y="855"/>
                </a:cubicBezTo>
                <a:cubicBezTo>
                  <a:pt x="1794" y="883"/>
                  <a:pt x="1794" y="917"/>
                  <a:pt x="1780" y="945"/>
                </a:cubicBezTo>
                <a:cubicBezTo>
                  <a:pt x="1350" y="1791"/>
                  <a:pt x="1350" y="1791"/>
                  <a:pt x="1350" y="1791"/>
                </a:cubicBezTo>
                <a:cubicBezTo>
                  <a:pt x="1347" y="1796"/>
                  <a:pt x="1341" y="1800"/>
                  <a:pt x="1335" y="1800"/>
                </a:cubicBezTo>
                <a:cubicBezTo>
                  <a:pt x="16" y="1800"/>
                  <a:pt x="16" y="1800"/>
                  <a:pt x="16" y="1800"/>
                </a:cubicBezTo>
                <a:cubicBezTo>
                  <a:pt x="7" y="1800"/>
                  <a:pt x="0" y="1793"/>
                  <a:pt x="0" y="1783"/>
                </a:cubicBezTo>
                <a:cubicBezTo>
                  <a:pt x="0" y="17"/>
                  <a:pt x="0" y="17"/>
                  <a:pt x="0" y="17"/>
                </a:cubicBezTo>
                <a:cubicBezTo>
                  <a:pt x="0" y="7"/>
                  <a:pt x="7" y="0"/>
                  <a:pt x="16" y="0"/>
                </a:cubicBezTo>
                <a:close/>
              </a:path>
            </a:pathLst>
          </a:custGeom>
          <a:solidFill>
            <a:srgbClr val="01AACD">
              <a:alpha val="25000"/>
            </a:srgbClr>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sp>
        <p:nvSpPr>
          <p:cNvPr id="11" name="Freeform 7">
            <a:extLst>
              <a:ext uri="{FF2B5EF4-FFF2-40B4-BE49-F238E27FC236}">
                <a16:creationId xmlns:a16="http://schemas.microsoft.com/office/drawing/2014/main" id="{CD8B4DC4-6897-36FE-28D8-65257B19271F}"/>
              </a:ext>
            </a:extLst>
          </p:cNvPr>
          <p:cNvSpPr>
            <a:spLocks/>
          </p:cNvSpPr>
          <p:nvPr/>
        </p:nvSpPr>
        <p:spPr bwMode="auto">
          <a:xfrm>
            <a:off x="-1206772" y="1207881"/>
            <a:ext cx="5930900" cy="6861176"/>
          </a:xfrm>
          <a:custGeom>
            <a:avLst/>
            <a:gdLst>
              <a:gd name="T0" fmla="*/ 0 w 1557"/>
              <a:gd name="T1" fmla="*/ 0 h 1800"/>
              <a:gd name="T2" fmla="*/ 1108 w 1557"/>
              <a:gd name="T3" fmla="*/ 0 h 1800"/>
              <a:gd name="T4" fmla="*/ 1543 w 1557"/>
              <a:gd name="T5" fmla="*/ 856 h 1800"/>
              <a:gd name="T6" fmla="*/ 1543 w 1557"/>
              <a:gd name="T7" fmla="*/ 944 h 1800"/>
              <a:gd name="T8" fmla="*/ 1108 w 1557"/>
              <a:gd name="T9" fmla="*/ 1800 h 1800"/>
              <a:gd name="T10" fmla="*/ 0 w 1557"/>
              <a:gd name="T11" fmla="*/ 1800 h 1800"/>
              <a:gd name="T12" fmla="*/ 0 w 1557"/>
              <a:gd name="T13" fmla="*/ 0 h 1800"/>
            </a:gdLst>
            <a:ahLst/>
            <a:cxnLst>
              <a:cxn ang="0">
                <a:pos x="T0" y="T1"/>
              </a:cxn>
              <a:cxn ang="0">
                <a:pos x="T2" y="T3"/>
              </a:cxn>
              <a:cxn ang="0">
                <a:pos x="T4" y="T5"/>
              </a:cxn>
              <a:cxn ang="0">
                <a:pos x="T6" y="T7"/>
              </a:cxn>
              <a:cxn ang="0">
                <a:pos x="T8" y="T9"/>
              </a:cxn>
              <a:cxn ang="0">
                <a:pos x="T10" y="T11"/>
              </a:cxn>
              <a:cxn ang="0">
                <a:pos x="T12" y="T13"/>
              </a:cxn>
            </a:cxnLst>
            <a:rect l="0" t="0" r="r" b="b"/>
            <a:pathLst>
              <a:path w="1557" h="1800">
                <a:moveTo>
                  <a:pt x="0" y="0"/>
                </a:moveTo>
                <a:cubicBezTo>
                  <a:pt x="1108" y="0"/>
                  <a:pt x="1108" y="0"/>
                  <a:pt x="1108" y="0"/>
                </a:cubicBezTo>
                <a:cubicBezTo>
                  <a:pt x="1543" y="856"/>
                  <a:pt x="1543" y="856"/>
                  <a:pt x="1543" y="856"/>
                </a:cubicBezTo>
                <a:cubicBezTo>
                  <a:pt x="1557" y="884"/>
                  <a:pt x="1557" y="916"/>
                  <a:pt x="1543" y="944"/>
                </a:cubicBezTo>
                <a:cubicBezTo>
                  <a:pt x="1108" y="1800"/>
                  <a:pt x="1108" y="1800"/>
                  <a:pt x="1108" y="1800"/>
                </a:cubicBezTo>
                <a:cubicBezTo>
                  <a:pt x="0" y="1800"/>
                  <a:pt x="0" y="1800"/>
                  <a:pt x="0" y="1800"/>
                </a:cubicBezTo>
                <a:lnTo>
                  <a:pt x="0" y="0"/>
                </a:lnTo>
                <a:close/>
              </a:path>
            </a:pathLst>
          </a:custGeom>
          <a:solidFill>
            <a:schemeClr val="bg2"/>
          </a:solidFill>
          <a:ln>
            <a:noFill/>
          </a:ln>
          <a:effectLst>
            <a:outerShdw blurRad="241300" dist="165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chemeClr val="lt1"/>
              </a:solidFill>
            </a:endParaRPr>
          </a:p>
        </p:txBody>
      </p:sp>
      <p:pic>
        <p:nvPicPr>
          <p:cNvPr id="12" name="Picture Placeholder 2">
            <a:extLst>
              <a:ext uri="{FF2B5EF4-FFF2-40B4-BE49-F238E27FC236}">
                <a16:creationId xmlns:a16="http://schemas.microsoft.com/office/drawing/2014/main" id="{C616C727-41CB-3D7D-E476-2061BCEE20F9}"/>
              </a:ext>
            </a:extLst>
          </p:cNvPr>
          <p:cNvPicPr>
            <a:picLocks noGrp="1" noChangeAspect="1"/>
          </p:cNvPicPr>
          <p:nvPr>
            <p:ph type="pic" sz="quarter" idx="12"/>
          </p:nvPr>
        </p:nvPicPr>
        <p:blipFill>
          <a:blip r:embed="rId2"/>
          <a:srcRect l="17164" r="35075"/>
          <a:stretch/>
        </p:blipFill>
        <p:spPr>
          <a:xfrm>
            <a:off x="-1206772" y="1209342"/>
            <a:ext cx="5852160" cy="6858254"/>
          </a:xfrm>
        </p:spPr>
      </p:pic>
      <p:grpSp>
        <p:nvGrpSpPr>
          <p:cNvPr id="13" name="Group 12">
            <a:extLst>
              <a:ext uri="{FF2B5EF4-FFF2-40B4-BE49-F238E27FC236}">
                <a16:creationId xmlns:a16="http://schemas.microsoft.com/office/drawing/2014/main" id="{9506481D-AD82-398F-48B6-1C1C46476276}"/>
              </a:ext>
            </a:extLst>
          </p:cNvPr>
          <p:cNvGrpSpPr/>
          <p:nvPr/>
        </p:nvGrpSpPr>
        <p:grpSpPr>
          <a:xfrm>
            <a:off x="4932265" y="616280"/>
            <a:ext cx="1378009" cy="1378009"/>
            <a:chOff x="2211387" y="2329258"/>
            <a:chExt cx="2160587" cy="2160587"/>
          </a:xfrm>
        </p:grpSpPr>
        <p:sp>
          <p:nvSpPr>
            <p:cNvPr id="16" name="Oval 15">
              <a:extLst>
                <a:ext uri="{FF2B5EF4-FFF2-40B4-BE49-F238E27FC236}">
                  <a16:creationId xmlns:a16="http://schemas.microsoft.com/office/drawing/2014/main" id="{DE5C6B35-1727-6FD3-5015-9146A2499127}"/>
                </a:ext>
              </a:extLst>
            </p:cNvPr>
            <p:cNvSpPr/>
            <p:nvPr/>
          </p:nvSpPr>
          <p:spPr>
            <a:xfrm>
              <a:off x="2211387" y="2329258"/>
              <a:ext cx="2160587" cy="2160587"/>
            </a:xfrm>
            <a:prstGeom prst="ellipse">
              <a:avLst/>
            </a:prstGeom>
            <a:solidFill>
              <a:schemeClr val="bg2"/>
            </a:solidFill>
            <a:ln>
              <a:noFill/>
            </a:ln>
            <a:effectLst>
              <a:outerShdw blurRad="241300" dist="89572"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5" name="Oval 7">
              <a:extLst>
                <a:ext uri="{FF2B5EF4-FFF2-40B4-BE49-F238E27FC236}">
                  <a16:creationId xmlns:a16="http://schemas.microsoft.com/office/drawing/2014/main" id="{CD11E53D-F4AF-D71C-E009-CF38B11D0AE9}"/>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18" name="Group 17">
            <a:extLst>
              <a:ext uri="{FF2B5EF4-FFF2-40B4-BE49-F238E27FC236}">
                <a16:creationId xmlns:a16="http://schemas.microsoft.com/office/drawing/2014/main" id="{D2B2DDAF-33F7-B92C-6408-CB875448297E}"/>
              </a:ext>
            </a:extLst>
          </p:cNvPr>
          <p:cNvGrpSpPr/>
          <p:nvPr/>
        </p:nvGrpSpPr>
        <p:grpSpPr>
          <a:xfrm>
            <a:off x="4698886" y="1059063"/>
            <a:ext cx="1844765" cy="1427535"/>
            <a:chOff x="2335153" y="2965776"/>
            <a:chExt cx="2120540" cy="691696"/>
          </a:xfrm>
        </p:grpSpPr>
        <p:sp>
          <p:nvSpPr>
            <p:cNvPr id="19" name="Rectangle 8">
              <a:extLst>
                <a:ext uri="{FF2B5EF4-FFF2-40B4-BE49-F238E27FC236}">
                  <a16:creationId xmlns:a16="http://schemas.microsoft.com/office/drawing/2014/main" id="{0144CA27-2C52-A7BC-E482-B6280EB6924E}"/>
                </a:ext>
              </a:extLst>
            </p:cNvPr>
            <p:cNvSpPr>
              <a:spLocks noChangeArrowheads="1"/>
            </p:cNvSpPr>
            <p:nvPr/>
          </p:nvSpPr>
          <p:spPr bwMode="auto">
            <a:xfrm>
              <a:off x="2793382" y="2965776"/>
              <a:ext cx="1204084" cy="2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spc="-150" dirty="0">
                  <a:solidFill>
                    <a:schemeClr val="bg1"/>
                  </a:solidFill>
                  <a:effectLst/>
                  <a:latin typeface="Arial Narrow" panose="020B0604020202020204" pitchFamily="34" charset="0"/>
                  <a:cs typeface="Arial Narrow" panose="020B0604020202020204" pitchFamily="34" charset="0"/>
                </a:rPr>
                <a:t>7.6M</a:t>
              </a:r>
            </a:p>
          </p:txBody>
        </p:sp>
        <p:sp>
          <p:nvSpPr>
            <p:cNvPr id="20" name="TextBox 19">
              <a:extLst>
                <a:ext uri="{FF2B5EF4-FFF2-40B4-BE49-F238E27FC236}">
                  <a16:creationId xmlns:a16="http://schemas.microsoft.com/office/drawing/2014/main" id="{B50C35CD-EC6E-B938-C1D9-AD06A6949E8A}"/>
                </a:ext>
              </a:extLst>
            </p:cNvPr>
            <p:cNvSpPr txBox="1"/>
            <p:nvPr/>
          </p:nvSpPr>
          <p:spPr>
            <a:xfrm>
              <a:off x="2335153" y="3448691"/>
              <a:ext cx="2120540" cy="208781"/>
            </a:xfrm>
            <a:prstGeom prst="rect">
              <a:avLst/>
            </a:prstGeom>
            <a:noFill/>
          </p:spPr>
          <p:txBody>
            <a:bodyPr wrap="square" rtlCol="0">
              <a:spAutoFit/>
            </a:bodyPr>
            <a:lstStyle/>
            <a:p>
              <a:pPr algn="ctr"/>
              <a:r>
                <a:rPr lang="en-US" sz="1050" dirty="0">
                  <a:solidFill>
                    <a:srgbClr val="193C6E"/>
                  </a:solidFill>
                  <a:effectLst/>
                  <a:latin typeface="Arial" panose="020B0604020202020204" pitchFamily="34" charset="0"/>
                  <a:cs typeface="Arial" panose="020B0604020202020204" pitchFamily="34" charset="0"/>
                </a:rPr>
                <a:t>LANGREALTY.COM</a:t>
              </a:r>
            </a:p>
            <a:p>
              <a:pPr algn="ctr"/>
              <a:r>
                <a:rPr lang="en-US" sz="1050" dirty="0">
                  <a:solidFill>
                    <a:srgbClr val="193C6E"/>
                  </a:solidFill>
                  <a:effectLst/>
                  <a:latin typeface="Arial" panose="020B0604020202020204" pitchFamily="34" charset="0"/>
                  <a:cs typeface="Arial" panose="020B0604020202020204" pitchFamily="34" charset="0"/>
                </a:rPr>
                <a:t>ANNUAL PAGEVIEWS</a:t>
              </a:r>
            </a:p>
          </p:txBody>
        </p:sp>
      </p:grpSp>
      <p:sp>
        <p:nvSpPr>
          <p:cNvPr id="21" name="Exceptional Service.  Extraordinary Results.">
            <a:extLst>
              <a:ext uri="{FF2B5EF4-FFF2-40B4-BE49-F238E27FC236}">
                <a16:creationId xmlns:a16="http://schemas.microsoft.com/office/drawing/2014/main" id="{44D91863-9457-D8D7-87A2-F843603CB67C}"/>
              </a:ext>
            </a:extLst>
          </p:cNvPr>
          <p:cNvSpPr txBox="1">
            <a:spLocks/>
          </p:cNvSpPr>
          <p:nvPr/>
        </p:nvSpPr>
        <p:spPr>
          <a:xfrm>
            <a:off x="-111113" y="433162"/>
            <a:ext cx="4640728" cy="1015556"/>
          </a:xfrm>
          <a:prstGeom prst="rect">
            <a:avLst/>
          </a:prstGeom>
        </p:spPr>
        <p:txBody>
          <a:bodyPr/>
          <a:lstStyle>
            <a:lvl1pPr algn="l" defTabSz="566899" rtl="0" eaLnBrk="1" latinLnBrk="0" hangingPunct="1">
              <a:lnSpc>
                <a:spcPct val="90000"/>
              </a:lnSpc>
              <a:spcBef>
                <a:spcPct val="0"/>
              </a:spcBef>
              <a:buNone/>
              <a:defRPr sz="3300" kern="1200">
                <a:solidFill>
                  <a:srgbClr val="000000"/>
                </a:solidFill>
                <a:latin typeface="Playfair Display Regular"/>
                <a:ea typeface="Playfair Display Regular"/>
                <a:cs typeface="Playfair Display Regular"/>
                <a:sym typeface="Playfair Display Regular"/>
              </a:defRPr>
            </a:lvl1pPr>
          </a:lstStyle>
          <a:p>
            <a:pPr algn="ctr"/>
            <a:r>
              <a:rPr lang="en-US" sz="3400" dirty="0">
                <a:solidFill>
                  <a:srgbClr val="BF965C"/>
                </a:solidFill>
                <a:latin typeface="Arial" panose="020B0604020202020204" pitchFamily="34" charset="0"/>
                <a:cs typeface="Arial" panose="020B0604020202020204" pitchFamily="34" charset="0"/>
              </a:rPr>
              <a:t>Digital</a:t>
            </a:r>
            <a:r>
              <a:rPr lang="en-US" sz="3400" b="1" dirty="0">
                <a:solidFill>
                  <a:srgbClr val="BF965C"/>
                </a:solidFill>
                <a:latin typeface="Arial" panose="020B0604020202020204" pitchFamily="34" charset="0"/>
                <a:cs typeface="Arial" panose="020B0604020202020204" pitchFamily="34" charset="0"/>
              </a:rPr>
              <a:t> Innovation</a:t>
            </a:r>
          </a:p>
        </p:txBody>
      </p:sp>
      <p:grpSp>
        <p:nvGrpSpPr>
          <p:cNvPr id="114" name="Group 113">
            <a:extLst>
              <a:ext uri="{FF2B5EF4-FFF2-40B4-BE49-F238E27FC236}">
                <a16:creationId xmlns:a16="http://schemas.microsoft.com/office/drawing/2014/main" id="{E369F7D9-990F-836C-F2AE-5BE7B3616754}"/>
              </a:ext>
            </a:extLst>
          </p:cNvPr>
          <p:cNvGrpSpPr/>
          <p:nvPr/>
        </p:nvGrpSpPr>
        <p:grpSpPr>
          <a:xfrm>
            <a:off x="4932265" y="2548021"/>
            <a:ext cx="1378009" cy="1378009"/>
            <a:chOff x="2211387" y="2329258"/>
            <a:chExt cx="2160587" cy="2160587"/>
          </a:xfrm>
        </p:grpSpPr>
        <p:sp>
          <p:nvSpPr>
            <p:cNvPr id="115" name="Oval 114">
              <a:extLst>
                <a:ext uri="{FF2B5EF4-FFF2-40B4-BE49-F238E27FC236}">
                  <a16:creationId xmlns:a16="http://schemas.microsoft.com/office/drawing/2014/main" id="{BD2ED7C1-EC42-F795-79FC-186AEA749D19}"/>
                </a:ext>
              </a:extLst>
            </p:cNvPr>
            <p:cNvSpPr/>
            <p:nvPr/>
          </p:nvSpPr>
          <p:spPr>
            <a:xfrm>
              <a:off x="2211387" y="2329258"/>
              <a:ext cx="2160587" cy="2160587"/>
            </a:xfrm>
            <a:prstGeom prst="ellipse">
              <a:avLst/>
            </a:prstGeom>
            <a:solidFill>
              <a:schemeClr val="bg2"/>
            </a:solidFill>
            <a:ln>
              <a:noFill/>
            </a:ln>
            <a:effectLst>
              <a:outerShdw blurRad="241300" dist="89572"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16" name="Oval 7">
              <a:extLst>
                <a:ext uri="{FF2B5EF4-FFF2-40B4-BE49-F238E27FC236}">
                  <a16:creationId xmlns:a16="http://schemas.microsoft.com/office/drawing/2014/main" id="{B5970904-9762-2CD4-1FF7-D1DCB693E39A}"/>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117" name="Group 116">
            <a:extLst>
              <a:ext uri="{FF2B5EF4-FFF2-40B4-BE49-F238E27FC236}">
                <a16:creationId xmlns:a16="http://schemas.microsoft.com/office/drawing/2014/main" id="{A0952622-EE7D-F333-4316-E5321FB5D68B}"/>
              </a:ext>
            </a:extLst>
          </p:cNvPr>
          <p:cNvGrpSpPr/>
          <p:nvPr/>
        </p:nvGrpSpPr>
        <p:grpSpPr>
          <a:xfrm>
            <a:off x="4698886" y="2990805"/>
            <a:ext cx="1844765" cy="1573730"/>
            <a:chOff x="2335153" y="2965776"/>
            <a:chExt cx="2120540" cy="762533"/>
          </a:xfrm>
        </p:grpSpPr>
        <p:sp>
          <p:nvSpPr>
            <p:cNvPr id="118" name="Rectangle 8">
              <a:extLst>
                <a:ext uri="{FF2B5EF4-FFF2-40B4-BE49-F238E27FC236}">
                  <a16:creationId xmlns:a16="http://schemas.microsoft.com/office/drawing/2014/main" id="{02B4CA25-E5B8-C93B-43EB-A5AD5AEA40C7}"/>
                </a:ext>
              </a:extLst>
            </p:cNvPr>
            <p:cNvSpPr>
              <a:spLocks noChangeArrowheads="1"/>
            </p:cNvSpPr>
            <p:nvPr/>
          </p:nvSpPr>
          <p:spPr bwMode="auto">
            <a:xfrm>
              <a:off x="2793382" y="2965776"/>
              <a:ext cx="1204084" cy="2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spc="-150" dirty="0">
                  <a:solidFill>
                    <a:schemeClr val="bg1"/>
                  </a:solidFill>
                  <a:effectLst/>
                  <a:latin typeface="Arial Narrow" panose="020B0604020202020204" pitchFamily="34" charset="0"/>
                  <a:cs typeface="Arial Narrow" panose="020B0604020202020204" pitchFamily="34" charset="0"/>
                </a:rPr>
                <a:t>22M</a:t>
              </a:r>
            </a:p>
          </p:txBody>
        </p:sp>
        <p:sp>
          <p:nvSpPr>
            <p:cNvPr id="119" name="TextBox 118">
              <a:extLst>
                <a:ext uri="{FF2B5EF4-FFF2-40B4-BE49-F238E27FC236}">
                  <a16:creationId xmlns:a16="http://schemas.microsoft.com/office/drawing/2014/main" id="{9DC23486-E22F-48A0-CBE5-36D1C1566E5E}"/>
                </a:ext>
              </a:extLst>
            </p:cNvPr>
            <p:cNvSpPr txBox="1"/>
            <p:nvPr/>
          </p:nvSpPr>
          <p:spPr>
            <a:xfrm>
              <a:off x="2335153" y="3448691"/>
              <a:ext cx="2120540" cy="279618"/>
            </a:xfrm>
            <a:prstGeom prst="rect">
              <a:avLst/>
            </a:prstGeom>
            <a:noFill/>
          </p:spPr>
          <p:txBody>
            <a:bodyPr wrap="square" rtlCol="0">
              <a:spAutoFit/>
            </a:bodyPr>
            <a:lstStyle/>
            <a:p>
              <a:pPr algn="ctr"/>
              <a:r>
                <a:rPr lang="en-US" sz="1050" dirty="0">
                  <a:solidFill>
                    <a:srgbClr val="193C6E"/>
                  </a:solidFill>
                  <a:effectLst/>
                  <a:latin typeface="Arial" panose="020B0604020202020204" pitchFamily="34" charset="0"/>
                  <a:cs typeface="Arial" panose="020B0604020202020204" pitchFamily="34" charset="0"/>
                </a:rPr>
                <a:t>INTERNATIONAL</a:t>
              </a:r>
            </a:p>
            <a:p>
              <a:pPr algn="ctr"/>
              <a:r>
                <a:rPr lang="en-US" sz="1050" dirty="0">
                  <a:solidFill>
                    <a:srgbClr val="193C6E"/>
                  </a:solidFill>
                  <a:effectLst/>
                  <a:latin typeface="Arial" panose="020B0604020202020204" pitchFamily="34" charset="0"/>
                  <a:cs typeface="Arial" panose="020B0604020202020204" pitchFamily="34" charset="0"/>
                </a:rPr>
                <a:t>AFFILIATE</a:t>
              </a:r>
            </a:p>
            <a:p>
              <a:pPr algn="ctr"/>
              <a:r>
                <a:rPr lang="en-US" sz="1050" dirty="0">
                  <a:solidFill>
                    <a:srgbClr val="193C6E"/>
                  </a:solidFill>
                  <a:effectLst/>
                  <a:latin typeface="Arial" panose="020B0604020202020204" pitchFamily="34" charset="0"/>
                  <a:cs typeface="Arial" panose="020B0604020202020204" pitchFamily="34" charset="0"/>
                </a:rPr>
                <a:t>ANNUAL PAGEVIEWS</a:t>
              </a:r>
            </a:p>
          </p:txBody>
        </p:sp>
      </p:grpSp>
      <p:grpSp>
        <p:nvGrpSpPr>
          <p:cNvPr id="120" name="Group 119">
            <a:extLst>
              <a:ext uri="{FF2B5EF4-FFF2-40B4-BE49-F238E27FC236}">
                <a16:creationId xmlns:a16="http://schemas.microsoft.com/office/drawing/2014/main" id="{23992B00-0DD1-EDD7-9385-1150ADEF4F4C}"/>
              </a:ext>
            </a:extLst>
          </p:cNvPr>
          <p:cNvGrpSpPr/>
          <p:nvPr/>
        </p:nvGrpSpPr>
        <p:grpSpPr>
          <a:xfrm>
            <a:off x="4932265" y="4649045"/>
            <a:ext cx="1378009" cy="1378009"/>
            <a:chOff x="2211387" y="2329258"/>
            <a:chExt cx="2160587" cy="2160587"/>
          </a:xfrm>
        </p:grpSpPr>
        <p:sp>
          <p:nvSpPr>
            <p:cNvPr id="121" name="Oval 120">
              <a:extLst>
                <a:ext uri="{FF2B5EF4-FFF2-40B4-BE49-F238E27FC236}">
                  <a16:creationId xmlns:a16="http://schemas.microsoft.com/office/drawing/2014/main" id="{2FCF167C-763C-F17A-0D64-4BF860420873}"/>
                </a:ext>
              </a:extLst>
            </p:cNvPr>
            <p:cNvSpPr/>
            <p:nvPr/>
          </p:nvSpPr>
          <p:spPr>
            <a:xfrm>
              <a:off x="2211387" y="2329258"/>
              <a:ext cx="2160587" cy="2160587"/>
            </a:xfrm>
            <a:prstGeom prst="ellipse">
              <a:avLst/>
            </a:prstGeom>
            <a:solidFill>
              <a:schemeClr val="bg2"/>
            </a:solidFill>
            <a:ln>
              <a:noFill/>
            </a:ln>
            <a:effectLst>
              <a:outerShdw blurRad="241300" dist="89572"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22" name="Oval 7">
              <a:extLst>
                <a:ext uri="{FF2B5EF4-FFF2-40B4-BE49-F238E27FC236}">
                  <a16:creationId xmlns:a16="http://schemas.microsoft.com/office/drawing/2014/main" id="{7909CAC4-E5FD-CAB0-A79F-C978047EB40B}"/>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123" name="Group 122">
            <a:extLst>
              <a:ext uri="{FF2B5EF4-FFF2-40B4-BE49-F238E27FC236}">
                <a16:creationId xmlns:a16="http://schemas.microsoft.com/office/drawing/2014/main" id="{03C924F2-FACD-750F-34F1-347D5DFBA487}"/>
              </a:ext>
            </a:extLst>
          </p:cNvPr>
          <p:cNvGrpSpPr/>
          <p:nvPr/>
        </p:nvGrpSpPr>
        <p:grpSpPr>
          <a:xfrm>
            <a:off x="4698886" y="5091829"/>
            <a:ext cx="1844765" cy="1573730"/>
            <a:chOff x="2335153" y="2965776"/>
            <a:chExt cx="2120540" cy="762533"/>
          </a:xfrm>
        </p:grpSpPr>
        <p:sp>
          <p:nvSpPr>
            <p:cNvPr id="124" name="Rectangle 8">
              <a:extLst>
                <a:ext uri="{FF2B5EF4-FFF2-40B4-BE49-F238E27FC236}">
                  <a16:creationId xmlns:a16="http://schemas.microsoft.com/office/drawing/2014/main" id="{7DF95393-3287-4FC4-EC6F-B3E16C466609}"/>
                </a:ext>
              </a:extLst>
            </p:cNvPr>
            <p:cNvSpPr>
              <a:spLocks noChangeArrowheads="1"/>
            </p:cNvSpPr>
            <p:nvPr/>
          </p:nvSpPr>
          <p:spPr bwMode="auto">
            <a:xfrm>
              <a:off x="2793382" y="2965776"/>
              <a:ext cx="1204084" cy="2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spc="-150" dirty="0">
                  <a:solidFill>
                    <a:schemeClr val="bg1"/>
                  </a:solidFill>
                  <a:effectLst/>
                  <a:latin typeface="Arial Narrow" panose="020B0604020202020204" pitchFamily="34" charset="0"/>
                  <a:cs typeface="Arial Narrow" panose="020B0604020202020204" pitchFamily="34" charset="0"/>
                </a:rPr>
                <a:t>84.6K</a:t>
              </a:r>
            </a:p>
          </p:txBody>
        </p:sp>
        <p:sp>
          <p:nvSpPr>
            <p:cNvPr id="125" name="TextBox 124">
              <a:extLst>
                <a:ext uri="{FF2B5EF4-FFF2-40B4-BE49-F238E27FC236}">
                  <a16:creationId xmlns:a16="http://schemas.microsoft.com/office/drawing/2014/main" id="{9D6FF391-30A7-422C-F1EA-80902B1A7416}"/>
                </a:ext>
              </a:extLst>
            </p:cNvPr>
            <p:cNvSpPr txBox="1"/>
            <p:nvPr/>
          </p:nvSpPr>
          <p:spPr>
            <a:xfrm>
              <a:off x="2335153" y="3448691"/>
              <a:ext cx="2120540" cy="279618"/>
            </a:xfrm>
            <a:prstGeom prst="rect">
              <a:avLst/>
            </a:prstGeom>
            <a:noFill/>
          </p:spPr>
          <p:txBody>
            <a:bodyPr wrap="square" rtlCol="0">
              <a:spAutoFit/>
            </a:bodyPr>
            <a:lstStyle/>
            <a:p>
              <a:pPr algn="ctr"/>
              <a:r>
                <a:rPr lang="en-US" sz="1050" dirty="0">
                  <a:solidFill>
                    <a:srgbClr val="193C6E"/>
                  </a:solidFill>
                  <a:effectLst/>
                  <a:latin typeface="Arial" panose="020B0604020202020204" pitchFamily="34" charset="0"/>
                  <a:cs typeface="Arial" panose="020B0604020202020204" pitchFamily="34" charset="0"/>
                </a:rPr>
                <a:t>LANGREALTY.COM</a:t>
              </a:r>
            </a:p>
            <a:p>
              <a:pPr algn="ctr"/>
              <a:r>
                <a:rPr lang="en-US" sz="1050" dirty="0">
                  <a:solidFill>
                    <a:srgbClr val="193C6E"/>
                  </a:solidFill>
                  <a:effectLst/>
                  <a:latin typeface="Arial" panose="020B0604020202020204" pitchFamily="34" charset="0"/>
                  <a:cs typeface="Arial" panose="020B0604020202020204" pitchFamily="34" charset="0"/>
                </a:rPr>
                <a:t>MONTHLY</a:t>
              </a:r>
            </a:p>
            <a:p>
              <a:pPr algn="ctr"/>
              <a:r>
                <a:rPr lang="en-US" sz="1050" dirty="0">
                  <a:solidFill>
                    <a:srgbClr val="193C6E"/>
                  </a:solidFill>
                  <a:effectLst/>
                  <a:latin typeface="Arial" panose="020B0604020202020204" pitchFamily="34" charset="0"/>
                  <a:cs typeface="Arial" panose="020B0604020202020204" pitchFamily="34" charset="0"/>
                </a:rPr>
                <a:t>SESSIONS/VISITS</a:t>
              </a:r>
            </a:p>
          </p:txBody>
        </p:sp>
      </p:grpSp>
      <p:grpSp>
        <p:nvGrpSpPr>
          <p:cNvPr id="126" name="Group 125">
            <a:extLst>
              <a:ext uri="{FF2B5EF4-FFF2-40B4-BE49-F238E27FC236}">
                <a16:creationId xmlns:a16="http://schemas.microsoft.com/office/drawing/2014/main" id="{E201E2D9-A4A5-FEEA-AE79-6F4367D20B0F}"/>
              </a:ext>
            </a:extLst>
          </p:cNvPr>
          <p:cNvGrpSpPr/>
          <p:nvPr/>
        </p:nvGrpSpPr>
        <p:grpSpPr>
          <a:xfrm>
            <a:off x="4932265" y="6745108"/>
            <a:ext cx="1378009" cy="1378009"/>
            <a:chOff x="2211387" y="2329258"/>
            <a:chExt cx="2160587" cy="2160587"/>
          </a:xfrm>
        </p:grpSpPr>
        <p:sp>
          <p:nvSpPr>
            <p:cNvPr id="127" name="Oval 126">
              <a:extLst>
                <a:ext uri="{FF2B5EF4-FFF2-40B4-BE49-F238E27FC236}">
                  <a16:creationId xmlns:a16="http://schemas.microsoft.com/office/drawing/2014/main" id="{5FB7828E-3C1D-A6F1-D45E-245007799962}"/>
                </a:ext>
              </a:extLst>
            </p:cNvPr>
            <p:cNvSpPr/>
            <p:nvPr/>
          </p:nvSpPr>
          <p:spPr>
            <a:xfrm>
              <a:off x="2211387" y="2329258"/>
              <a:ext cx="2160587" cy="2160587"/>
            </a:xfrm>
            <a:prstGeom prst="ellipse">
              <a:avLst/>
            </a:prstGeom>
            <a:solidFill>
              <a:schemeClr val="bg2"/>
            </a:solidFill>
            <a:ln>
              <a:noFill/>
            </a:ln>
            <a:effectLst>
              <a:outerShdw blurRad="241300" dist="89572"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128" name="Oval 7">
              <a:extLst>
                <a:ext uri="{FF2B5EF4-FFF2-40B4-BE49-F238E27FC236}">
                  <a16:creationId xmlns:a16="http://schemas.microsoft.com/office/drawing/2014/main" id="{C30223B3-490B-8883-E1F6-78E4BB1781DF}"/>
                </a:ext>
              </a:extLst>
            </p:cNvPr>
            <p:cNvSpPr>
              <a:spLocks noChangeArrowheads="1"/>
            </p:cNvSpPr>
            <p:nvPr/>
          </p:nvSpPr>
          <p:spPr bwMode="auto">
            <a:xfrm>
              <a:off x="2565400" y="2686050"/>
              <a:ext cx="1455738" cy="1455738"/>
            </a:xfrm>
            <a:prstGeom prst="ellipse">
              <a:avLst/>
            </a:prstGeom>
            <a:solidFill>
              <a:srgbClr val="BF9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UA"/>
            </a:p>
          </p:txBody>
        </p:sp>
      </p:grpSp>
      <p:grpSp>
        <p:nvGrpSpPr>
          <p:cNvPr id="129" name="Group 128">
            <a:extLst>
              <a:ext uri="{FF2B5EF4-FFF2-40B4-BE49-F238E27FC236}">
                <a16:creationId xmlns:a16="http://schemas.microsoft.com/office/drawing/2014/main" id="{8659BCD6-83AF-91FE-EEE7-3161FD59E35F}"/>
              </a:ext>
            </a:extLst>
          </p:cNvPr>
          <p:cNvGrpSpPr/>
          <p:nvPr/>
        </p:nvGrpSpPr>
        <p:grpSpPr>
          <a:xfrm>
            <a:off x="4698886" y="7187892"/>
            <a:ext cx="1844765" cy="1573730"/>
            <a:chOff x="2335153" y="2965776"/>
            <a:chExt cx="2120540" cy="762533"/>
          </a:xfrm>
        </p:grpSpPr>
        <p:sp>
          <p:nvSpPr>
            <p:cNvPr id="130" name="Rectangle 8">
              <a:extLst>
                <a:ext uri="{FF2B5EF4-FFF2-40B4-BE49-F238E27FC236}">
                  <a16:creationId xmlns:a16="http://schemas.microsoft.com/office/drawing/2014/main" id="{94FD1B3D-DAFA-F93A-456B-2147C65EFCD9}"/>
                </a:ext>
              </a:extLst>
            </p:cNvPr>
            <p:cNvSpPr>
              <a:spLocks noChangeArrowheads="1"/>
            </p:cNvSpPr>
            <p:nvPr/>
          </p:nvSpPr>
          <p:spPr bwMode="auto">
            <a:xfrm>
              <a:off x="2793382" y="2965776"/>
              <a:ext cx="1204084" cy="2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3200" b="1" spc="-150" dirty="0">
                  <a:solidFill>
                    <a:schemeClr val="bg1"/>
                  </a:solidFill>
                  <a:effectLst/>
                  <a:latin typeface="Arial Narrow" panose="020B0604020202020204" pitchFamily="34" charset="0"/>
                  <a:cs typeface="Arial Narrow" panose="020B0604020202020204" pitchFamily="34" charset="0"/>
                </a:rPr>
                <a:t>215K</a:t>
              </a:r>
            </a:p>
          </p:txBody>
        </p:sp>
        <p:sp>
          <p:nvSpPr>
            <p:cNvPr id="131" name="TextBox 130">
              <a:extLst>
                <a:ext uri="{FF2B5EF4-FFF2-40B4-BE49-F238E27FC236}">
                  <a16:creationId xmlns:a16="http://schemas.microsoft.com/office/drawing/2014/main" id="{9208D179-29FD-6341-8C5A-7F67A83DC412}"/>
                </a:ext>
              </a:extLst>
            </p:cNvPr>
            <p:cNvSpPr txBox="1"/>
            <p:nvPr/>
          </p:nvSpPr>
          <p:spPr>
            <a:xfrm>
              <a:off x="2335153" y="3448691"/>
              <a:ext cx="2120540" cy="279618"/>
            </a:xfrm>
            <a:prstGeom prst="rect">
              <a:avLst/>
            </a:prstGeom>
            <a:noFill/>
          </p:spPr>
          <p:txBody>
            <a:bodyPr wrap="square" rtlCol="0">
              <a:spAutoFit/>
            </a:bodyPr>
            <a:lstStyle/>
            <a:p>
              <a:pPr algn="ctr"/>
              <a:r>
                <a:rPr lang="en-US" sz="1050" dirty="0">
                  <a:solidFill>
                    <a:srgbClr val="193C6E"/>
                  </a:solidFill>
                  <a:effectLst/>
                  <a:latin typeface="Arial" panose="020B0604020202020204" pitchFamily="34" charset="0"/>
                  <a:cs typeface="Arial" panose="020B0604020202020204" pitchFamily="34" charset="0"/>
                </a:rPr>
                <a:t>INTERNATIONAL</a:t>
              </a:r>
            </a:p>
            <a:p>
              <a:pPr algn="ctr"/>
              <a:r>
                <a:rPr lang="en-US" sz="1050" dirty="0">
                  <a:solidFill>
                    <a:srgbClr val="193C6E"/>
                  </a:solidFill>
                  <a:effectLst/>
                  <a:latin typeface="Arial" panose="020B0604020202020204" pitchFamily="34" charset="0"/>
                  <a:cs typeface="Arial" panose="020B0604020202020204" pitchFamily="34" charset="0"/>
                </a:rPr>
                <a:t>AFFILIATE MONTHLY</a:t>
              </a:r>
            </a:p>
            <a:p>
              <a:pPr algn="ctr"/>
              <a:r>
                <a:rPr lang="en-US" sz="1050" dirty="0">
                  <a:solidFill>
                    <a:srgbClr val="193C6E"/>
                  </a:solidFill>
                  <a:effectLst/>
                  <a:latin typeface="Arial" panose="020B0604020202020204" pitchFamily="34" charset="0"/>
                  <a:cs typeface="Arial" panose="020B0604020202020204" pitchFamily="34" charset="0"/>
                </a:rPr>
                <a:t>SESSIONS/VISITS 15</a:t>
              </a:r>
            </a:p>
          </p:txBody>
        </p:sp>
      </p:grpSp>
      <p:grpSp>
        <p:nvGrpSpPr>
          <p:cNvPr id="132" name="Group">
            <a:extLst>
              <a:ext uri="{FF2B5EF4-FFF2-40B4-BE49-F238E27FC236}">
                <a16:creationId xmlns:a16="http://schemas.microsoft.com/office/drawing/2014/main" id="{47C8D0CA-8667-EBAC-9A89-AB99B42474B6}"/>
              </a:ext>
            </a:extLst>
          </p:cNvPr>
          <p:cNvGrpSpPr/>
          <p:nvPr/>
        </p:nvGrpSpPr>
        <p:grpSpPr>
          <a:xfrm>
            <a:off x="522894" y="8426648"/>
            <a:ext cx="2344155" cy="369913"/>
            <a:chOff x="0" y="0"/>
            <a:chExt cx="2344154" cy="369912"/>
          </a:xfrm>
        </p:grpSpPr>
        <p:pic>
          <p:nvPicPr>
            <p:cNvPr id="133" name="Lang-Realty-Find-Your-Way-Home.png" descr="Lang-Realty-Find-Your-Way-Home.png">
              <a:extLst>
                <a:ext uri="{FF2B5EF4-FFF2-40B4-BE49-F238E27FC236}">
                  <a16:creationId xmlns:a16="http://schemas.microsoft.com/office/drawing/2014/main" id="{7C463EAC-90A5-CC9D-88AA-43170E538C6E}"/>
                </a:ext>
              </a:extLst>
            </p:cNvPr>
            <p:cNvPicPr>
              <a:picLocks noChangeAspect="1"/>
            </p:cNvPicPr>
            <p:nvPr/>
          </p:nvPicPr>
          <p:blipFill>
            <a:blip r:embed="rId3"/>
            <a:srcRect l="19780" b="48838"/>
            <a:stretch>
              <a:fillRect/>
            </a:stretch>
          </p:blipFill>
          <p:spPr>
            <a:xfrm>
              <a:off x="473251" y="9750"/>
              <a:ext cx="1870904" cy="274439"/>
            </a:xfrm>
            <a:prstGeom prst="rect">
              <a:avLst/>
            </a:prstGeom>
            <a:ln w="12700" cap="flat">
              <a:noFill/>
              <a:miter lim="400000"/>
            </a:ln>
            <a:effectLst/>
          </p:spPr>
        </p:pic>
        <p:pic>
          <p:nvPicPr>
            <p:cNvPr id="134" name="Lang-Realty-Find-Your-Way-Home.png" descr="Lang-Realty-Find-Your-Way-Home.png">
              <a:extLst>
                <a:ext uri="{FF2B5EF4-FFF2-40B4-BE49-F238E27FC236}">
                  <a16:creationId xmlns:a16="http://schemas.microsoft.com/office/drawing/2014/main" id="{5906C527-6E9C-8662-EA95-38D7B9DE0D31}"/>
                </a:ext>
              </a:extLst>
            </p:cNvPr>
            <p:cNvPicPr>
              <a:picLocks noChangeAspect="1"/>
            </p:cNvPicPr>
            <p:nvPr/>
          </p:nvPicPr>
          <p:blipFill>
            <a:blip r:embed="rId3"/>
            <a:srcRect r="79657" b="31039"/>
            <a:stretch>
              <a:fillRect/>
            </a:stretch>
          </p:blipFill>
          <p:spPr>
            <a:xfrm>
              <a:off x="-1" y="-1"/>
              <a:ext cx="474439" cy="369914"/>
            </a:xfrm>
            <a:prstGeom prst="rect">
              <a:avLst/>
            </a:prstGeom>
            <a:ln w="12700" cap="flat">
              <a:noFill/>
              <a:miter lim="400000"/>
            </a:ln>
            <a:effectLst/>
          </p:spPr>
        </p:pic>
      </p:grpSp>
    </p:spTree>
    <p:extLst>
      <p:ext uri="{BB962C8B-B14F-4D97-AF65-F5344CB8AC3E}">
        <p14:creationId xmlns:p14="http://schemas.microsoft.com/office/powerpoint/2010/main" val="31745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0-#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0-#ppt_w/2"/>
                                          </p:val>
                                        </p:tav>
                                        <p:tav tm="100000">
                                          <p:val>
                                            <p:strVal val="#ppt_x"/>
                                          </p:val>
                                        </p:tav>
                                      </p:tavLst>
                                    </p:anim>
                                    <p:anim calcmode="lin" valueType="num">
                                      <p:cBhvr additive="base">
                                        <p:cTn id="21" dur="100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 presetClass="entr" presetSubtype="8" decel="100000" fill="hold" nodeType="withEffect">
                                  <p:stCondLst>
                                    <p:cond delay="0"/>
                                  </p:stCondLst>
                                  <p:childTnLst>
                                    <p:set>
                                      <p:cBhvr>
                                        <p:cTn id="27" dur="1" fill="hold">
                                          <p:stCondLst>
                                            <p:cond delay="0"/>
                                          </p:stCondLst>
                                        </p:cTn>
                                        <p:tgtEl>
                                          <p:spTgt spid="114"/>
                                        </p:tgtEl>
                                        <p:attrNameLst>
                                          <p:attrName>style.visibility</p:attrName>
                                        </p:attrNameLst>
                                      </p:cBhvr>
                                      <p:to>
                                        <p:strVal val="visible"/>
                                      </p:to>
                                    </p:set>
                                    <p:anim calcmode="lin" valueType="num">
                                      <p:cBhvr additive="base">
                                        <p:cTn id="28" dur="1000" fill="hold"/>
                                        <p:tgtEl>
                                          <p:spTgt spid="114"/>
                                        </p:tgtEl>
                                        <p:attrNameLst>
                                          <p:attrName>ppt_x</p:attrName>
                                        </p:attrNameLst>
                                      </p:cBhvr>
                                      <p:tavLst>
                                        <p:tav tm="0">
                                          <p:val>
                                            <p:strVal val="0-#ppt_w/2"/>
                                          </p:val>
                                        </p:tav>
                                        <p:tav tm="100000">
                                          <p:val>
                                            <p:strVal val="#ppt_x"/>
                                          </p:val>
                                        </p:tav>
                                      </p:tavLst>
                                    </p:anim>
                                    <p:anim calcmode="lin" valueType="num">
                                      <p:cBhvr additive="base">
                                        <p:cTn id="29" dur="1000" fill="hold"/>
                                        <p:tgtEl>
                                          <p:spTgt spid="114"/>
                                        </p:tgtEl>
                                        <p:attrNameLst>
                                          <p:attrName>ppt_y</p:attrName>
                                        </p:attrNameLst>
                                      </p:cBhvr>
                                      <p:tavLst>
                                        <p:tav tm="0">
                                          <p:val>
                                            <p:strVal val="#ppt_y"/>
                                          </p:val>
                                        </p:tav>
                                        <p:tav tm="100000">
                                          <p:val>
                                            <p:strVal val="#ppt_y"/>
                                          </p:val>
                                        </p:tav>
                                      </p:tavLst>
                                    </p:anim>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fade">
                                      <p:cBhvr>
                                        <p:cTn id="33" dur="500"/>
                                        <p:tgtEl>
                                          <p:spTgt spid="117"/>
                                        </p:tgtEl>
                                      </p:cBhvr>
                                    </p:animEffect>
                                  </p:childTnLst>
                                </p:cTn>
                              </p:par>
                              <p:par>
                                <p:cTn id="34" presetID="2" presetClass="entr" presetSubtype="8" decel="100000" fill="hold" nodeType="withEffect">
                                  <p:stCondLst>
                                    <p:cond delay="0"/>
                                  </p:stCondLst>
                                  <p:childTnLst>
                                    <p:set>
                                      <p:cBhvr>
                                        <p:cTn id="35" dur="1" fill="hold">
                                          <p:stCondLst>
                                            <p:cond delay="0"/>
                                          </p:stCondLst>
                                        </p:cTn>
                                        <p:tgtEl>
                                          <p:spTgt spid="120"/>
                                        </p:tgtEl>
                                        <p:attrNameLst>
                                          <p:attrName>style.visibility</p:attrName>
                                        </p:attrNameLst>
                                      </p:cBhvr>
                                      <p:to>
                                        <p:strVal val="visible"/>
                                      </p:to>
                                    </p:set>
                                    <p:anim calcmode="lin" valueType="num">
                                      <p:cBhvr additive="base">
                                        <p:cTn id="36" dur="1000" fill="hold"/>
                                        <p:tgtEl>
                                          <p:spTgt spid="120"/>
                                        </p:tgtEl>
                                        <p:attrNameLst>
                                          <p:attrName>ppt_x</p:attrName>
                                        </p:attrNameLst>
                                      </p:cBhvr>
                                      <p:tavLst>
                                        <p:tav tm="0">
                                          <p:val>
                                            <p:strVal val="0-#ppt_w/2"/>
                                          </p:val>
                                        </p:tav>
                                        <p:tav tm="100000">
                                          <p:val>
                                            <p:strVal val="#ppt_x"/>
                                          </p:val>
                                        </p:tav>
                                      </p:tavLst>
                                    </p:anim>
                                    <p:anim calcmode="lin" valueType="num">
                                      <p:cBhvr additive="base">
                                        <p:cTn id="37" dur="1000" fill="hold"/>
                                        <p:tgtEl>
                                          <p:spTgt spid="120"/>
                                        </p:tgtEl>
                                        <p:attrNameLst>
                                          <p:attrName>ppt_y</p:attrName>
                                        </p:attrNameLst>
                                      </p:cBhvr>
                                      <p:tavLst>
                                        <p:tav tm="0">
                                          <p:val>
                                            <p:strVal val="#ppt_y"/>
                                          </p:val>
                                        </p:tav>
                                        <p:tav tm="100000">
                                          <p:val>
                                            <p:strVal val="#ppt_y"/>
                                          </p:val>
                                        </p:tav>
                                      </p:tavLst>
                                    </p:anim>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123"/>
                                        </p:tgtEl>
                                        <p:attrNameLst>
                                          <p:attrName>style.visibility</p:attrName>
                                        </p:attrNameLst>
                                      </p:cBhvr>
                                      <p:to>
                                        <p:strVal val="visible"/>
                                      </p:to>
                                    </p:set>
                                    <p:animEffect transition="in" filter="fade">
                                      <p:cBhvr>
                                        <p:cTn id="41" dur="500"/>
                                        <p:tgtEl>
                                          <p:spTgt spid="123"/>
                                        </p:tgtEl>
                                      </p:cBhvr>
                                    </p:animEffect>
                                  </p:childTnLst>
                                </p:cTn>
                              </p:par>
                              <p:par>
                                <p:cTn id="42" presetID="2" presetClass="entr" presetSubtype="8" decel="100000" fill="hold" nodeType="withEffect">
                                  <p:stCondLst>
                                    <p:cond delay="0"/>
                                  </p:stCondLst>
                                  <p:childTnLst>
                                    <p:set>
                                      <p:cBhvr>
                                        <p:cTn id="43" dur="1" fill="hold">
                                          <p:stCondLst>
                                            <p:cond delay="0"/>
                                          </p:stCondLst>
                                        </p:cTn>
                                        <p:tgtEl>
                                          <p:spTgt spid="126"/>
                                        </p:tgtEl>
                                        <p:attrNameLst>
                                          <p:attrName>style.visibility</p:attrName>
                                        </p:attrNameLst>
                                      </p:cBhvr>
                                      <p:to>
                                        <p:strVal val="visible"/>
                                      </p:to>
                                    </p:set>
                                    <p:anim calcmode="lin" valueType="num">
                                      <p:cBhvr additive="base">
                                        <p:cTn id="44" dur="1000" fill="hold"/>
                                        <p:tgtEl>
                                          <p:spTgt spid="126"/>
                                        </p:tgtEl>
                                        <p:attrNameLst>
                                          <p:attrName>ppt_x</p:attrName>
                                        </p:attrNameLst>
                                      </p:cBhvr>
                                      <p:tavLst>
                                        <p:tav tm="0">
                                          <p:val>
                                            <p:strVal val="0-#ppt_w/2"/>
                                          </p:val>
                                        </p:tav>
                                        <p:tav tm="100000">
                                          <p:val>
                                            <p:strVal val="#ppt_x"/>
                                          </p:val>
                                        </p:tav>
                                      </p:tavLst>
                                    </p:anim>
                                    <p:anim calcmode="lin" valueType="num">
                                      <p:cBhvr additive="base">
                                        <p:cTn id="45" dur="1000" fill="hold"/>
                                        <p:tgtEl>
                                          <p:spTgt spid="126"/>
                                        </p:tgtEl>
                                        <p:attrNameLst>
                                          <p:attrName>ppt_y</p:attrName>
                                        </p:attrNameLst>
                                      </p:cBhvr>
                                      <p:tavLst>
                                        <p:tav tm="0">
                                          <p:val>
                                            <p:strVal val="#ppt_y"/>
                                          </p:val>
                                        </p:tav>
                                        <p:tav tm="100000">
                                          <p:val>
                                            <p:strVal val="#ppt_y"/>
                                          </p:val>
                                        </p:tav>
                                      </p:tavLst>
                                    </p:anim>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fade">
                                      <p:cBhvr>
                                        <p:cTn id="49"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21" grpId="0" advAuto="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10135</TotalTime>
  <Words>1208</Words>
  <Application>Microsoft Macintosh PowerPoint</Application>
  <PresentationFormat>Letter Paper (8.5x11 in)</PresentationFormat>
  <Paragraphs>222</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Narrow</vt:lpstr>
      <vt:lpstr>Book Antiqua</vt:lpstr>
      <vt:lpstr>Calibri</vt:lpstr>
      <vt:lpstr>Calibri Light</vt:lpstr>
      <vt:lpstr>Montserrat</vt:lpstr>
      <vt:lpstr>Open Sans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Алексей</dc:creator>
  <cp:lastModifiedBy>Ernesto Ebanks</cp:lastModifiedBy>
  <cp:revision>881</cp:revision>
  <cp:lastPrinted>2024-12-18T20:23:37Z</cp:lastPrinted>
  <dcterms:created xsi:type="dcterms:W3CDTF">2020-10-28T14:52:31Z</dcterms:created>
  <dcterms:modified xsi:type="dcterms:W3CDTF">2024-12-23T23:40:01Z</dcterms:modified>
</cp:coreProperties>
</file>