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16" r:id="rId2"/>
    <p:sldId id="260" r:id="rId3"/>
    <p:sldId id="480" r:id="rId4"/>
    <p:sldId id="481" r:id="rId5"/>
    <p:sldId id="482" r:id="rId6"/>
    <p:sldId id="354" r:id="rId7"/>
    <p:sldId id="343" r:id="rId8"/>
    <p:sldId id="389" r:id="rId9"/>
    <p:sldId id="331" r:id="rId10"/>
    <p:sldId id="485" r:id="rId11"/>
    <p:sldId id="486" r:id="rId12"/>
    <p:sldId id="487" r:id="rId13"/>
    <p:sldId id="488" r:id="rId14"/>
    <p:sldId id="492" r:id="rId15"/>
    <p:sldId id="494" r:id="rId16"/>
  </p:sldIdLst>
  <p:sldSz cx="12192000" cy="6858000"/>
  <p:notesSz cx="6950075" cy="9236075"/>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C6E"/>
    <a:srgbClr val="BF965C"/>
    <a:srgbClr val="01AACD"/>
    <a:srgbClr val="EBECF0"/>
    <a:srgbClr val="FFFFFF"/>
    <a:srgbClr val="000000"/>
    <a:srgbClr val="009ACE"/>
    <a:srgbClr val="333643"/>
    <a:srgbClr val="9FA4B7"/>
    <a:srgbClr val="A5A9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48" autoAdjust="0"/>
    <p:restoredTop sz="94660"/>
  </p:normalViewPr>
  <p:slideViewPr>
    <p:cSldViewPr snapToGrid="0">
      <p:cViewPr varScale="1">
        <p:scale>
          <a:sx n="192" d="100"/>
          <a:sy n="192" d="100"/>
        </p:scale>
        <p:origin x="5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928E-2153-42D9-81E5-AB23837C1D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UA"/>
          </a:p>
        </p:txBody>
      </p:sp>
      <p:sp>
        <p:nvSpPr>
          <p:cNvPr id="3" name="Subtitle 2">
            <a:extLst>
              <a:ext uri="{FF2B5EF4-FFF2-40B4-BE49-F238E27FC236}">
                <a16:creationId xmlns:a16="http://schemas.microsoft.com/office/drawing/2014/main" id="{01F48D02-6396-48C9-A804-9F064E022F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UA"/>
          </a:p>
        </p:txBody>
      </p:sp>
      <p:sp>
        <p:nvSpPr>
          <p:cNvPr id="4" name="Date Placeholder 3">
            <a:extLst>
              <a:ext uri="{FF2B5EF4-FFF2-40B4-BE49-F238E27FC236}">
                <a16:creationId xmlns:a16="http://schemas.microsoft.com/office/drawing/2014/main" id="{A84B0DE9-9ECF-4881-BC25-7571E6754C68}"/>
              </a:ext>
            </a:extLst>
          </p:cNvPr>
          <p:cNvSpPr>
            <a:spLocks noGrp="1"/>
          </p:cNvSpPr>
          <p:nvPr>
            <p:ph type="dt" sz="half" idx="10"/>
          </p:nvPr>
        </p:nvSpPr>
        <p:spPr/>
        <p:txBody>
          <a:bodyPr/>
          <a:lstStyle/>
          <a:p>
            <a:fld id="{9176929C-2F64-4A7E-A189-FC2593FED488}" type="datetimeFigureOut">
              <a:rPr lang="ru-UA" smtClean="0"/>
              <a:t>12/20/24</a:t>
            </a:fld>
            <a:endParaRPr lang="ru-UA"/>
          </a:p>
        </p:txBody>
      </p:sp>
      <p:sp>
        <p:nvSpPr>
          <p:cNvPr id="5" name="Footer Placeholder 4">
            <a:extLst>
              <a:ext uri="{FF2B5EF4-FFF2-40B4-BE49-F238E27FC236}">
                <a16:creationId xmlns:a16="http://schemas.microsoft.com/office/drawing/2014/main" id="{41CDF9FE-88FA-4848-A75E-2732633277D2}"/>
              </a:ext>
            </a:extLst>
          </p:cNvPr>
          <p:cNvSpPr>
            <a:spLocks noGrp="1"/>
          </p:cNvSpPr>
          <p:nvPr>
            <p:ph type="ftr" sz="quarter" idx="11"/>
          </p:nvPr>
        </p:nvSpPr>
        <p:spPr/>
        <p:txBody>
          <a:bodyPr/>
          <a:lstStyle/>
          <a:p>
            <a:endParaRPr lang="ru-UA"/>
          </a:p>
        </p:txBody>
      </p:sp>
      <p:sp>
        <p:nvSpPr>
          <p:cNvPr id="6" name="Slide Number Placeholder 5">
            <a:extLst>
              <a:ext uri="{FF2B5EF4-FFF2-40B4-BE49-F238E27FC236}">
                <a16:creationId xmlns:a16="http://schemas.microsoft.com/office/drawing/2014/main" id="{0B7AA549-BA41-4EFC-ACBA-752E2AEAD481}"/>
              </a:ext>
            </a:extLst>
          </p:cNvPr>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383734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0E65-76CC-4A40-958E-839C4F6F301D}"/>
              </a:ext>
            </a:extLst>
          </p:cNvPr>
          <p:cNvSpPr>
            <a:spLocks noGrp="1"/>
          </p:cNvSpPr>
          <p:nvPr>
            <p:ph type="title"/>
          </p:nvPr>
        </p:nvSpPr>
        <p:spPr/>
        <p:txBody>
          <a:bodyPr/>
          <a:lstStyle/>
          <a:p>
            <a:r>
              <a:rPr lang="en-US"/>
              <a:t>Click to edit Master title style</a:t>
            </a:r>
            <a:endParaRPr lang="ru-UA"/>
          </a:p>
        </p:txBody>
      </p:sp>
      <p:sp>
        <p:nvSpPr>
          <p:cNvPr id="3" name="Vertical Text Placeholder 2">
            <a:extLst>
              <a:ext uri="{FF2B5EF4-FFF2-40B4-BE49-F238E27FC236}">
                <a16:creationId xmlns:a16="http://schemas.microsoft.com/office/drawing/2014/main" id="{989B1202-E766-46A9-8377-1F09BE2D9F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B38F9D64-4BFB-43CA-B68F-394101B86384}"/>
              </a:ext>
            </a:extLst>
          </p:cNvPr>
          <p:cNvSpPr>
            <a:spLocks noGrp="1"/>
          </p:cNvSpPr>
          <p:nvPr>
            <p:ph type="dt" sz="half" idx="10"/>
          </p:nvPr>
        </p:nvSpPr>
        <p:spPr/>
        <p:txBody>
          <a:bodyPr/>
          <a:lstStyle/>
          <a:p>
            <a:fld id="{9176929C-2F64-4A7E-A189-FC2593FED488}" type="datetimeFigureOut">
              <a:rPr lang="ru-UA" smtClean="0"/>
              <a:t>12/20/24</a:t>
            </a:fld>
            <a:endParaRPr lang="ru-UA"/>
          </a:p>
        </p:txBody>
      </p:sp>
      <p:sp>
        <p:nvSpPr>
          <p:cNvPr id="5" name="Footer Placeholder 4">
            <a:extLst>
              <a:ext uri="{FF2B5EF4-FFF2-40B4-BE49-F238E27FC236}">
                <a16:creationId xmlns:a16="http://schemas.microsoft.com/office/drawing/2014/main" id="{49CD0A3C-0552-4B74-B9D2-DC81918AF232}"/>
              </a:ext>
            </a:extLst>
          </p:cNvPr>
          <p:cNvSpPr>
            <a:spLocks noGrp="1"/>
          </p:cNvSpPr>
          <p:nvPr>
            <p:ph type="ftr" sz="quarter" idx="11"/>
          </p:nvPr>
        </p:nvSpPr>
        <p:spPr/>
        <p:txBody>
          <a:bodyPr/>
          <a:lstStyle/>
          <a:p>
            <a:endParaRPr lang="ru-UA"/>
          </a:p>
        </p:txBody>
      </p:sp>
      <p:sp>
        <p:nvSpPr>
          <p:cNvPr id="6" name="Slide Number Placeholder 5">
            <a:extLst>
              <a:ext uri="{FF2B5EF4-FFF2-40B4-BE49-F238E27FC236}">
                <a16:creationId xmlns:a16="http://schemas.microsoft.com/office/drawing/2014/main" id="{0A79AACE-DCC2-4870-B83A-30B8A542B265}"/>
              </a:ext>
            </a:extLst>
          </p:cNvPr>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974004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547F9D-70E0-4113-9C37-046431757E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UA"/>
          </a:p>
        </p:txBody>
      </p:sp>
      <p:sp>
        <p:nvSpPr>
          <p:cNvPr id="3" name="Vertical Text Placeholder 2">
            <a:extLst>
              <a:ext uri="{FF2B5EF4-FFF2-40B4-BE49-F238E27FC236}">
                <a16:creationId xmlns:a16="http://schemas.microsoft.com/office/drawing/2014/main" id="{BC174D4F-3332-4902-B6E7-09BC923AC2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2A43085F-AD3A-4465-90C1-0416AB1B39F2}"/>
              </a:ext>
            </a:extLst>
          </p:cNvPr>
          <p:cNvSpPr>
            <a:spLocks noGrp="1"/>
          </p:cNvSpPr>
          <p:nvPr>
            <p:ph type="dt" sz="half" idx="10"/>
          </p:nvPr>
        </p:nvSpPr>
        <p:spPr/>
        <p:txBody>
          <a:bodyPr/>
          <a:lstStyle/>
          <a:p>
            <a:fld id="{9176929C-2F64-4A7E-A189-FC2593FED488}" type="datetimeFigureOut">
              <a:rPr lang="ru-UA" smtClean="0"/>
              <a:t>12/20/24</a:t>
            </a:fld>
            <a:endParaRPr lang="ru-UA"/>
          </a:p>
        </p:txBody>
      </p:sp>
      <p:sp>
        <p:nvSpPr>
          <p:cNvPr id="5" name="Footer Placeholder 4">
            <a:extLst>
              <a:ext uri="{FF2B5EF4-FFF2-40B4-BE49-F238E27FC236}">
                <a16:creationId xmlns:a16="http://schemas.microsoft.com/office/drawing/2014/main" id="{4E088D36-6B5A-4C6C-B284-2CFE7BEE129D}"/>
              </a:ext>
            </a:extLst>
          </p:cNvPr>
          <p:cNvSpPr>
            <a:spLocks noGrp="1"/>
          </p:cNvSpPr>
          <p:nvPr>
            <p:ph type="ftr" sz="quarter" idx="11"/>
          </p:nvPr>
        </p:nvSpPr>
        <p:spPr/>
        <p:txBody>
          <a:bodyPr/>
          <a:lstStyle/>
          <a:p>
            <a:endParaRPr lang="ru-UA"/>
          </a:p>
        </p:txBody>
      </p:sp>
      <p:sp>
        <p:nvSpPr>
          <p:cNvPr id="6" name="Slide Number Placeholder 5">
            <a:extLst>
              <a:ext uri="{FF2B5EF4-FFF2-40B4-BE49-F238E27FC236}">
                <a16:creationId xmlns:a16="http://schemas.microsoft.com/office/drawing/2014/main" id="{494C20F7-4B69-42D0-A31B-3A91C368499E}"/>
              </a:ext>
            </a:extLst>
          </p:cNvPr>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3953693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llo_01">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4890204" y="1314450"/>
            <a:ext cx="2392590" cy="2393950"/>
          </a:xfrm>
          <a:custGeom>
            <a:avLst/>
            <a:gdLst>
              <a:gd name="connsiteX0" fmla="*/ 1397000 w 2794000"/>
              <a:gd name="connsiteY0" fmla="*/ 0 h 2795588"/>
              <a:gd name="connsiteX1" fmla="*/ 2794000 w 2794000"/>
              <a:gd name="connsiteY1" fmla="*/ 1397794 h 2795588"/>
              <a:gd name="connsiteX2" fmla="*/ 1397000 w 2794000"/>
              <a:gd name="connsiteY2" fmla="*/ 2795588 h 2795588"/>
              <a:gd name="connsiteX3" fmla="*/ 0 w 2794000"/>
              <a:gd name="connsiteY3" fmla="*/ 1397794 h 2795588"/>
              <a:gd name="connsiteX4" fmla="*/ 1397000 w 2794000"/>
              <a:gd name="connsiteY4" fmla="*/ 0 h 279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0" h="2795588">
                <a:moveTo>
                  <a:pt x="1397000" y="0"/>
                </a:moveTo>
                <a:cubicBezTo>
                  <a:pt x="2168542" y="0"/>
                  <a:pt x="2794000" y="625814"/>
                  <a:pt x="2794000" y="1397794"/>
                </a:cubicBezTo>
                <a:cubicBezTo>
                  <a:pt x="2794000" y="2169774"/>
                  <a:pt x="2168542" y="2795588"/>
                  <a:pt x="1397000" y="2795588"/>
                </a:cubicBezTo>
                <a:cubicBezTo>
                  <a:pt x="625458" y="2795588"/>
                  <a:pt x="0" y="2169774"/>
                  <a:pt x="0" y="1397794"/>
                </a:cubicBezTo>
                <a:cubicBezTo>
                  <a:pt x="0" y="625814"/>
                  <a:pt x="625458" y="0"/>
                  <a:pt x="1397000" y="0"/>
                </a:cubicBezTo>
                <a:close/>
              </a:path>
            </a:pathLst>
          </a:custGeom>
        </p:spPr>
        <p:txBody>
          <a:bodyPr wrap="square">
            <a:noAutofit/>
          </a:bodyPr>
          <a:lstStyle>
            <a:lvl1pPr>
              <a:defRPr sz="1800"/>
            </a:lvl1pPr>
          </a:lstStyle>
          <a:p>
            <a:r>
              <a:rPr lang="en-US" dirty="0"/>
              <a:t>Picture</a:t>
            </a:r>
            <a:endParaRPr lang="ru-RU" dirty="0"/>
          </a:p>
        </p:txBody>
      </p:sp>
    </p:spTree>
    <p:extLst>
      <p:ext uri="{BB962C8B-B14F-4D97-AF65-F5344CB8AC3E}">
        <p14:creationId xmlns:p14="http://schemas.microsoft.com/office/powerpoint/2010/main" val="334824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Abstract center pictur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76E5A98-16E1-47C1-9F3E-507642D37B67}"/>
              </a:ext>
            </a:extLst>
          </p:cNvPr>
          <p:cNvSpPr>
            <a:spLocks noGrp="1"/>
          </p:cNvSpPr>
          <p:nvPr>
            <p:ph type="pic" sz="quarter" idx="12"/>
          </p:nvPr>
        </p:nvSpPr>
        <p:spPr>
          <a:xfrm>
            <a:off x="0" y="-1588"/>
            <a:ext cx="5917568" cy="6861176"/>
          </a:xfrm>
          <a:custGeom>
            <a:avLst/>
            <a:gdLst>
              <a:gd name="connsiteX0" fmla="*/ 0 w 5917568"/>
              <a:gd name="connsiteY0" fmla="*/ 0 h 6861176"/>
              <a:gd name="connsiteX1" fmla="*/ 4220576 w 5917568"/>
              <a:gd name="connsiteY1" fmla="*/ 0 h 6861176"/>
              <a:gd name="connsiteX2" fmla="*/ 5877572 w 5917568"/>
              <a:gd name="connsiteY2" fmla="*/ 3262870 h 6861176"/>
              <a:gd name="connsiteX3" fmla="*/ 5877572 w 5917568"/>
              <a:gd name="connsiteY3" fmla="*/ 3598306 h 6861176"/>
              <a:gd name="connsiteX4" fmla="*/ 4220576 w 5917568"/>
              <a:gd name="connsiteY4" fmla="*/ 6861176 h 6861176"/>
              <a:gd name="connsiteX5" fmla="*/ 0 w 5917568"/>
              <a:gd name="connsiteY5" fmla="*/ 6861176 h 68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568" h="6861176">
                <a:moveTo>
                  <a:pt x="0" y="0"/>
                </a:moveTo>
                <a:cubicBezTo>
                  <a:pt x="4220576" y="0"/>
                  <a:pt x="4220576" y="0"/>
                  <a:pt x="4220576" y="0"/>
                </a:cubicBezTo>
                <a:cubicBezTo>
                  <a:pt x="5877572" y="3262870"/>
                  <a:pt x="5877572" y="3262870"/>
                  <a:pt x="5877572" y="3262870"/>
                </a:cubicBezTo>
                <a:cubicBezTo>
                  <a:pt x="5930900" y="3369600"/>
                  <a:pt x="5930900" y="3491576"/>
                  <a:pt x="5877572" y="3598306"/>
                </a:cubicBezTo>
                <a:cubicBezTo>
                  <a:pt x="4220576" y="6861176"/>
                  <a:pt x="4220576" y="6861176"/>
                  <a:pt x="4220576" y="6861176"/>
                </a:cubicBezTo>
                <a:cubicBezTo>
                  <a:pt x="0" y="6861176"/>
                  <a:pt x="0" y="6861176"/>
                  <a:pt x="0" y="6861176"/>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75369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50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bstract center picture">
    <p:spTree>
      <p:nvGrpSpPr>
        <p:cNvPr id="1" name=""/>
        <p:cNvGrpSpPr/>
        <p:nvPr/>
      </p:nvGrpSpPr>
      <p:grpSpPr>
        <a:xfrm>
          <a:off x="0" y="0"/>
          <a:ext cx="0" cy="0"/>
          <a:chOff x="0" y="0"/>
          <a:chExt cx="0" cy="0"/>
        </a:xfrm>
      </p:grpSpPr>
      <p:sp>
        <p:nvSpPr>
          <p:cNvPr id="4" name="Placeholder"/>
          <p:cNvSpPr>
            <a:spLocks noGrp="1"/>
          </p:cNvSpPr>
          <p:nvPr>
            <p:ph type="pic" sz="quarter" idx="10"/>
          </p:nvPr>
        </p:nvSpPr>
        <p:spPr>
          <a:xfrm>
            <a:off x="1588" y="1438275"/>
            <a:ext cx="12179300" cy="2863850"/>
          </a:xfrm>
          <a:custGeom>
            <a:avLst/>
            <a:gdLst>
              <a:gd name="connsiteX0" fmla="*/ 0 w 12179300"/>
              <a:gd name="connsiteY0" fmla="*/ 0 h 2863850"/>
              <a:gd name="connsiteX1" fmla="*/ 12179300 w 12179300"/>
              <a:gd name="connsiteY1" fmla="*/ 0 h 2863850"/>
              <a:gd name="connsiteX2" fmla="*/ 12179300 w 12179300"/>
              <a:gd name="connsiteY2" fmla="*/ 2863850 h 2863850"/>
              <a:gd name="connsiteX3" fmla="*/ 10561737 w 12179300"/>
              <a:gd name="connsiteY3" fmla="*/ 2863850 h 2863850"/>
              <a:gd name="connsiteX4" fmla="*/ 9568363 w 12179300"/>
              <a:gd name="connsiteY4" fmla="*/ 1873689 h 2863850"/>
              <a:gd name="connsiteX5" fmla="*/ 8578794 w 12179300"/>
              <a:gd name="connsiteY5" fmla="*/ 2863850 h 2863850"/>
              <a:gd name="connsiteX6" fmla="*/ 7083024 w 12179300"/>
              <a:gd name="connsiteY6" fmla="*/ 2863850 h 2863850"/>
              <a:gd name="connsiteX7" fmla="*/ 6089650 w 12179300"/>
              <a:gd name="connsiteY7" fmla="*/ 1873689 h 2863850"/>
              <a:gd name="connsiteX8" fmla="*/ 5096276 w 12179300"/>
              <a:gd name="connsiteY8" fmla="*/ 2863850 h 2863850"/>
              <a:gd name="connsiteX9" fmla="*/ 3600506 w 12179300"/>
              <a:gd name="connsiteY9" fmla="*/ 2863850 h 2863850"/>
              <a:gd name="connsiteX10" fmla="*/ 2610938 w 12179300"/>
              <a:gd name="connsiteY10" fmla="*/ 1873689 h 2863850"/>
              <a:gd name="connsiteX11" fmla="*/ 1617564 w 12179300"/>
              <a:gd name="connsiteY11" fmla="*/ 2863850 h 2863850"/>
              <a:gd name="connsiteX12" fmla="*/ 0 w 12179300"/>
              <a:gd name="connsiteY12" fmla="*/ 2863850 h 2863850"/>
              <a:gd name="connsiteX13" fmla="*/ 0 w 12179300"/>
              <a:gd name="connsiteY13" fmla="*/ 0 h 286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79300" h="2863850">
                <a:moveTo>
                  <a:pt x="0" y="0"/>
                </a:moveTo>
                <a:lnTo>
                  <a:pt x="12179300" y="0"/>
                </a:lnTo>
                <a:cubicBezTo>
                  <a:pt x="12179300" y="0"/>
                  <a:pt x="12179300" y="0"/>
                  <a:pt x="12179300" y="2863850"/>
                </a:cubicBezTo>
                <a:cubicBezTo>
                  <a:pt x="12179300" y="2863850"/>
                  <a:pt x="12179300" y="2863850"/>
                  <a:pt x="10561737" y="2863850"/>
                </a:cubicBezTo>
                <a:cubicBezTo>
                  <a:pt x="10561737" y="2319262"/>
                  <a:pt x="10116431" y="1873689"/>
                  <a:pt x="9568363" y="1873689"/>
                </a:cubicBezTo>
                <a:cubicBezTo>
                  <a:pt x="9024100" y="1873689"/>
                  <a:pt x="8578794" y="2319262"/>
                  <a:pt x="8578794" y="2863850"/>
                </a:cubicBezTo>
                <a:cubicBezTo>
                  <a:pt x="8578794" y="2863850"/>
                  <a:pt x="8578794" y="2863850"/>
                  <a:pt x="7083024" y="2863850"/>
                </a:cubicBezTo>
                <a:cubicBezTo>
                  <a:pt x="7083024" y="2319262"/>
                  <a:pt x="6637719" y="1873689"/>
                  <a:pt x="6089650" y="1873689"/>
                </a:cubicBezTo>
                <a:cubicBezTo>
                  <a:pt x="5541582" y="1873689"/>
                  <a:pt x="5096276" y="2319262"/>
                  <a:pt x="5096276" y="2863850"/>
                </a:cubicBezTo>
                <a:cubicBezTo>
                  <a:pt x="5096276" y="2863850"/>
                  <a:pt x="5096276" y="2863850"/>
                  <a:pt x="3600506" y="2863850"/>
                </a:cubicBezTo>
                <a:cubicBezTo>
                  <a:pt x="3600506" y="2319262"/>
                  <a:pt x="3155200" y="1873689"/>
                  <a:pt x="2610938" y="1873689"/>
                </a:cubicBezTo>
                <a:cubicBezTo>
                  <a:pt x="2062869" y="1873689"/>
                  <a:pt x="1617564" y="2319262"/>
                  <a:pt x="1617564" y="2863850"/>
                </a:cubicBezTo>
                <a:cubicBezTo>
                  <a:pt x="1617564" y="2863850"/>
                  <a:pt x="1617564" y="2863850"/>
                  <a:pt x="0" y="2863850"/>
                </a:cubicBezTo>
                <a:cubicBezTo>
                  <a:pt x="0" y="2863850"/>
                  <a:pt x="0" y="2863850"/>
                  <a:pt x="0" y="0"/>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404599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Abstract center pictur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2F6CAB1-01E4-45A0-ACA3-753EA9EB2909}"/>
              </a:ext>
            </a:extLst>
          </p:cNvPr>
          <p:cNvSpPr>
            <a:spLocks noGrp="1"/>
          </p:cNvSpPr>
          <p:nvPr>
            <p:ph type="pic" sz="quarter" idx="13"/>
          </p:nvPr>
        </p:nvSpPr>
        <p:spPr>
          <a:xfrm>
            <a:off x="3725863" y="2201862"/>
            <a:ext cx="2017714" cy="2016126"/>
          </a:xfrm>
          <a:custGeom>
            <a:avLst/>
            <a:gdLst>
              <a:gd name="connsiteX0" fmla="*/ 1008857 w 2017714"/>
              <a:gd name="connsiteY0" fmla="*/ 0 h 2016126"/>
              <a:gd name="connsiteX1" fmla="*/ 2017714 w 2017714"/>
              <a:gd name="connsiteY1" fmla="*/ 1008063 h 2016126"/>
              <a:gd name="connsiteX2" fmla="*/ 1008857 w 2017714"/>
              <a:gd name="connsiteY2" fmla="*/ 2016126 h 2016126"/>
              <a:gd name="connsiteX3" fmla="*/ 0 w 2017714"/>
              <a:gd name="connsiteY3" fmla="*/ 1008063 h 2016126"/>
              <a:gd name="connsiteX4" fmla="*/ 1008857 w 2017714"/>
              <a:gd name="connsiteY4" fmla="*/ 0 h 2016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714" h="2016126">
                <a:moveTo>
                  <a:pt x="1008857" y="0"/>
                </a:moveTo>
                <a:cubicBezTo>
                  <a:pt x="1566033" y="0"/>
                  <a:pt x="2017714" y="451325"/>
                  <a:pt x="2017714" y="1008063"/>
                </a:cubicBezTo>
                <a:cubicBezTo>
                  <a:pt x="2017714" y="1564801"/>
                  <a:pt x="1566033" y="2016126"/>
                  <a:pt x="1008857" y="2016126"/>
                </a:cubicBezTo>
                <a:cubicBezTo>
                  <a:pt x="451681" y="2016126"/>
                  <a:pt x="0" y="1564801"/>
                  <a:pt x="0" y="1008063"/>
                </a:cubicBezTo>
                <a:cubicBezTo>
                  <a:pt x="0" y="451325"/>
                  <a:pt x="451681" y="0"/>
                  <a:pt x="1008857" y="0"/>
                </a:cubicBezTo>
                <a:close/>
              </a:path>
            </a:pathLst>
          </a:custGeom>
        </p:spPr>
        <p:txBody>
          <a:bodyPr wrap="square">
            <a:noAutofit/>
          </a:bodyPr>
          <a:lstStyle/>
          <a:p>
            <a:endParaRPr lang="ru-RU" dirty="0"/>
          </a:p>
        </p:txBody>
      </p:sp>
      <p:sp>
        <p:nvSpPr>
          <p:cNvPr id="10" name="Picture Placeholder 9">
            <a:extLst>
              <a:ext uri="{FF2B5EF4-FFF2-40B4-BE49-F238E27FC236}">
                <a16:creationId xmlns:a16="http://schemas.microsoft.com/office/drawing/2014/main" id="{47CD8495-4C56-48F4-9610-4DF2E71509B0}"/>
              </a:ext>
            </a:extLst>
          </p:cNvPr>
          <p:cNvSpPr>
            <a:spLocks noGrp="1"/>
          </p:cNvSpPr>
          <p:nvPr>
            <p:ph type="pic" sz="quarter" idx="12"/>
          </p:nvPr>
        </p:nvSpPr>
        <p:spPr>
          <a:xfrm>
            <a:off x="1006475" y="2201862"/>
            <a:ext cx="2017714" cy="2016126"/>
          </a:xfrm>
          <a:custGeom>
            <a:avLst/>
            <a:gdLst>
              <a:gd name="connsiteX0" fmla="*/ 1008857 w 2017714"/>
              <a:gd name="connsiteY0" fmla="*/ 0 h 2016126"/>
              <a:gd name="connsiteX1" fmla="*/ 2017714 w 2017714"/>
              <a:gd name="connsiteY1" fmla="*/ 1008063 h 2016126"/>
              <a:gd name="connsiteX2" fmla="*/ 1008857 w 2017714"/>
              <a:gd name="connsiteY2" fmla="*/ 2016126 h 2016126"/>
              <a:gd name="connsiteX3" fmla="*/ 0 w 2017714"/>
              <a:gd name="connsiteY3" fmla="*/ 1008063 h 2016126"/>
              <a:gd name="connsiteX4" fmla="*/ 1008857 w 2017714"/>
              <a:gd name="connsiteY4" fmla="*/ 0 h 2016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714" h="2016126">
                <a:moveTo>
                  <a:pt x="1008857" y="0"/>
                </a:moveTo>
                <a:cubicBezTo>
                  <a:pt x="1566033" y="0"/>
                  <a:pt x="2017714" y="451325"/>
                  <a:pt x="2017714" y="1008063"/>
                </a:cubicBezTo>
                <a:cubicBezTo>
                  <a:pt x="2017714" y="1564801"/>
                  <a:pt x="1566033" y="2016126"/>
                  <a:pt x="1008857" y="2016126"/>
                </a:cubicBezTo>
                <a:cubicBezTo>
                  <a:pt x="451681" y="2016126"/>
                  <a:pt x="0" y="1564801"/>
                  <a:pt x="0" y="1008063"/>
                </a:cubicBezTo>
                <a:cubicBezTo>
                  <a:pt x="0" y="451325"/>
                  <a:pt x="451681" y="0"/>
                  <a:pt x="1008857" y="0"/>
                </a:cubicBezTo>
                <a:close/>
              </a:path>
            </a:pathLst>
          </a:custGeom>
        </p:spPr>
        <p:txBody>
          <a:bodyPr wrap="square">
            <a:noAutofit/>
          </a:bodyPr>
          <a:lstStyle/>
          <a:p>
            <a:endParaRPr lang="ru-RU" dirty="0"/>
          </a:p>
        </p:txBody>
      </p:sp>
      <p:sp>
        <p:nvSpPr>
          <p:cNvPr id="14" name="Picture Placeholder 13">
            <a:extLst>
              <a:ext uri="{FF2B5EF4-FFF2-40B4-BE49-F238E27FC236}">
                <a16:creationId xmlns:a16="http://schemas.microsoft.com/office/drawing/2014/main" id="{642B7A51-BBB1-4C67-9A0A-DD207652F348}"/>
              </a:ext>
            </a:extLst>
          </p:cNvPr>
          <p:cNvSpPr>
            <a:spLocks noGrp="1"/>
          </p:cNvSpPr>
          <p:nvPr>
            <p:ph type="pic" sz="quarter" idx="14"/>
          </p:nvPr>
        </p:nvSpPr>
        <p:spPr>
          <a:xfrm>
            <a:off x="6445250" y="2201862"/>
            <a:ext cx="2017714" cy="2016126"/>
          </a:xfrm>
          <a:custGeom>
            <a:avLst/>
            <a:gdLst>
              <a:gd name="connsiteX0" fmla="*/ 1008857 w 2017714"/>
              <a:gd name="connsiteY0" fmla="*/ 0 h 2016126"/>
              <a:gd name="connsiteX1" fmla="*/ 2017714 w 2017714"/>
              <a:gd name="connsiteY1" fmla="*/ 1008063 h 2016126"/>
              <a:gd name="connsiteX2" fmla="*/ 1008857 w 2017714"/>
              <a:gd name="connsiteY2" fmla="*/ 2016126 h 2016126"/>
              <a:gd name="connsiteX3" fmla="*/ 0 w 2017714"/>
              <a:gd name="connsiteY3" fmla="*/ 1008063 h 2016126"/>
              <a:gd name="connsiteX4" fmla="*/ 1008857 w 2017714"/>
              <a:gd name="connsiteY4" fmla="*/ 0 h 2016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714" h="2016126">
                <a:moveTo>
                  <a:pt x="1008857" y="0"/>
                </a:moveTo>
                <a:cubicBezTo>
                  <a:pt x="1566033" y="0"/>
                  <a:pt x="2017714" y="451325"/>
                  <a:pt x="2017714" y="1008063"/>
                </a:cubicBezTo>
                <a:cubicBezTo>
                  <a:pt x="2017714" y="1564801"/>
                  <a:pt x="1566033" y="2016126"/>
                  <a:pt x="1008857" y="2016126"/>
                </a:cubicBezTo>
                <a:cubicBezTo>
                  <a:pt x="451681" y="2016126"/>
                  <a:pt x="0" y="1564801"/>
                  <a:pt x="0" y="1008063"/>
                </a:cubicBezTo>
                <a:cubicBezTo>
                  <a:pt x="0" y="451325"/>
                  <a:pt x="451681" y="0"/>
                  <a:pt x="1008857" y="0"/>
                </a:cubicBezTo>
                <a:close/>
              </a:path>
            </a:pathLst>
          </a:custGeom>
        </p:spPr>
        <p:txBody>
          <a:bodyPr wrap="square">
            <a:noAutofit/>
          </a:bodyPr>
          <a:lstStyle/>
          <a:p>
            <a:endParaRPr lang="ru-RU" dirty="0"/>
          </a:p>
        </p:txBody>
      </p:sp>
      <p:sp>
        <p:nvSpPr>
          <p:cNvPr id="15" name="Picture Placeholder 14">
            <a:extLst>
              <a:ext uri="{FF2B5EF4-FFF2-40B4-BE49-F238E27FC236}">
                <a16:creationId xmlns:a16="http://schemas.microsoft.com/office/drawing/2014/main" id="{53192CEB-99A2-4289-BCDC-DF86AA7AE1E2}"/>
              </a:ext>
            </a:extLst>
          </p:cNvPr>
          <p:cNvSpPr>
            <a:spLocks noGrp="1"/>
          </p:cNvSpPr>
          <p:nvPr>
            <p:ph type="pic" sz="quarter" idx="15"/>
          </p:nvPr>
        </p:nvSpPr>
        <p:spPr>
          <a:xfrm>
            <a:off x="9164638" y="2201862"/>
            <a:ext cx="2017714" cy="2016126"/>
          </a:xfrm>
          <a:custGeom>
            <a:avLst/>
            <a:gdLst>
              <a:gd name="connsiteX0" fmla="*/ 1008857 w 2017714"/>
              <a:gd name="connsiteY0" fmla="*/ 0 h 2016126"/>
              <a:gd name="connsiteX1" fmla="*/ 2017714 w 2017714"/>
              <a:gd name="connsiteY1" fmla="*/ 1008063 h 2016126"/>
              <a:gd name="connsiteX2" fmla="*/ 1008857 w 2017714"/>
              <a:gd name="connsiteY2" fmla="*/ 2016126 h 2016126"/>
              <a:gd name="connsiteX3" fmla="*/ 0 w 2017714"/>
              <a:gd name="connsiteY3" fmla="*/ 1008063 h 2016126"/>
              <a:gd name="connsiteX4" fmla="*/ 1008857 w 2017714"/>
              <a:gd name="connsiteY4" fmla="*/ 0 h 2016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714" h="2016126">
                <a:moveTo>
                  <a:pt x="1008857" y="0"/>
                </a:moveTo>
                <a:cubicBezTo>
                  <a:pt x="1566033" y="0"/>
                  <a:pt x="2017714" y="451325"/>
                  <a:pt x="2017714" y="1008063"/>
                </a:cubicBezTo>
                <a:cubicBezTo>
                  <a:pt x="2017714" y="1564801"/>
                  <a:pt x="1566033" y="2016126"/>
                  <a:pt x="1008857" y="2016126"/>
                </a:cubicBezTo>
                <a:cubicBezTo>
                  <a:pt x="451681" y="2016126"/>
                  <a:pt x="0" y="1564801"/>
                  <a:pt x="0" y="1008063"/>
                </a:cubicBezTo>
                <a:cubicBezTo>
                  <a:pt x="0" y="451325"/>
                  <a:pt x="451681" y="0"/>
                  <a:pt x="1008857" y="0"/>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42466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nodePh="1">
                                  <p:stCondLst>
                                    <p:cond delay="50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nodePh="1">
                                  <p:stCondLst>
                                    <p:cond delay="100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nodePh="1">
                                  <p:stCondLst>
                                    <p:cond delay="150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4" grpId="0"/>
      <p:bldP spid="1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6549-F3AF-4ACD-BA40-23F8B8FE4514}"/>
              </a:ext>
            </a:extLst>
          </p:cNvPr>
          <p:cNvSpPr>
            <a:spLocks noGrp="1"/>
          </p:cNvSpPr>
          <p:nvPr>
            <p:ph type="title"/>
          </p:nvPr>
        </p:nvSpPr>
        <p:spPr/>
        <p:txBody>
          <a:bodyPr/>
          <a:lstStyle/>
          <a:p>
            <a:r>
              <a:rPr lang="en-US"/>
              <a:t>Click to edit Master title style</a:t>
            </a:r>
            <a:endParaRPr lang="ru-UA"/>
          </a:p>
        </p:txBody>
      </p:sp>
      <p:sp>
        <p:nvSpPr>
          <p:cNvPr id="3" name="Content Placeholder 2">
            <a:extLst>
              <a:ext uri="{FF2B5EF4-FFF2-40B4-BE49-F238E27FC236}">
                <a16:creationId xmlns:a16="http://schemas.microsoft.com/office/drawing/2014/main" id="{15CBB2D2-3AED-4261-9DCB-188D867F71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766E5079-4575-4E3C-B89C-CF09F284366A}"/>
              </a:ext>
            </a:extLst>
          </p:cNvPr>
          <p:cNvSpPr>
            <a:spLocks noGrp="1"/>
          </p:cNvSpPr>
          <p:nvPr>
            <p:ph type="dt" sz="half" idx="10"/>
          </p:nvPr>
        </p:nvSpPr>
        <p:spPr/>
        <p:txBody>
          <a:bodyPr/>
          <a:lstStyle/>
          <a:p>
            <a:fld id="{9176929C-2F64-4A7E-A189-FC2593FED488}" type="datetimeFigureOut">
              <a:rPr lang="ru-UA" smtClean="0"/>
              <a:t>12/20/24</a:t>
            </a:fld>
            <a:endParaRPr lang="ru-UA"/>
          </a:p>
        </p:txBody>
      </p:sp>
      <p:sp>
        <p:nvSpPr>
          <p:cNvPr id="5" name="Footer Placeholder 4">
            <a:extLst>
              <a:ext uri="{FF2B5EF4-FFF2-40B4-BE49-F238E27FC236}">
                <a16:creationId xmlns:a16="http://schemas.microsoft.com/office/drawing/2014/main" id="{22EB3BF3-593A-428A-B7CA-835C93571AE1}"/>
              </a:ext>
            </a:extLst>
          </p:cNvPr>
          <p:cNvSpPr>
            <a:spLocks noGrp="1"/>
          </p:cNvSpPr>
          <p:nvPr>
            <p:ph type="ftr" sz="quarter" idx="11"/>
          </p:nvPr>
        </p:nvSpPr>
        <p:spPr/>
        <p:txBody>
          <a:bodyPr/>
          <a:lstStyle/>
          <a:p>
            <a:endParaRPr lang="ru-UA"/>
          </a:p>
        </p:txBody>
      </p:sp>
      <p:sp>
        <p:nvSpPr>
          <p:cNvPr id="6" name="Slide Number Placeholder 5">
            <a:extLst>
              <a:ext uri="{FF2B5EF4-FFF2-40B4-BE49-F238E27FC236}">
                <a16:creationId xmlns:a16="http://schemas.microsoft.com/office/drawing/2014/main" id="{D40E3593-8550-4C17-9DA5-4A3BBD30CF66}"/>
              </a:ext>
            </a:extLst>
          </p:cNvPr>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409956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490C-A853-425E-9F7A-75287AE9D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UA"/>
          </a:p>
        </p:txBody>
      </p:sp>
      <p:sp>
        <p:nvSpPr>
          <p:cNvPr id="3" name="Text Placeholder 2">
            <a:extLst>
              <a:ext uri="{FF2B5EF4-FFF2-40B4-BE49-F238E27FC236}">
                <a16:creationId xmlns:a16="http://schemas.microsoft.com/office/drawing/2014/main" id="{32E0DE3B-7C62-4E01-8426-AA2C0D3F9B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C9369C-D7F4-499E-B385-6924CFE41605}"/>
              </a:ext>
            </a:extLst>
          </p:cNvPr>
          <p:cNvSpPr>
            <a:spLocks noGrp="1"/>
          </p:cNvSpPr>
          <p:nvPr>
            <p:ph type="dt" sz="half" idx="10"/>
          </p:nvPr>
        </p:nvSpPr>
        <p:spPr/>
        <p:txBody>
          <a:bodyPr/>
          <a:lstStyle/>
          <a:p>
            <a:fld id="{9176929C-2F64-4A7E-A189-FC2593FED488}" type="datetimeFigureOut">
              <a:rPr lang="ru-UA" smtClean="0"/>
              <a:t>12/20/24</a:t>
            </a:fld>
            <a:endParaRPr lang="ru-UA"/>
          </a:p>
        </p:txBody>
      </p:sp>
      <p:sp>
        <p:nvSpPr>
          <p:cNvPr id="5" name="Footer Placeholder 4">
            <a:extLst>
              <a:ext uri="{FF2B5EF4-FFF2-40B4-BE49-F238E27FC236}">
                <a16:creationId xmlns:a16="http://schemas.microsoft.com/office/drawing/2014/main" id="{05002ED4-B656-459C-899A-BDD254C247A4}"/>
              </a:ext>
            </a:extLst>
          </p:cNvPr>
          <p:cNvSpPr>
            <a:spLocks noGrp="1"/>
          </p:cNvSpPr>
          <p:nvPr>
            <p:ph type="ftr" sz="quarter" idx="11"/>
          </p:nvPr>
        </p:nvSpPr>
        <p:spPr/>
        <p:txBody>
          <a:bodyPr/>
          <a:lstStyle/>
          <a:p>
            <a:endParaRPr lang="ru-UA"/>
          </a:p>
        </p:txBody>
      </p:sp>
      <p:sp>
        <p:nvSpPr>
          <p:cNvPr id="6" name="Slide Number Placeholder 5">
            <a:extLst>
              <a:ext uri="{FF2B5EF4-FFF2-40B4-BE49-F238E27FC236}">
                <a16:creationId xmlns:a16="http://schemas.microsoft.com/office/drawing/2014/main" id="{768223B8-1147-4CBB-B004-7540CF2211A3}"/>
              </a:ext>
            </a:extLst>
          </p:cNvPr>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3412913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7DE5-9E1E-4B93-A160-2A917C51F97F}"/>
              </a:ext>
            </a:extLst>
          </p:cNvPr>
          <p:cNvSpPr>
            <a:spLocks noGrp="1"/>
          </p:cNvSpPr>
          <p:nvPr>
            <p:ph type="title"/>
          </p:nvPr>
        </p:nvSpPr>
        <p:spPr/>
        <p:txBody>
          <a:bodyPr/>
          <a:lstStyle/>
          <a:p>
            <a:r>
              <a:rPr lang="en-US"/>
              <a:t>Click to edit Master title style</a:t>
            </a:r>
            <a:endParaRPr lang="ru-UA"/>
          </a:p>
        </p:txBody>
      </p:sp>
      <p:sp>
        <p:nvSpPr>
          <p:cNvPr id="3" name="Content Placeholder 2">
            <a:extLst>
              <a:ext uri="{FF2B5EF4-FFF2-40B4-BE49-F238E27FC236}">
                <a16:creationId xmlns:a16="http://schemas.microsoft.com/office/drawing/2014/main" id="{F3BAF86B-E201-414B-B1EB-85C77F7975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Content Placeholder 3">
            <a:extLst>
              <a:ext uri="{FF2B5EF4-FFF2-40B4-BE49-F238E27FC236}">
                <a16:creationId xmlns:a16="http://schemas.microsoft.com/office/drawing/2014/main" id="{F94A7DA7-A18B-47F6-B0B8-7B255E35B9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5" name="Date Placeholder 4">
            <a:extLst>
              <a:ext uri="{FF2B5EF4-FFF2-40B4-BE49-F238E27FC236}">
                <a16:creationId xmlns:a16="http://schemas.microsoft.com/office/drawing/2014/main" id="{0C8AF66A-6768-4BE6-A3D4-02CBB22FA46A}"/>
              </a:ext>
            </a:extLst>
          </p:cNvPr>
          <p:cNvSpPr>
            <a:spLocks noGrp="1"/>
          </p:cNvSpPr>
          <p:nvPr>
            <p:ph type="dt" sz="half" idx="10"/>
          </p:nvPr>
        </p:nvSpPr>
        <p:spPr/>
        <p:txBody>
          <a:bodyPr/>
          <a:lstStyle/>
          <a:p>
            <a:fld id="{9176929C-2F64-4A7E-A189-FC2593FED488}" type="datetimeFigureOut">
              <a:rPr lang="ru-UA" smtClean="0"/>
              <a:t>12/20/24</a:t>
            </a:fld>
            <a:endParaRPr lang="ru-UA"/>
          </a:p>
        </p:txBody>
      </p:sp>
      <p:sp>
        <p:nvSpPr>
          <p:cNvPr id="6" name="Footer Placeholder 5">
            <a:extLst>
              <a:ext uri="{FF2B5EF4-FFF2-40B4-BE49-F238E27FC236}">
                <a16:creationId xmlns:a16="http://schemas.microsoft.com/office/drawing/2014/main" id="{3416E282-0729-44C0-A06A-8EFC5929FE07}"/>
              </a:ext>
            </a:extLst>
          </p:cNvPr>
          <p:cNvSpPr>
            <a:spLocks noGrp="1"/>
          </p:cNvSpPr>
          <p:nvPr>
            <p:ph type="ftr" sz="quarter" idx="11"/>
          </p:nvPr>
        </p:nvSpPr>
        <p:spPr/>
        <p:txBody>
          <a:bodyPr/>
          <a:lstStyle/>
          <a:p>
            <a:endParaRPr lang="ru-UA"/>
          </a:p>
        </p:txBody>
      </p:sp>
      <p:sp>
        <p:nvSpPr>
          <p:cNvPr id="7" name="Slide Number Placeholder 6">
            <a:extLst>
              <a:ext uri="{FF2B5EF4-FFF2-40B4-BE49-F238E27FC236}">
                <a16:creationId xmlns:a16="http://schemas.microsoft.com/office/drawing/2014/main" id="{CA77CB21-7249-481D-8978-C3E141316D13}"/>
              </a:ext>
            </a:extLst>
          </p:cNvPr>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976837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8196-76CE-4130-A994-F64DE80F58AC}"/>
              </a:ext>
            </a:extLst>
          </p:cNvPr>
          <p:cNvSpPr>
            <a:spLocks noGrp="1"/>
          </p:cNvSpPr>
          <p:nvPr>
            <p:ph type="title"/>
          </p:nvPr>
        </p:nvSpPr>
        <p:spPr>
          <a:xfrm>
            <a:off x="839788" y="365125"/>
            <a:ext cx="10515600" cy="1325563"/>
          </a:xfrm>
        </p:spPr>
        <p:txBody>
          <a:bodyPr/>
          <a:lstStyle/>
          <a:p>
            <a:r>
              <a:rPr lang="en-US"/>
              <a:t>Click to edit Master title style</a:t>
            </a:r>
            <a:endParaRPr lang="ru-UA"/>
          </a:p>
        </p:txBody>
      </p:sp>
      <p:sp>
        <p:nvSpPr>
          <p:cNvPr id="3" name="Text Placeholder 2">
            <a:extLst>
              <a:ext uri="{FF2B5EF4-FFF2-40B4-BE49-F238E27FC236}">
                <a16:creationId xmlns:a16="http://schemas.microsoft.com/office/drawing/2014/main" id="{C5036E4C-47DF-4C4E-865B-625A2F623B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F177487-E9C5-4089-8B13-ABA2DF5DE8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5" name="Text Placeholder 4">
            <a:extLst>
              <a:ext uri="{FF2B5EF4-FFF2-40B4-BE49-F238E27FC236}">
                <a16:creationId xmlns:a16="http://schemas.microsoft.com/office/drawing/2014/main" id="{6EFB98EA-58ED-4BDE-9EC4-104F63AB16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224F83-70AD-4CE7-A749-B99565B6CA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7" name="Date Placeholder 6">
            <a:extLst>
              <a:ext uri="{FF2B5EF4-FFF2-40B4-BE49-F238E27FC236}">
                <a16:creationId xmlns:a16="http://schemas.microsoft.com/office/drawing/2014/main" id="{4721CE94-4C90-49F7-87F6-363176F4438A}"/>
              </a:ext>
            </a:extLst>
          </p:cNvPr>
          <p:cNvSpPr>
            <a:spLocks noGrp="1"/>
          </p:cNvSpPr>
          <p:nvPr>
            <p:ph type="dt" sz="half" idx="10"/>
          </p:nvPr>
        </p:nvSpPr>
        <p:spPr/>
        <p:txBody>
          <a:bodyPr/>
          <a:lstStyle/>
          <a:p>
            <a:fld id="{9176929C-2F64-4A7E-A189-FC2593FED488}" type="datetimeFigureOut">
              <a:rPr lang="ru-UA" smtClean="0"/>
              <a:t>12/20/24</a:t>
            </a:fld>
            <a:endParaRPr lang="ru-UA"/>
          </a:p>
        </p:txBody>
      </p:sp>
      <p:sp>
        <p:nvSpPr>
          <p:cNvPr id="8" name="Footer Placeholder 7">
            <a:extLst>
              <a:ext uri="{FF2B5EF4-FFF2-40B4-BE49-F238E27FC236}">
                <a16:creationId xmlns:a16="http://schemas.microsoft.com/office/drawing/2014/main" id="{E3ACD6E6-4E07-4895-B40D-FE721D02AD44}"/>
              </a:ext>
            </a:extLst>
          </p:cNvPr>
          <p:cNvSpPr>
            <a:spLocks noGrp="1"/>
          </p:cNvSpPr>
          <p:nvPr>
            <p:ph type="ftr" sz="quarter" idx="11"/>
          </p:nvPr>
        </p:nvSpPr>
        <p:spPr/>
        <p:txBody>
          <a:bodyPr/>
          <a:lstStyle/>
          <a:p>
            <a:endParaRPr lang="ru-UA"/>
          </a:p>
        </p:txBody>
      </p:sp>
      <p:sp>
        <p:nvSpPr>
          <p:cNvPr id="9" name="Slide Number Placeholder 8">
            <a:extLst>
              <a:ext uri="{FF2B5EF4-FFF2-40B4-BE49-F238E27FC236}">
                <a16:creationId xmlns:a16="http://schemas.microsoft.com/office/drawing/2014/main" id="{84127FBD-F66A-4871-B4E4-B2EFA7279709}"/>
              </a:ext>
            </a:extLst>
          </p:cNvPr>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893287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21F9-12B5-404E-B333-6ABF272681A6}"/>
              </a:ext>
            </a:extLst>
          </p:cNvPr>
          <p:cNvSpPr>
            <a:spLocks noGrp="1"/>
          </p:cNvSpPr>
          <p:nvPr>
            <p:ph type="title"/>
          </p:nvPr>
        </p:nvSpPr>
        <p:spPr/>
        <p:txBody>
          <a:bodyPr/>
          <a:lstStyle/>
          <a:p>
            <a:r>
              <a:rPr lang="en-US"/>
              <a:t>Click to edit Master title style</a:t>
            </a:r>
            <a:endParaRPr lang="ru-UA"/>
          </a:p>
        </p:txBody>
      </p:sp>
      <p:sp>
        <p:nvSpPr>
          <p:cNvPr id="3" name="Date Placeholder 2">
            <a:extLst>
              <a:ext uri="{FF2B5EF4-FFF2-40B4-BE49-F238E27FC236}">
                <a16:creationId xmlns:a16="http://schemas.microsoft.com/office/drawing/2014/main" id="{40FECC08-35BA-4392-BEBB-BFAB488A9CFA}"/>
              </a:ext>
            </a:extLst>
          </p:cNvPr>
          <p:cNvSpPr>
            <a:spLocks noGrp="1"/>
          </p:cNvSpPr>
          <p:nvPr>
            <p:ph type="dt" sz="half" idx="10"/>
          </p:nvPr>
        </p:nvSpPr>
        <p:spPr/>
        <p:txBody>
          <a:bodyPr/>
          <a:lstStyle/>
          <a:p>
            <a:fld id="{9176929C-2F64-4A7E-A189-FC2593FED488}" type="datetimeFigureOut">
              <a:rPr lang="ru-UA" smtClean="0"/>
              <a:t>12/20/24</a:t>
            </a:fld>
            <a:endParaRPr lang="ru-UA"/>
          </a:p>
        </p:txBody>
      </p:sp>
      <p:sp>
        <p:nvSpPr>
          <p:cNvPr id="4" name="Footer Placeholder 3">
            <a:extLst>
              <a:ext uri="{FF2B5EF4-FFF2-40B4-BE49-F238E27FC236}">
                <a16:creationId xmlns:a16="http://schemas.microsoft.com/office/drawing/2014/main" id="{4C3013B3-3C7F-4E8D-8638-DEC55A7F2E32}"/>
              </a:ext>
            </a:extLst>
          </p:cNvPr>
          <p:cNvSpPr>
            <a:spLocks noGrp="1"/>
          </p:cNvSpPr>
          <p:nvPr>
            <p:ph type="ftr" sz="quarter" idx="11"/>
          </p:nvPr>
        </p:nvSpPr>
        <p:spPr/>
        <p:txBody>
          <a:bodyPr/>
          <a:lstStyle/>
          <a:p>
            <a:endParaRPr lang="ru-UA"/>
          </a:p>
        </p:txBody>
      </p:sp>
      <p:sp>
        <p:nvSpPr>
          <p:cNvPr id="5" name="Slide Number Placeholder 4">
            <a:extLst>
              <a:ext uri="{FF2B5EF4-FFF2-40B4-BE49-F238E27FC236}">
                <a16:creationId xmlns:a16="http://schemas.microsoft.com/office/drawing/2014/main" id="{F256A77B-3840-40CE-8577-048402174458}"/>
              </a:ext>
            </a:extLst>
          </p:cNvPr>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74457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CED067-4D94-477F-A07D-1B0EC43D272B}"/>
              </a:ext>
            </a:extLst>
          </p:cNvPr>
          <p:cNvSpPr>
            <a:spLocks noGrp="1"/>
          </p:cNvSpPr>
          <p:nvPr>
            <p:ph type="dt" sz="half" idx="10"/>
          </p:nvPr>
        </p:nvSpPr>
        <p:spPr/>
        <p:txBody>
          <a:bodyPr/>
          <a:lstStyle/>
          <a:p>
            <a:fld id="{9176929C-2F64-4A7E-A189-FC2593FED488}" type="datetimeFigureOut">
              <a:rPr lang="ru-UA" smtClean="0"/>
              <a:t>12/20/24</a:t>
            </a:fld>
            <a:endParaRPr lang="ru-UA"/>
          </a:p>
        </p:txBody>
      </p:sp>
      <p:sp>
        <p:nvSpPr>
          <p:cNvPr id="3" name="Footer Placeholder 2">
            <a:extLst>
              <a:ext uri="{FF2B5EF4-FFF2-40B4-BE49-F238E27FC236}">
                <a16:creationId xmlns:a16="http://schemas.microsoft.com/office/drawing/2014/main" id="{6F22A4ED-0C98-4475-9C06-AD916F71E518}"/>
              </a:ext>
            </a:extLst>
          </p:cNvPr>
          <p:cNvSpPr>
            <a:spLocks noGrp="1"/>
          </p:cNvSpPr>
          <p:nvPr>
            <p:ph type="ftr" sz="quarter" idx="11"/>
          </p:nvPr>
        </p:nvSpPr>
        <p:spPr/>
        <p:txBody>
          <a:bodyPr/>
          <a:lstStyle/>
          <a:p>
            <a:endParaRPr lang="ru-UA"/>
          </a:p>
        </p:txBody>
      </p:sp>
      <p:sp>
        <p:nvSpPr>
          <p:cNvPr id="4" name="Slide Number Placeholder 3">
            <a:extLst>
              <a:ext uri="{FF2B5EF4-FFF2-40B4-BE49-F238E27FC236}">
                <a16:creationId xmlns:a16="http://schemas.microsoft.com/office/drawing/2014/main" id="{D88D6E3D-10BB-49CF-A63D-A365A6EB747E}"/>
              </a:ext>
            </a:extLst>
          </p:cNvPr>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4002705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6B3E-B52F-4879-AC7A-A291F3A11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UA"/>
          </a:p>
        </p:txBody>
      </p:sp>
      <p:sp>
        <p:nvSpPr>
          <p:cNvPr id="3" name="Content Placeholder 2">
            <a:extLst>
              <a:ext uri="{FF2B5EF4-FFF2-40B4-BE49-F238E27FC236}">
                <a16:creationId xmlns:a16="http://schemas.microsoft.com/office/drawing/2014/main" id="{6447BFA2-C1ED-44E4-8C46-7FFEE35C11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Text Placeholder 3">
            <a:extLst>
              <a:ext uri="{FF2B5EF4-FFF2-40B4-BE49-F238E27FC236}">
                <a16:creationId xmlns:a16="http://schemas.microsoft.com/office/drawing/2014/main" id="{13FAFAF7-1380-4CF3-B027-4A61F44256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8A4867-64A6-47C4-AF43-8690009951AE}"/>
              </a:ext>
            </a:extLst>
          </p:cNvPr>
          <p:cNvSpPr>
            <a:spLocks noGrp="1"/>
          </p:cNvSpPr>
          <p:nvPr>
            <p:ph type="dt" sz="half" idx="10"/>
          </p:nvPr>
        </p:nvSpPr>
        <p:spPr/>
        <p:txBody>
          <a:bodyPr/>
          <a:lstStyle/>
          <a:p>
            <a:fld id="{9176929C-2F64-4A7E-A189-FC2593FED488}" type="datetimeFigureOut">
              <a:rPr lang="ru-UA" smtClean="0"/>
              <a:t>12/20/24</a:t>
            </a:fld>
            <a:endParaRPr lang="ru-UA"/>
          </a:p>
        </p:txBody>
      </p:sp>
      <p:sp>
        <p:nvSpPr>
          <p:cNvPr id="6" name="Footer Placeholder 5">
            <a:extLst>
              <a:ext uri="{FF2B5EF4-FFF2-40B4-BE49-F238E27FC236}">
                <a16:creationId xmlns:a16="http://schemas.microsoft.com/office/drawing/2014/main" id="{9483DBD5-7188-4307-92E8-E87BA55469DA}"/>
              </a:ext>
            </a:extLst>
          </p:cNvPr>
          <p:cNvSpPr>
            <a:spLocks noGrp="1"/>
          </p:cNvSpPr>
          <p:nvPr>
            <p:ph type="ftr" sz="quarter" idx="11"/>
          </p:nvPr>
        </p:nvSpPr>
        <p:spPr/>
        <p:txBody>
          <a:bodyPr/>
          <a:lstStyle/>
          <a:p>
            <a:endParaRPr lang="ru-UA"/>
          </a:p>
        </p:txBody>
      </p:sp>
      <p:sp>
        <p:nvSpPr>
          <p:cNvPr id="7" name="Slide Number Placeholder 6">
            <a:extLst>
              <a:ext uri="{FF2B5EF4-FFF2-40B4-BE49-F238E27FC236}">
                <a16:creationId xmlns:a16="http://schemas.microsoft.com/office/drawing/2014/main" id="{73F6C532-05DB-4B89-94B5-EBBA0EA3FD85}"/>
              </a:ext>
            </a:extLst>
          </p:cNvPr>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388919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92EB-6068-431B-9583-E4D80E8D7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UA"/>
          </a:p>
        </p:txBody>
      </p:sp>
      <p:sp>
        <p:nvSpPr>
          <p:cNvPr id="3" name="Picture Placeholder 2">
            <a:extLst>
              <a:ext uri="{FF2B5EF4-FFF2-40B4-BE49-F238E27FC236}">
                <a16:creationId xmlns:a16="http://schemas.microsoft.com/office/drawing/2014/main" id="{6CDA0F6E-7219-4D57-8FB7-8BB28A60F1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UA"/>
          </a:p>
        </p:txBody>
      </p:sp>
      <p:sp>
        <p:nvSpPr>
          <p:cNvPr id="4" name="Text Placeholder 3">
            <a:extLst>
              <a:ext uri="{FF2B5EF4-FFF2-40B4-BE49-F238E27FC236}">
                <a16:creationId xmlns:a16="http://schemas.microsoft.com/office/drawing/2014/main" id="{076D0F8D-5A65-4F2B-8DBB-EE65A5D1E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B3982F-6745-430F-B8C4-023C061C7336}"/>
              </a:ext>
            </a:extLst>
          </p:cNvPr>
          <p:cNvSpPr>
            <a:spLocks noGrp="1"/>
          </p:cNvSpPr>
          <p:nvPr>
            <p:ph type="dt" sz="half" idx="10"/>
          </p:nvPr>
        </p:nvSpPr>
        <p:spPr/>
        <p:txBody>
          <a:bodyPr/>
          <a:lstStyle/>
          <a:p>
            <a:fld id="{9176929C-2F64-4A7E-A189-FC2593FED488}" type="datetimeFigureOut">
              <a:rPr lang="ru-UA" smtClean="0"/>
              <a:t>12/20/24</a:t>
            </a:fld>
            <a:endParaRPr lang="ru-UA"/>
          </a:p>
        </p:txBody>
      </p:sp>
      <p:sp>
        <p:nvSpPr>
          <p:cNvPr id="6" name="Footer Placeholder 5">
            <a:extLst>
              <a:ext uri="{FF2B5EF4-FFF2-40B4-BE49-F238E27FC236}">
                <a16:creationId xmlns:a16="http://schemas.microsoft.com/office/drawing/2014/main" id="{AEC6CEF4-B032-4307-8D69-DC05DB6C166D}"/>
              </a:ext>
            </a:extLst>
          </p:cNvPr>
          <p:cNvSpPr>
            <a:spLocks noGrp="1"/>
          </p:cNvSpPr>
          <p:nvPr>
            <p:ph type="ftr" sz="quarter" idx="11"/>
          </p:nvPr>
        </p:nvSpPr>
        <p:spPr/>
        <p:txBody>
          <a:bodyPr/>
          <a:lstStyle/>
          <a:p>
            <a:endParaRPr lang="ru-UA"/>
          </a:p>
        </p:txBody>
      </p:sp>
      <p:sp>
        <p:nvSpPr>
          <p:cNvPr id="7" name="Slide Number Placeholder 6">
            <a:extLst>
              <a:ext uri="{FF2B5EF4-FFF2-40B4-BE49-F238E27FC236}">
                <a16:creationId xmlns:a16="http://schemas.microsoft.com/office/drawing/2014/main" id="{10F44498-5EEB-47DB-90C1-71F5A79BA712}"/>
              </a:ext>
            </a:extLst>
          </p:cNvPr>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372334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8F9F7A-05D2-483F-A391-50DADE99D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UA"/>
          </a:p>
        </p:txBody>
      </p:sp>
      <p:sp>
        <p:nvSpPr>
          <p:cNvPr id="3" name="Text Placeholder 2">
            <a:extLst>
              <a:ext uri="{FF2B5EF4-FFF2-40B4-BE49-F238E27FC236}">
                <a16:creationId xmlns:a16="http://schemas.microsoft.com/office/drawing/2014/main" id="{F89584B3-2C23-41BE-9DF8-1CAC188A85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59F2DFCE-D57C-4A3B-B7EC-88E0BDEF56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6929C-2F64-4A7E-A189-FC2593FED488}" type="datetimeFigureOut">
              <a:rPr lang="ru-UA" smtClean="0"/>
              <a:t>12/20/24</a:t>
            </a:fld>
            <a:endParaRPr lang="ru-UA"/>
          </a:p>
        </p:txBody>
      </p:sp>
      <p:sp>
        <p:nvSpPr>
          <p:cNvPr id="5" name="Footer Placeholder 4">
            <a:extLst>
              <a:ext uri="{FF2B5EF4-FFF2-40B4-BE49-F238E27FC236}">
                <a16:creationId xmlns:a16="http://schemas.microsoft.com/office/drawing/2014/main" id="{1847CE8B-F3B1-4816-91AA-454C0EE84A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UA"/>
          </a:p>
        </p:txBody>
      </p:sp>
      <p:sp>
        <p:nvSpPr>
          <p:cNvPr id="6" name="Slide Number Placeholder 5">
            <a:extLst>
              <a:ext uri="{FF2B5EF4-FFF2-40B4-BE49-F238E27FC236}">
                <a16:creationId xmlns:a16="http://schemas.microsoft.com/office/drawing/2014/main" id="{F0A9A0F2-71BA-4E76-A2C7-8D2468567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8ADF7-8DD0-42C8-AA48-8BEDCFD331AB}" type="slidenum">
              <a:rPr lang="ru-UA" smtClean="0"/>
              <a:t>‹#›</a:t>
            </a:fld>
            <a:endParaRPr lang="ru-UA"/>
          </a:p>
        </p:txBody>
      </p:sp>
    </p:spTree>
    <p:extLst>
      <p:ext uri="{BB962C8B-B14F-4D97-AF65-F5344CB8AC3E}">
        <p14:creationId xmlns:p14="http://schemas.microsoft.com/office/powerpoint/2010/main" val="339536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13.xml"/><Relationship Id="rId6" Type="http://schemas.openxmlformats.org/officeDocument/2006/relationships/image" Target="../media/image42.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41.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059D18D-86B6-4639-8E7F-8C8215E40642}"/>
              </a:ext>
            </a:extLst>
          </p:cNvPr>
          <p:cNvGrpSpPr/>
          <p:nvPr/>
        </p:nvGrpSpPr>
        <p:grpSpPr>
          <a:xfrm>
            <a:off x="838200" y="-1847850"/>
            <a:ext cx="10448926" cy="10448926"/>
            <a:chOff x="7349505" y="606851"/>
            <a:chExt cx="1211126" cy="1211126"/>
          </a:xfrm>
        </p:grpSpPr>
        <p:sp>
          <p:nvSpPr>
            <p:cNvPr id="19" name="Oval 18">
              <a:extLst>
                <a:ext uri="{FF2B5EF4-FFF2-40B4-BE49-F238E27FC236}">
                  <a16:creationId xmlns:a16="http://schemas.microsoft.com/office/drawing/2014/main" id="{603B3565-AE55-4FF7-AA94-0EC81477D671}"/>
                </a:ext>
              </a:extLst>
            </p:cNvPr>
            <p:cNvSpPr/>
            <p:nvPr/>
          </p:nvSpPr>
          <p:spPr>
            <a:xfrm>
              <a:off x="7349505" y="606851"/>
              <a:ext cx="1211126" cy="1211126"/>
            </a:xfrm>
            <a:prstGeom prst="ellipse">
              <a:avLst/>
            </a:prstGeom>
            <a:solidFill>
              <a:schemeClr val="bg2"/>
            </a:solid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0" name="Oval 19">
              <a:extLst>
                <a:ext uri="{FF2B5EF4-FFF2-40B4-BE49-F238E27FC236}">
                  <a16:creationId xmlns:a16="http://schemas.microsoft.com/office/drawing/2014/main" id="{0BFF77A4-633A-45E1-AB42-DC6B123A1537}"/>
                </a:ext>
              </a:extLst>
            </p:cNvPr>
            <p:cNvSpPr/>
            <p:nvPr/>
          </p:nvSpPr>
          <p:spPr>
            <a:xfrm>
              <a:off x="7349505" y="606851"/>
              <a:ext cx="1211126" cy="121112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15" name="Group 14">
            <a:extLst>
              <a:ext uri="{FF2B5EF4-FFF2-40B4-BE49-F238E27FC236}">
                <a16:creationId xmlns:a16="http://schemas.microsoft.com/office/drawing/2014/main" id="{726D412A-9C78-4AEC-B0D3-A0CAA5F09AC8}"/>
              </a:ext>
            </a:extLst>
          </p:cNvPr>
          <p:cNvGrpSpPr/>
          <p:nvPr/>
        </p:nvGrpSpPr>
        <p:grpSpPr>
          <a:xfrm>
            <a:off x="1666875" y="-990600"/>
            <a:ext cx="8734425" cy="8734425"/>
            <a:chOff x="7349505" y="606851"/>
            <a:chExt cx="1211126" cy="1211126"/>
          </a:xfrm>
        </p:grpSpPr>
        <p:sp>
          <p:nvSpPr>
            <p:cNvPr id="16" name="Oval 15">
              <a:extLst>
                <a:ext uri="{FF2B5EF4-FFF2-40B4-BE49-F238E27FC236}">
                  <a16:creationId xmlns:a16="http://schemas.microsoft.com/office/drawing/2014/main" id="{AC3AD11E-C14C-402E-A63D-4A75865FD2C2}"/>
                </a:ext>
              </a:extLst>
            </p:cNvPr>
            <p:cNvSpPr/>
            <p:nvPr/>
          </p:nvSpPr>
          <p:spPr>
            <a:xfrm>
              <a:off x="7349505" y="606851"/>
              <a:ext cx="1211126" cy="1211126"/>
            </a:xfrm>
            <a:prstGeom prst="ellipse">
              <a:avLst/>
            </a:prstGeom>
            <a:solidFill>
              <a:schemeClr val="bg2"/>
            </a:solid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7" name="Oval 16">
              <a:extLst>
                <a:ext uri="{FF2B5EF4-FFF2-40B4-BE49-F238E27FC236}">
                  <a16:creationId xmlns:a16="http://schemas.microsoft.com/office/drawing/2014/main" id="{35C28E86-D537-4294-B0D7-13E5EC1A876E}"/>
                </a:ext>
              </a:extLst>
            </p:cNvPr>
            <p:cNvSpPr/>
            <p:nvPr/>
          </p:nvSpPr>
          <p:spPr>
            <a:xfrm>
              <a:off x="7349505" y="606851"/>
              <a:ext cx="1211126" cy="121112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3" name="Group 2">
            <a:extLst>
              <a:ext uri="{FF2B5EF4-FFF2-40B4-BE49-F238E27FC236}">
                <a16:creationId xmlns:a16="http://schemas.microsoft.com/office/drawing/2014/main" id="{241E95BB-B7E3-49A9-9E20-F390D896821D}"/>
              </a:ext>
            </a:extLst>
          </p:cNvPr>
          <p:cNvGrpSpPr/>
          <p:nvPr/>
        </p:nvGrpSpPr>
        <p:grpSpPr>
          <a:xfrm>
            <a:off x="2676525" y="9525"/>
            <a:ext cx="6838950" cy="6838950"/>
            <a:chOff x="7349505" y="606851"/>
            <a:chExt cx="1211126" cy="1211126"/>
          </a:xfrm>
        </p:grpSpPr>
        <p:sp>
          <p:nvSpPr>
            <p:cNvPr id="13" name="Oval 12">
              <a:extLst>
                <a:ext uri="{FF2B5EF4-FFF2-40B4-BE49-F238E27FC236}">
                  <a16:creationId xmlns:a16="http://schemas.microsoft.com/office/drawing/2014/main" id="{344DF6E3-F6CF-4BD7-B06B-280B552682C7}"/>
                </a:ext>
              </a:extLst>
            </p:cNvPr>
            <p:cNvSpPr/>
            <p:nvPr/>
          </p:nvSpPr>
          <p:spPr>
            <a:xfrm>
              <a:off x="7349505" y="606851"/>
              <a:ext cx="1211126" cy="1211126"/>
            </a:xfrm>
            <a:prstGeom prst="ellipse">
              <a:avLst/>
            </a:prstGeom>
            <a:solidFill>
              <a:schemeClr val="bg2"/>
            </a:solid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4" name="Oval 13">
              <a:extLst>
                <a:ext uri="{FF2B5EF4-FFF2-40B4-BE49-F238E27FC236}">
                  <a16:creationId xmlns:a16="http://schemas.microsoft.com/office/drawing/2014/main" id="{36840C19-B347-479F-9180-58E57C0A394A}"/>
                </a:ext>
              </a:extLst>
            </p:cNvPr>
            <p:cNvSpPr/>
            <p:nvPr/>
          </p:nvSpPr>
          <p:spPr>
            <a:xfrm>
              <a:off x="7349505" y="606851"/>
              <a:ext cx="1211126" cy="121112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pic>
        <p:nvPicPr>
          <p:cNvPr id="25" name="Picture 24" descr="A pool and palm trees by a body of water&#10;&#10;Description automatically generated">
            <a:extLst>
              <a:ext uri="{FF2B5EF4-FFF2-40B4-BE49-F238E27FC236}">
                <a16:creationId xmlns:a16="http://schemas.microsoft.com/office/drawing/2014/main" id="{246CFD0E-A269-E9D1-81B0-94C3DC236EC2}"/>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7792" y="-1274872"/>
            <a:ext cx="12199308" cy="8132872"/>
          </a:xfrm>
          <a:prstGeom prst="rect">
            <a:avLst/>
          </a:prstGeom>
          <a:solidFill>
            <a:srgbClr val="01AACD">
              <a:alpha val="30000"/>
            </a:srgbClr>
          </a:solidFill>
        </p:spPr>
      </p:pic>
      <p:grpSp>
        <p:nvGrpSpPr>
          <p:cNvPr id="4" name="Group 3">
            <a:extLst>
              <a:ext uri="{FF2B5EF4-FFF2-40B4-BE49-F238E27FC236}">
                <a16:creationId xmlns:a16="http://schemas.microsoft.com/office/drawing/2014/main" id="{1441FA1E-8D5F-4DF4-BCB1-3D6DC8AC509A}"/>
              </a:ext>
            </a:extLst>
          </p:cNvPr>
          <p:cNvGrpSpPr/>
          <p:nvPr/>
        </p:nvGrpSpPr>
        <p:grpSpPr>
          <a:xfrm>
            <a:off x="3425542" y="775272"/>
            <a:ext cx="5294381" cy="5294381"/>
            <a:chOff x="7349505" y="606851"/>
            <a:chExt cx="1211126" cy="1211126"/>
          </a:xfrm>
          <a:solidFill>
            <a:schemeClr val="bg1">
              <a:alpha val="40012"/>
            </a:schemeClr>
          </a:solidFill>
        </p:grpSpPr>
        <p:sp>
          <p:nvSpPr>
            <p:cNvPr id="11" name="Oval 10">
              <a:extLst>
                <a:ext uri="{FF2B5EF4-FFF2-40B4-BE49-F238E27FC236}">
                  <a16:creationId xmlns:a16="http://schemas.microsoft.com/office/drawing/2014/main" id="{E70854ED-9331-44FF-BEC1-A0AF16E151D8}"/>
                </a:ext>
              </a:extLst>
            </p:cNvPr>
            <p:cNvSpPr/>
            <p:nvPr/>
          </p:nvSpPr>
          <p:spPr>
            <a:xfrm>
              <a:off x="7349505"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2" name="Oval 11">
              <a:extLst>
                <a:ext uri="{FF2B5EF4-FFF2-40B4-BE49-F238E27FC236}">
                  <a16:creationId xmlns:a16="http://schemas.microsoft.com/office/drawing/2014/main" id="{2DF4E562-D5A1-4DE5-8BEA-A253AB61945F}"/>
                </a:ext>
              </a:extLst>
            </p:cNvPr>
            <p:cNvSpPr/>
            <p:nvPr/>
          </p:nvSpPr>
          <p:spPr>
            <a:xfrm>
              <a:off x="7349505" y="606851"/>
              <a:ext cx="1211126" cy="1211126"/>
            </a:xfrm>
            <a:prstGeom prst="ellipse">
              <a:avLst/>
            </a:prstGeom>
            <a:grp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pic>
        <p:nvPicPr>
          <p:cNvPr id="2" name="Lang-Realty-Luxe-Logo-Light-Stacked.png" descr="Lang-Realty-Luxe-Logo-Light-Stacked.png">
            <a:extLst>
              <a:ext uri="{FF2B5EF4-FFF2-40B4-BE49-F238E27FC236}">
                <a16:creationId xmlns:a16="http://schemas.microsoft.com/office/drawing/2014/main" id="{4CC72008-6555-19CA-A4DC-35CC102ED69D}"/>
              </a:ext>
            </a:extLst>
          </p:cNvPr>
          <p:cNvPicPr>
            <a:picLocks noChangeAspect="1"/>
          </p:cNvPicPr>
          <p:nvPr/>
        </p:nvPicPr>
        <p:blipFill>
          <a:blip r:embed="rId3"/>
          <a:srcRect b="114"/>
          <a:stretch>
            <a:fillRect/>
          </a:stretch>
        </p:blipFill>
        <p:spPr>
          <a:xfrm>
            <a:off x="12296776" y="2300849"/>
            <a:ext cx="1663002" cy="1358684"/>
          </a:xfrm>
          <a:prstGeom prst="rect">
            <a:avLst/>
          </a:prstGeom>
          <a:ln w="12700">
            <a:miter lim="400000"/>
          </a:ln>
        </p:spPr>
      </p:pic>
      <p:sp>
        <p:nvSpPr>
          <p:cNvPr id="23" name="LOCAL • TRUSTED • PROVEN">
            <a:extLst>
              <a:ext uri="{FF2B5EF4-FFF2-40B4-BE49-F238E27FC236}">
                <a16:creationId xmlns:a16="http://schemas.microsoft.com/office/drawing/2014/main" id="{B5FDE1D4-8AFE-8C4A-9A5D-174F86F0A303}"/>
              </a:ext>
            </a:extLst>
          </p:cNvPr>
          <p:cNvSpPr txBox="1"/>
          <p:nvPr/>
        </p:nvSpPr>
        <p:spPr>
          <a:xfrm>
            <a:off x="3927643" y="4600354"/>
            <a:ext cx="4154490" cy="313371"/>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chor="ctr">
            <a:normAutofit/>
          </a:bodyPr>
          <a:lstStyle>
            <a:lvl1pPr algn="ctr" defTabSz="914400">
              <a:lnSpc>
                <a:spcPct val="90000"/>
              </a:lnSpc>
              <a:spcBef>
                <a:spcPts val="1000"/>
              </a:spcBef>
              <a:defRPr sz="1400">
                <a:solidFill>
                  <a:srgbClr val="FFFFFF"/>
                </a:solidFill>
                <a:latin typeface="Gotham Light"/>
                <a:ea typeface="Gotham Light"/>
                <a:cs typeface="Gotham Light"/>
                <a:sym typeface="Gotham Light"/>
              </a:defRPr>
            </a:lvl1pPr>
          </a:lstStyle>
          <a:p>
            <a:r>
              <a:rPr sz="1800" dirty="0" err="1">
                <a:solidFill>
                  <a:srgbClr val="193C6E"/>
                </a:solidFill>
                <a:latin typeface="Arial" panose="020B0604020202020204" pitchFamily="34" charset="0"/>
                <a:cs typeface="Arial" panose="020B0604020202020204" pitchFamily="34" charset="0"/>
              </a:rPr>
              <a:t>www.langrealty.com</a:t>
            </a:r>
            <a:endParaRPr sz="1800" dirty="0">
              <a:solidFill>
                <a:srgbClr val="193C6E"/>
              </a:solidFill>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id="{C95D2406-8C19-CA8A-6E92-6A743A7D3F22}"/>
              </a:ext>
            </a:extLst>
          </p:cNvPr>
          <p:cNvSpPr/>
          <p:nvPr/>
        </p:nvSpPr>
        <p:spPr>
          <a:xfrm>
            <a:off x="12313088" y="3989737"/>
            <a:ext cx="2874930" cy="2920167"/>
          </a:xfrm>
          <a:custGeom>
            <a:avLst/>
            <a:gdLst/>
            <a:ahLst/>
            <a:cxnLst/>
            <a:rect l="l" t="t" r="r" b="b"/>
            <a:pathLst>
              <a:path w="9578212" h="10287000">
                <a:moveTo>
                  <a:pt x="0" y="0"/>
                </a:moveTo>
                <a:lnTo>
                  <a:pt x="9578212" y="0"/>
                </a:lnTo>
                <a:lnTo>
                  <a:pt x="9578212" y="10287000"/>
                </a:lnTo>
                <a:lnTo>
                  <a:pt x="0" y="10287000"/>
                </a:lnTo>
                <a:lnTo>
                  <a:pt x="0" y="0"/>
                </a:lnTo>
                <a:close/>
              </a:path>
            </a:pathLst>
          </a:custGeom>
          <a:blipFill>
            <a:blip r:embed="rId4">
              <a:alphaModFix/>
            </a:blip>
            <a:stretch>
              <a:fillRect/>
            </a:stretch>
          </a:blipFill>
        </p:spPr>
        <p:txBody>
          <a:bodyPr/>
          <a:lstStyle/>
          <a:p>
            <a:endParaRPr lang="en-US" dirty="0"/>
          </a:p>
        </p:txBody>
      </p:sp>
      <p:pic>
        <p:nvPicPr>
          <p:cNvPr id="10" name="Picture 9" descr="A logo with blue and yellow letters&#10;&#10;Description automatically generated">
            <a:extLst>
              <a:ext uri="{FF2B5EF4-FFF2-40B4-BE49-F238E27FC236}">
                <a16:creationId xmlns:a16="http://schemas.microsoft.com/office/drawing/2014/main" id="{3FC61578-C31F-BA28-AE4C-694A2A74E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3132" y="2446325"/>
            <a:ext cx="5097460" cy="1860573"/>
          </a:xfrm>
          <a:prstGeom prst="rect">
            <a:avLst/>
          </a:prstGeom>
        </p:spPr>
      </p:pic>
    </p:spTree>
    <p:extLst>
      <p:ext uri="{BB962C8B-B14F-4D97-AF65-F5344CB8AC3E}">
        <p14:creationId xmlns:p14="http://schemas.microsoft.com/office/powerpoint/2010/main" val="276795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48000" decel="47000" autoRev="1" fill="hold" nodeType="withEffect">
                                  <p:stCondLst>
                                    <p:cond delay="500"/>
                                  </p:stCondLst>
                                  <p:childTnLst>
                                    <p:animScale>
                                      <p:cBhvr>
                                        <p:cTn id="6" dur="2000" fill="hold"/>
                                        <p:tgtEl>
                                          <p:spTgt spid="4"/>
                                        </p:tgtEl>
                                      </p:cBhvr>
                                      <p:by x="150000" y="150000"/>
                                    </p:animScale>
                                  </p:childTnLst>
                                </p:cTn>
                              </p:par>
                              <p:par>
                                <p:cTn id="7" presetID="6" presetClass="emph" presetSubtype="0" repeatCount="indefinite" accel="48000" decel="47000" autoRev="1" fill="hold" nodeType="withEffect">
                                  <p:stCondLst>
                                    <p:cond delay="750"/>
                                  </p:stCondLst>
                                  <p:childTnLst>
                                    <p:animScale>
                                      <p:cBhvr>
                                        <p:cTn id="8" dur="2000" fill="hold"/>
                                        <p:tgtEl>
                                          <p:spTgt spid="3"/>
                                        </p:tgtEl>
                                      </p:cBhvr>
                                      <p:by x="150000" y="150000"/>
                                    </p:animScale>
                                  </p:childTnLst>
                                </p:cTn>
                              </p:par>
                              <p:par>
                                <p:cTn id="9" presetID="10" presetClass="entr" fill="hold" grpId="0" nodeType="withEffect">
                                  <p:stCondLst>
                                    <p:cond delay="0"/>
                                  </p:stCondLst>
                                  <p:iterate>
                                    <p:tmAbs val="0"/>
                                  </p:iterate>
                                  <p:childTnLst>
                                    <p:set>
                                      <p:cBhvr>
                                        <p:cTn id="10" fill="hold"/>
                                        <p:tgtEl>
                                          <p:spTgt spid="23">
                                            <p:bg/>
                                          </p:spTgt>
                                        </p:tgtEl>
                                        <p:attrNameLst>
                                          <p:attrName>style.visibility</p:attrName>
                                        </p:attrNameLst>
                                      </p:cBhvr>
                                      <p:to>
                                        <p:strVal val="visible"/>
                                      </p:to>
                                    </p:set>
                                    <p:animEffect transition="in" filter="fade">
                                      <p:cBhvr>
                                        <p:cTn id="11" dur="2000"/>
                                        <p:tgtEl>
                                          <p:spTgt spid="23">
                                            <p:bg/>
                                          </p:spTgt>
                                        </p:tgtEl>
                                      </p:cBhvr>
                                    </p:animEffect>
                                  </p:childTnLst>
                                </p:cTn>
                              </p:par>
                              <p:par>
                                <p:cTn id="12" presetID="10" presetClass="entr" presetSubtype="0" fill="hold" grpId="0" nodeType="withEffect">
                                  <p:stCondLst>
                                    <p:cond delay="0"/>
                                  </p:stCondLst>
                                  <p:iterate>
                                    <p:tmAbs val="0"/>
                                  </p:iterate>
                                  <p:childTnLst>
                                    <p:set>
                                      <p:cBhvr>
                                        <p:cTn id="13" fill="hold"/>
                                        <p:tgtEl>
                                          <p:spTgt spid="23">
                                            <p:txEl>
                                              <p:pRg st="0" end="0"/>
                                            </p:txEl>
                                          </p:spTgt>
                                        </p:tgtEl>
                                        <p:attrNameLst>
                                          <p:attrName>style.visibility</p:attrName>
                                        </p:attrNameLst>
                                      </p:cBhvr>
                                      <p:to>
                                        <p:strVal val="visible"/>
                                      </p:to>
                                    </p:set>
                                    <p:animEffect transition="in" filter="fade">
                                      <p:cBhvr>
                                        <p:cTn id="14" dur="2000"/>
                                        <p:tgtEl>
                                          <p:spTgt spid="23">
                                            <p:txEl>
                                              <p:pRg st="0" end="0"/>
                                            </p:txEl>
                                          </p:spTgt>
                                        </p:tgtEl>
                                      </p:cBhvr>
                                    </p:animEffect>
                                  </p:childTnLst>
                                </p:cTn>
                              </p:par>
                              <p:par>
                                <p:cTn id="15" presetID="6" presetClass="emph" presetSubtype="0" repeatCount="indefinite" accel="48000" decel="47000" autoRev="1" fill="hold" nodeType="withEffect">
                                  <p:stCondLst>
                                    <p:cond delay="1000"/>
                                  </p:stCondLst>
                                  <p:childTnLst>
                                    <p:animScale>
                                      <p:cBhvr>
                                        <p:cTn id="16" dur="2000" fill="hold"/>
                                        <p:tgtEl>
                                          <p:spTgt spid="15"/>
                                        </p:tgtEl>
                                      </p:cBhvr>
                                      <p:by x="150000" y="150000"/>
                                    </p:animScale>
                                  </p:childTnLst>
                                </p:cTn>
                              </p:par>
                              <p:par>
                                <p:cTn id="17" presetID="6" presetClass="emph" presetSubtype="0" repeatCount="indefinite" accel="48000" decel="47000" autoRev="1" fill="hold" nodeType="withEffect">
                                  <p:stCondLst>
                                    <p:cond delay="1250"/>
                                  </p:stCondLst>
                                  <p:childTnLst>
                                    <p:animScale>
                                      <p:cBhvr>
                                        <p:cTn id="18"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bldLvl="5"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BB5D1F74-F65A-5628-5DE6-B75F65D6A17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0" t="28548" r="50" b="28548"/>
          <a:stretch/>
        </p:blipFill>
        <p:spPr>
          <a:xfrm>
            <a:off x="-74141" y="1438275"/>
            <a:ext cx="12332043" cy="2863850"/>
          </a:xfrm>
        </p:spPr>
      </p:pic>
      <p:sp>
        <p:nvSpPr>
          <p:cNvPr id="36" name="Rectangle 35">
            <a:extLst>
              <a:ext uri="{FF2B5EF4-FFF2-40B4-BE49-F238E27FC236}">
                <a16:creationId xmlns:a16="http://schemas.microsoft.com/office/drawing/2014/main" id="{C8B64652-FE80-4AFA-A757-BDE9B9B28185}"/>
              </a:ext>
            </a:extLst>
          </p:cNvPr>
          <p:cNvSpPr>
            <a:spLocks noChangeArrowheads="1"/>
          </p:cNvSpPr>
          <p:nvPr/>
        </p:nvSpPr>
        <p:spPr bwMode="auto">
          <a:xfrm>
            <a:off x="3430207" y="497057"/>
            <a:ext cx="53315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dirty="0">
                <a:solidFill>
                  <a:srgbClr val="BF965C"/>
                </a:solidFill>
                <a:latin typeface="Arial" panose="020B0604020202020204" pitchFamily="34" charset="0"/>
                <a:cs typeface="Arial" panose="020B0604020202020204" pitchFamily="34" charset="0"/>
              </a:rPr>
              <a:t>Social Media</a:t>
            </a:r>
            <a:r>
              <a:rPr lang="en-US" sz="4000" b="1" dirty="0">
                <a:solidFill>
                  <a:srgbClr val="BF965C"/>
                </a:solidFill>
                <a:latin typeface="Arial" panose="020B0604020202020204" pitchFamily="34" charset="0"/>
                <a:cs typeface="Arial" panose="020B0604020202020204" pitchFamily="34" charset="0"/>
              </a:rPr>
              <a:t> Outreach</a:t>
            </a:r>
          </a:p>
        </p:txBody>
      </p:sp>
      <p:sp>
        <p:nvSpPr>
          <p:cNvPr id="2" name="Rectangle 7">
            <a:extLst>
              <a:ext uri="{FF2B5EF4-FFF2-40B4-BE49-F238E27FC236}">
                <a16:creationId xmlns:a16="http://schemas.microsoft.com/office/drawing/2014/main" id="{280B13E0-C748-9BB1-60DB-8A0C3F6B1195}"/>
              </a:ext>
            </a:extLst>
          </p:cNvPr>
          <p:cNvSpPr>
            <a:spLocks noChangeArrowheads="1"/>
          </p:cNvSpPr>
          <p:nvPr/>
        </p:nvSpPr>
        <p:spPr bwMode="auto">
          <a:xfrm>
            <a:off x="1932997" y="4994094"/>
            <a:ext cx="12054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UA" altLang="ru-UA" b="1" i="0" u="none" strike="noStrike" cap="none" normalizeH="0" baseline="0">
                <a:ln>
                  <a:noFill/>
                </a:ln>
                <a:solidFill>
                  <a:srgbClr val="193C6E"/>
                </a:solidFill>
                <a:effectLst/>
                <a:latin typeface="Open Sans" panose="020B0606030504020204" pitchFamily="34" charset="0"/>
              </a:rPr>
              <a:t>Facebook</a:t>
            </a:r>
            <a:endParaRPr kumimoji="0" lang="ru-UA" altLang="ru-UA" b="0" i="0" u="none" strike="noStrike" cap="none" normalizeH="0" baseline="0">
              <a:ln>
                <a:noFill/>
              </a:ln>
              <a:solidFill>
                <a:srgbClr val="193C6E"/>
              </a:solidFill>
              <a:effectLst/>
            </a:endParaRPr>
          </a:p>
        </p:txBody>
      </p:sp>
      <p:sp>
        <p:nvSpPr>
          <p:cNvPr id="3" name="Rectangle 8">
            <a:extLst>
              <a:ext uri="{FF2B5EF4-FFF2-40B4-BE49-F238E27FC236}">
                <a16:creationId xmlns:a16="http://schemas.microsoft.com/office/drawing/2014/main" id="{15299DC2-6432-1DB5-47FE-269B560C798B}"/>
              </a:ext>
            </a:extLst>
          </p:cNvPr>
          <p:cNvSpPr>
            <a:spLocks noChangeArrowheads="1"/>
          </p:cNvSpPr>
          <p:nvPr/>
        </p:nvSpPr>
        <p:spPr bwMode="auto">
          <a:xfrm>
            <a:off x="5511719" y="4994094"/>
            <a:ext cx="1168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b="1" i="0" u="none" strike="noStrike" cap="none" normalizeH="0" baseline="0" dirty="0">
                <a:ln>
                  <a:noFill/>
                </a:ln>
                <a:solidFill>
                  <a:srgbClr val="193C6E"/>
                </a:solidFill>
                <a:effectLst/>
                <a:latin typeface="Open Sans" panose="020B0606030504020204" pitchFamily="34" charset="0"/>
              </a:rPr>
              <a:t>LinkedIn</a:t>
            </a:r>
            <a:endParaRPr kumimoji="0" lang="ru-UA" altLang="ru-UA" b="0" i="0" u="none" strike="noStrike" cap="none" normalizeH="0" baseline="0">
              <a:ln>
                <a:noFill/>
              </a:ln>
              <a:solidFill>
                <a:srgbClr val="193C6E"/>
              </a:solidFill>
              <a:effectLst/>
            </a:endParaRPr>
          </a:p>
        </p:txBody>
      </p:sp>
      <p:sp>
        <p:nvSpPr>
          <p:cNvPr id="5" name="Rectangle 9">
            <a:extLst>
              <a:ext uri="{FF2B5EF4-FFF2-40B4-BE49-F238E27FC236}">
                <a16:creationId xmlns:a16="http://schemas.microsoft.com/office/drawing/2014/main" id="{F5042D6A-1C9D-6234-4D99-9C18C441F902}"/>
              </a:ext>
            </a:extLst>
          </p:cNvPr>
          <p:cNvSpPr>
            <a:spLocks noChangeArrowheads="1"/>
          </p:cNvSpPr>
          <p:nvPr/>
        </p:nvSpPr>
        <p:spPr bwMode="auto">
          <a:xfrm>
            <a:off x="8908024" y="4994094"/>
            <a:ext cx="12955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UA" altLang="ru-UA" b="1" i="0" u="none" strike="noStrike" cap="none" normalizeH="0" baseline="0">
                <a:ln>
                  <a:noFill/>
                </a:ln>
                <a:solidFill>
                  <a:srgbClr val="193C6E"/>
                </a:solidFill>
                <a:effectLst/>
                <a:latin typeface="Open Sans" panose="020B0606030504020204" pitchFamily="34" charset="0"/>
              </a:rPr>
              <a:t>Instagram</a:t>
            </a:r>
            <a:endParaRPr kumimoji="0" lang="ru-UA" altLang="ru-UA" b="0" i="0" u="none" strike="noStrike" cap="none" normalizeH="0" baseline="0">
              <a:ln>
                <a:noFill/>
              </a:ln>
              <a:solidFill>
                <a:srgbClr val="193C6E"/>
              </a:solidFill>
              <a:effectLst/>
            </a:endParaRPr>
          </a:p>
        </p:txBody>
      </p:sp>
      <p:grpSp>
        <p:nvGrpSpPr>
          <p:cNvPr id="6" name="Group 5">
            <a:extLst>
              <a:ext uri="{FF2B5EF4-FFF2-40B4-BE49-F238E27FC236}">
                <a16:creationId xmlns:a16="http://schemas.microsoft.com/office/drawing/2014/main" id="{D08906E4-29A5-3F46-0F17-C315B90ABA84}"/>
              </a:ext>
            </a:extLst>
          </p:cNvPr>
          <p:cNvGrpSpPr/>
          <p:nvPr/>
        </p:nvGrpSpPr>
        <p:grpSpPr>
          <a:xfrm>
            <a:off x="2053912" y="2976602"/>
            <a:ext cx="933551" cy="1797050"/>
            <a:chOff x="2005013" y="2341562"/>
            <a:chExt cx="1036638" cy="1995488"/>
          </a:xfrm>
        </p:grpSpPr>
        <p:sp>
          <p:nvSpPr>
            <p:cNvPr id="7" name="Freeform 10">
              <a:extLst>
                <a:ext uri="{FF2B5EF4-FFF2-40B4-BE49-F238E27FC236}">
                  <a16:creationId xmlns:a16="http://schemas.microsoft.com/office/drawing/2014/main" id="{DD359362-8A72-40BD-E5AA-523A759F8E11}"/>
                </a:ext>
              </a:extLst>
            </p:cNvPr>
            <p:cNvSpPr>
              <a:spLocks/>
            </p:cNvSpPr>
            <p:nvPr/>
          </p:nvSpPr>
          <p:spPr bwMode="auto">
            <a:xfrm>
              <a:off x="2005013" y="2341562"/>
              <a:ext cx="1036638" cy="1995488"/>
            </a:xfrm>
            <a:custGeom>
              <a:avLst/>
              <a:gdLst>
                <a:gd name="T0" fmla="*/ 272 w 272"/>
                <a:gd name="T1" fmla="*/ 87 h 523"/>
                <a:gd name="T2" fmla="*/ 222 w 272"/>
                <a:gd name="T3" fmla="*/ 87 h 523"/>
                <a:gd name="T4" fmla="*/ 176 w 272"/>
                <a:gd name="T5" fmla="*/ 132 h 523"/>
                <a:gd name="T6" fmla="*/ 176 w 272"/>
                <a:gd name="T7" fmla="*/ 192 h 523"/>
                <a:gd name="T8" fmla="*/ 268 w 272"/>
                <a:gd name="T9" fmla="*/ 192 h 523"/>
                <a:gd name="T10" fmla="*/ 256 w 272"/>
                <a:gd name="T11" fmla="*/ 284 h 523"/>
                <a:gd name="T12" fmla="*/ 176 w 272"/>
                <a:gd name="T13" fmla="*/ 284 h 523"/>
                <a:gd name="T14" fmla="*/ 176 w 272"/>
                <a:gd name="T15" fmla="*/ 523 h 523"/>
                <a:gd name="T16" fmla="*/ 80 w 272"/>
                <a:gd name="T17" fmla="*/ 523 h 523"/>
                <a:gd name="T18" fmla="*/ 80 w 272"/>
                <a:gd name="T19" fmla="*/ 284 h 523"/>
                <a:gd name="T20" fmla="*/ 0 w 272"/>
                <a:gd name="T21" fmla="*/ 284 h 523"/>
                <a:gd name="T22" fmla="*/ 0 w 272"/>
                <a:gd name="T23" fmla="*/ 192 h 523"/>
                <a:gd name="T24" fmla="*/ 80 w 272"/>
                <a:gd name="T25" fmla="*/ 192 h 523"/>
                <a:gd name="T26" fmla="*/ 80 w 272"/>
                <a:gd name="T27" fmla="*/ 123 h 523"/>
                <a:gd name="T28" fmla="*/ 200 w 272"/>
                <a:gd name="T29" fmla="*/ 0 h 523"/>
                <a:gd name="T30" fmla="*/ 272 w 272"/>
                <a:gd name="T31" fmla="*/ 4 h 523"/>
                <a:gd name="T32" fmla="*/ 272 w 272"/>
                <a:gd name="T33" fmla="*/ 8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523">
                  <a:moveTo>
                    <a:pt x="272" y="87"/>
                  </a:moveTo>
                  <a:cubicBezTo>
                    <a:pt x="222" y="87"/>
                    <a:pt x="222" y="87"/>
                    <a:pt x="222" y="87"/>
                  </a:cubicBezTo>
                  <a:cubicBezTo>
                    <a:pt x="184" y="87"/>
                    <a:pt x="176" y="105"/>
                    <a:pt x="176" y="132"/>
                  </a:cubicBezTo>
                  <a:cubicBezTo>
                    <a:pt x="176" y="192"/>
                    <a:pt x="176" y="192"/>
                    <a:pt x="176" y="192"/>
                  </a:cubicBezTo>
                  <a:cubicBezTo>
                    <a:pt x="268" y="192"/>
                    <a:pt x="268" y="192"/>
                    <a:pt x="268" y="192"/>
                  </a:cubicBezTo>
                  <a:cubicBezTo>
                    <a:pt x="256" y="284"/>
                    <a:pt x="256" y="284"/>
                    <a:pt x="256" y="284"/>
                  </a:cubicBezTo>
                  <a:cubicBezTo>
                    <a:pt x="176" y="284"/>
                    <a:pt x="176" y="284"/>
                    <a:pt x="176" y="284"/>
                  </a:cubicBezTo>
                  <a:cubicBezTo>
                    <a:pt x="176" y="523"/>
                    <a:pt x="176" y="523"/>
                    <a:pt x="176" y="523"/>
                  </a:cubicBezTo>
                  <a:cubicBezTo>
                    <a:pt x="80" y="523"/>
                    <a:pt x="80" y="523"/>
                    <a:pt x="80" y="523"/>
                  </a:cubicBezTo>
                  <a:cubicBezTo>
                    <a:pt x="80" y="284"/>
                    <a:pt x="80" y="284"/>
                    <a:pt x="80" y="284"/>
                  </a:cubicBezTo>
                  <a:cubicBezTo>
                    <a:pt x="0" y="284"/>
                    <a:pt x="0" y="284"/>
                    <a:pt x="0" y="284"/>
                  </a:cubicBezTo>
                  <a:cubicBezTo>
                    <a:pt x="0" y="192"/>
                    <a:pt x="0" y="192"/>
                    <a:pt x="0" y="192"/>
                  </a:cubicBezTo>
                  <a:cubicBezTo>
                    <a:pt x="80" y="192"/>
                    <a:pt x="80" y="192"/>
                    <a:pt x="80" y="192"/>
                  </a:cubicBezTo>
                  <a:cubicBezTo>
                    <a:pt x="80" y="123"/>
                    <a:pt x="80" y="123"/>
                    <a:pt x="80" y="123"/>
                  </a:cubicBezTo>
                  <a:cubicBezTo>
                    <a:pt x="80" y="44"/>
                    <a:pt x="129" y="0"/>
                    <a:pt x="200" y="0"/>
                  </a:cubicBezTo>
                  <a:cubicBezTo>
                    <a:pt x="234" y="0"/>
                    <a:pt x="263" y="3"/>
                    <a:pt x="272" y="4"/>
                  </a:cubicBezTo>
                  <a:lnTo>
                    <a:pt x="272" y="87"/>
                  </a:lnTo>
                  <a:close/>
                </a:path>
              </a:pathLst>
            </a:custGeom>
            <a:solidFill>
              <a:schemeClr val="bg2"/>
            </a:solidFill>
            <a:ln w="3175">
              <a:solidFill>
                <a:srgbClr val="193C6E"/>
              </a:solidFill>
            </a:ln>
            <a:effectLst>
              <a:outerShdw blurRad="1143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8" name="Freeform 10">
              <a:extLst>
                <a:ext uri="{FF2B5EF4-FFF2-40B4-BE49-F238E27FC236}">
                  <a16:creationId xmlns:a16="http://schemas.microsoft.com/office/drawing/2014/main" id="{43A35693-C21D-EBED-E0F9-A8A23009E273}"/>
                </a:ext>
              </a:extLst>
            </p:cNvPr>
            <p:cNvSpPr>
              <a:spLocks/>
            </p:cNvSpPr>
            <p:nvPr/>
          </p:nvSpPr>
          <p:spPr bwMode="auto">
            <a:xfrm>
              <a:off x="2005013" y="2341562"/>
              <a:ext cx="1036638" cy="1995488"/>
            </a:xfrm>
            <a:custGeom>
              <a:avLst/>
              <a:gdLst>
                <a:gd name="T0" fmla="*/ 272 w 272"/>
                <a:gd name="T1" fmla="*/ 87 h 523"/>
                <a:gd name="T2" fmla="*/ 222 w 272"/>
                <a:gd name="T3" fmla="*/ 87 h 523"/>
                <a:gd name="T4" fmla="*/ 176 w 272"/>
                <a:gd name="T5" fmla="*/ 132 h 523"/>
                <a:gd name="T6" fmla="*/ 176 w 272"/>
                <a:gd name="T7" fmla="*/ 192 h 523"/>
                <a:gd name="T8" fmla="*/ 268 w 272"/>
                <a:gd name="T9" fmla="*/ 192 h 523"/>
                <a:gd name="T10" fmla="*/ 256 w 272"/>
                <a:gd name="T11" fmla="*/ 284 h 523"/>
                <a:gd name="T12" fmla="*/ 176 w 272"/>
                <a:gd name="T13" fmla="*/ 284 h 523"/>
                <a:gd name="T14" fmla="*/ 176 w 272"/>
                <a:gd name="T15" fmla="*/ 523 h 523"/>
                <a:gd name="T16" fmla="*/ 80 w 272"/>
                <a:gd name="T17" fmla="*/ 523 h 523"/>
                <a:gd name="T18" fmla="*/ 80 w 272"/>
                <a:gd name="T19" fmla="*/ 284 h 523"/>
                <a:gd name="T20" fmla="*/ 0 w 272"/>
                <a:gd name="T21" fmla="*/ 284 h 523"/>
                <a:gd name="T22" fmla="*/ 0 w 272"/>
                <a:gd name="T23" fmla="*/ 192 h 523"/>
                <a:gd name="T24" fmla="*/ 80 w 272"/>
                <a:gd name="T25" fmla="*/ 192 h 523"/>
                <a:gd name="T26" fmla="*/ 80 w 272"/>
                <a:gd name="T27" fmla="*/ 123 h 523"/>
                <a:gd name="T28" fmla="*/ 200 w 272"/>
                <a:gd name="T29" fmla="*/ 0 h 523"/>
                <a:gd name="T30" fmla="*/ 272 w 272"/>
                <a:gd name="T31" fmla="*/ 4 h 523"/>
                <a:gd name="T32" fmla="*/ 272 w 272"/>
                <a:gd name="T33" fmla="*/ 8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523">
                  <a:moveTo>
                    <a:pt x="272" y="87"/>
                  </a:moveTo>
                  <a:cubicBezTo>
                    <a:pt x="222" y="87"/>
                    <a:pt x="222" y="87"/>
                    <a:pt x="222" y="87"/>
                  </a:cubicBezTo>
                  <a:cubicBezTo>
                    <a:pt x="184" y="87"/>
                    <a:pt x="176" y="105"/>
                    <a:pt x="176" y="132"/>
                  </a:cubicBezTo>
                  <a:cubicBezTo>
                    <a:pt x="176" y="192"/>
                    <a:pt x="176" y="192"/>
                    <a:pt x="176" y="192"/>
                  </a:cubicBezTo>
                  <a:cubicBezTo>
                    <a:pt x="268" y="192"/>
                    <a:pt x="268" y="192"/>
                    <a:pt x="268" y="192"/>
                  </a:cubicBezTo>
                  <a:cubicBezTo>
                    <a:pt x="256" y="284"/>
                    <a:pt x="256" y="284"/>
                    <a:pt x="256" y="284"/>
                  </a:cubicBezTo>
                  <a:cubicBezTo>
                    <a:pt x="176" y="284"/>
                    <a:pt x="176" y="284"/>
                    <a:pt x="176" y="284"/>
                  </a:cubicBezTo>
                  <a:cubicBezTo>
                    <a:pt x="176" y="523"/>
                    <a:pt x="176" y="523"/>
                    <a:pt x="176" y="523"/>
                  </a:cubicBezTo>
                  <a:cubicBezTo>
                    <a:pt x="80" y="523"/>
                    <a:pt x="80" y="523"/>
                    <a:pt x="80" y="523"/>
                  </a:cubicBezTo>
                  <a:cubicBezTo>
                    <a:pt x="80" y="284"/>
                    <a:pt x="80" y="284"/>
                    <a:pt x="80" y="284"/>
                  </a:cubicBezTo>
                  <a:cubicBezTo>
                    <a:pt x="0" y="284"/>
                    <a:pt x="0" y="284"/>
                    <a:pt x="0" y="284"/>
                  </a:cubicBezTo>
                  <a:cubicBezTo>
                    <a:pt x="0" y="192"/>
                    <a:pt x="0" y="192"/>
                    <a:pt x="0" y="192"/>
                  </a:cubicBezTo>
                  <a:cubicBezTo>
                    <a:pt x="80" y="192"/>
                    <a:pt x="80" y="192"/>
                    <a:pt x="80" y="192"/>
                  </a:cubicBezTo>
                  <a:cubicBezTo>
                    <a:pt x="80" y="123"/>
                    <a:pt x="80" y="123"/>
                    <a:pt x="80" y="123"/>
                  </a:cubicBezTo>
                  <a:cubicBezTo>
                    <a:pt x="80" y="44"/>
                    <a:pt x="129" y="0"/>
                    <a:pt x="200" y="0"/>
                  </a:cubicBezTo>
                  <a:cubicBezTo>
                    <a:pt x="234" y="0"/>
                    <a:pt x="263" y="3"/>
                    <a:pt x="272" y="4"/>
                  </a:cubicBezTo>
                  <a:lnTo>
                    <a:pt x="272" y="87"/>
                  </a:lnTo>
                  <a:close/>
                </a:path>
              </a:pathLst>
            </a:custGeom>
            <a:solidFill>
              <a:srgbClr val="BF965C">
                <a:alpha val="50000"/>
              </a:srgbClr>
            </a:solidFill>
            <a:ln w="3175">
              <a:solidFill>
                <a:srgbClr val="BF965C"/>
              </a:solidFill>
            </a:ln>
            <a:effectLst>
              <a:outerShdw blurRad="165100" dist="889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9" name="Group 8">
            <a:extLst>
              <a:ext uri="{FF2B5EF4-FFF2-40B4-BE49-F238E27FC236}">
                <a16:creationId xmlns:a16="http://schemas.microsoft.com/office/drawing/2014/main" id="{916BF8BE-40C3-97A2-C1DE-FA420897748F}"/>
              </a:ext>
            </a:extLst>
          </p:cNvPr>
          <p:cNvGrpSpPr/>
          <p:nvPr/>
        </p:nvGrpSpPr>
        <p:grpSpPr>
          <a:xfrm>
            <a:off x="8870661" y="3392626"/>
            <a:ext cx="1379597" cy="1381026"/>
            <a:chOff x="8601075" y="2776537"/>
            <a:chExt cx="1531938" cy="1533525"/>
          </a:xfrm>
        </p:grpSpPr>
        <p:sp>
          <p:nvSpPr>
            <p:cNvPr id="10" name="Freeform 14">
              <a:extLst>
                <a:ext uri="{FF2B5EF4-FFF2-40B4-BE49-F238E27FC236}">
                  <a16:creationId xmlns:a16="http://schemas.microsoft.com/office/drawing/2014/main" id="{9EEAFF92-2301-BF37-8394-368A26E9E04B}"/>
                </a:ext>
              </a:extLst>
            </p:cNvPr>
            <p:cNvSpPr>
              <a:spLocks noEditPoints="1"/>
            </p:cNvSpPr>
            <p:nvPr/>
          </p:nvSpPr>
          <p:spPr bwMode="auto">
            <a:xfrm>
              <a:off x="8601075" y="2776537"/>
              <a:ext cx="1531938" cy="1533525"/>
            </a:xfrm>
            <a:custGeom>
              <a:avLst/>
              <a:gdLst>
                <a:gd name="T0" fmla="*/ 286 w 402"/>
                <a:gd name="T1" fmla="*/ 0 h 402"/>
                <a:gd name="T2" fmla="*/ 116 w 402"/>
                <a:gd name="T3" fmla="*/ 0 h 402"/>
                <a:gd name="T4" fmla="*/ 0 w 402"/>
                <a:gd name="T5" fmla="*/ 116 h 402"/>
                <a:gd name="T6" fmla="*/ 0 w 402"/>
                <a:gd name="T7" fmla="*/ 286 h 402"/>
                <a:gd name="T8" fmla="*/ 116 w 402"/>
                <a:gd name="T9" fmla="*/ 402 h 402"/>
                <a:gd name="T10" fmla="*/ 286 w 402"/>
                <a:gd name="T11" fmla="*/ 402 h 402"/>
                <a:gd name="T12" fmla="*/ 402 w 402"/>
                <a:gd name="T13" fmla="*/ 286 h 402"/>
                <a:gd name="T14" fmla="*/ 402 w 402"/>
                <a:gd name="T15" fmla="*/ 116 h 402"/>
                <a:gd name="T16" fmla="*/ 286 w 402"/>
                <a:gd name="T17" fmla="*/ 0 h 402"/>
                <a:gd name="T18" fmla="*/ 365 w 402"/>
                <a:gd name="T19" fmla="*/ 289 h 402"/>
                <a:gd name="T20" fmla="*/ 288 w 402"/>
                <a:gd name="T21" fmla="*/ 366 h 402"/>
                <a:gd name="T22" fmla="*/ 114 w 402"/>
                <a:gd name="T23" fmla="*/ 366 h 402"/>
                <a:gd name="T24" fmla="*/ 37 w 402"/>
                <a:gd name="T25" fmla="*/ 289 h 402"/>
                <a:gd name="T26" fmla="*/ 37 w 402"/>
                <a:gd name="T27" fmla="*/ 115 h 402"/>
                <a:gd name="T28" fmla="*/ 114 w 402"/>
                <a:gd name="T29" fmla="*/ 38 h 402"/>
                <a:gd name="T30" fmla="*/ 288 w 402"/>
                <a:gd name="T31" fmla="*/ 38 h 402"/>
                <a:gd name="T32" fmla="*/ 365 w 402"/>
                <a:gd name="T33" fmla="*/ 115 h 402"/>
                <a:gd name="T34" fmla="*/ 365 w 402"/>
                <a:gd name="T35" fmla="*/ 289 h 402"/>
                <a:gd name="T36" fmla="*/ 203 w 402"/>
                <a:gd name="T37" fmla="*/ 102 h 402"/>
                <a:gd name="T38" fmla="*/ 97 w 402"/>
                <a:gd name="T39" fmla="*/ 208 h 402"/>
                <a:gd name="T40" fmla="*/ 203 w 402"/>
                <a:gd name="T41" fmla="*/ 313 h 402"/>
                <a:gd name="T42" fmla="*/ 309 w 402"/>
                <a:gd name="T43" fmla="*/ 208 h 402"/>
                <a:gd name="T44" fmla="*/ 203 w 402"/>
                <a:gd name="T45" fmla="*/ 102 h 402"/>
                <a:gd name="T46" fmla="*/ 203 w 402"/>
                <a:gd name="T47" fmla="*/ 275 h 402"/>
                <a:gd name="T48" fmla="*/ 135 w 402"/>
                <a:gd name="T49" fmla="*/ 208 h 402"/>
                <a:gd name="T50" fmla="*/ 203 w 402"/>
                <a:gd name="T51" fmla="*/ 140 h 402"/>
                <a:gd name="T52" fmla="*/ 271 w 402"/>
                <a:gd name="T53" fmla="*/ 208 h 402"/>
                <a:gd name="T54" fmla="*/ 203 w 402"/>
                <a:gd name="T55" fmla="*/ 275 h 402"/>
                <a:gd name="T56" fmla="*/ 332 w 402"/>
                <a:gd name="T57" fmla="*/ 94 h 402"/>
                <a:gd name="T58" fmla="*/ 309 w 402"/>
                <a:gd name="T59" fmla="*/ 117 h 402"/>
                <a:gd name="T60" fmla="*/ 285 w 402"/>
                <a:gd name="T61" fmla="*/ 94 h 402"/>
                <a:gd name="T62" fmla="*/ 309 w 402"/>
                <a:gd name="T63" fmla="*/ 70 h 402"/>
                <a:gd name="T64" fmla="*/ 332 w 402"/>
                <a:gd name="T65" fmla="*/ 94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2" h="402">
                  <a:moveTo>
                    <a:pt x="286" y="0"/>
                  </a:moveTo>
                  <a:cubicBezTo>
                    <a:pt x="116" y="0"/>
                    <a:pt x="116" y="0"/>
                    <a:pt x="116" y="0"/>
                  </a:cubicBezTo>
                  <a:cubicBezTo>
                    <a:pt x="52" y="0"/>
                    <a:pt x="0" y="52"/>
                    <a:pt x="0" y="116"/>
                  </a:cubicBezTo>
                  <a:cubicBezTo>
                    <a:pt x="0" y="286"/>
                    <a:pt x="0" y="286"/>
                    <a:pt x="0" y="286"/>
                  </a:cubicBezTo>
                  <a:cubicBezTo>
                    <a:pt x="0" y="350"/>
                    <a:pt x="52" y="402"/>
                    <a:pt x="116" y="402"/>
                  </a:cubicBezTo>
                  <a:cubicBezTo>
                    <a:pt x="286" y="402"/>
                    <a:pt x="286" y="402"/>
                    <a:pt x="286" y="402"/>
                  </a:cubicBezTo>
                  <a:cubicBezTo>
                    <a:pt x="350" y="402"/>
                    <a:pt x="402" y="350"/>
                    <a:pt x="402" y="286"/>
                  </a:cubicBezTo>
                  <a:cubicBezTo>
                    <a:pt x="402" y="116"/>
                    <a:pt x="402" y="116"/>
                    <a:pt x="402" y="116"/>
                  </a:cubicBezTo>
                  <a:cubicBezTo>
                    <a:pt x="402" y="52"/>
                    <a:pt x="350" y="0"/>
                    <a:pt x="286" y="0"/>
                  </a:cubicBezTo>
                  <a:close/>
                  <a:moveTo>
                    <a:pt x="365" y="289"/>
                  </a:moveTo>
                  <a:cubicBezTo>
                    <a:pt x="365" y="331"/>
                    <a:pt x="331" y="366"/>
                    <a:pt x="288" y="366"/>
                  </a:cubicBezTo>
                  <a:cubicBezTo>
                    <a:pt x="114" y="366"/>
                    <a:pt x="114" y="366"/>
                    <a:pt x="114" y="366"/>
                  </a:cubicBezTo>
                  <a:cubicBezTo>
                    <a:pt x="72" y="366"/>
                    <a:pt x="37" y="331"/>
                    <a:pt x="37" y="289"/>
                  </a:cubicBezTo>
                  <a:cubicBezTo>
                    <a:pt x="37" y="115"/>
                    <a:pt x="37" y="115"/>
                    <a:pt x="37" y="115"/>
                  </a:cubicBezTo>
                  <a:cubicBezTo>
                    <a:pt x="37" y="72"/>
                    <a:pt x="72" y="38"/>
                    <a:pt x="114" y="38"/>
                  </a:cubicBezTo>
                  <a:cubicBezTo>
                    <a:pt x="288" y="38"/>
                    <a:pt x="288" y="38"/>
                    <a:pt x="288" y="38"/>
                  </a:cubicBezTo>
                  <a:cubicBezTo>
                    <a:pt x="331" y="38"/>
                    <a:pt x="365" y="72"/>
                    <a:pt x="365" y="115"/>
                  </a:cubicBezTo>
                  <a:lnTo>
                    <a:pt x="365" y="289"/>
                  </a:lnTo>
                  <a:close/>
                  <a:moveTo>
                    <a:pt x="203" y="102"/>
                  </a:moveTo>
                  <a:cubicBezTo>
                    <a:pt x="145" y="102"/>
                    <a:pt x="97" y="149"/>
                    <a:pt x="97" y="208"/>
                  </a:cubicBezTo>
                  <a:cubicBezTo>
                    <a:pt x="97" y="266"/>
                    <a:pt x="145" y="313"/>
                    <a:pt x="203" y="313"/>
                  </a:cubicBezTo>
                  <a:cubicBezTo>
                    <a:pt x="261" y="313"/>
                    <a:pt x="309" y="266"/>
                    <a:pt x="309" y="208"/>
                  </a:cubicBezTo>
                  <a:cubicBezTo>
                    <a:pt x="309" y="149"/>
                    <a:pt x="261" y="102"/>
                    <a:pt x="203" y="102"/>
                  </a:cubicBezTo>
                  <a:close/>
                  <a:moveTo>
                    <a:pt x="203" y="275"/>
                  </a:moveTo>
                  <a:cubicBezTo>
                    <a:pt x="166" y="275"/>
                    <a:pt x="135" y="245"/>
                    <a:pt x="135" y="208"/>
                  </a:cubicBezTo>
                  <a:cubicBezTo>
                    <a:pt x="135" y="170"/>
                    <a:pt x="166" y="140"/>
                    <a:pt x="203" y="140"/>
                  </a:cubicBezTo>
                  <a:cubicBezTo>
                    <a:pt x="240" y="140"/>
                    <a:pt x="271" y="170"/>
                    <a:pt x="271" y="208"/>
                  </a:cubicBezTo>
                  <a:cubicBezTo>
                    <a:pt x="271" y="245"/>
                    <a:pt x="240" y="275"/>
                    <a:pt x="203" y="275"/>
                  </a:cubicBezTo>
                  <a:close/>
                  <a:moveTo>
                    <a:pt x="332" y="94"/>
                  </a:moveTo>
                  <a:cubicBezTo>
                    <a:pt x="332" y="107"/>
                    <a:pt x="322" y="117"/>
                    <a:pt x="309" y="117"/>
                  </a:cubicBezTo>
                  <a:cubicBezTo>
                    <a:pt x="296" y="117"/>
                    <a:pt x="285" y="107"/>
                    <a:pt x="285" y="94"/>
                  </a:cubicBezTo>
                  <a:cubicBezTo>
                    <a:pt x="285" y="81"/>
                    <a:pt x="296" y="70"/>
                    <a:pt x="309" y="70"/>
                  </a:cubicBezTo>
                  <a:cubicBezTo>
                    <a:pt x="322" y="70"/>
                    <a:pt x="332" y="81"/>
                    <a:pt x="332" y="94"/>
                  </a:cubicBezTo>
                  <a:close/>
                </a:path>
              </a:pathLst>
            </a:custGeom>
            <a:solidFill>
              <a:schemeClr val="bg2"/>
            </a:solidFill>
            <a:ln w="3175">
              <a:solidFill>
                <a:srgbClr val="BF965C"/>
              </a:solidFill>
            </a:ln>
            <a:effectLst>
              <a:outerShdw blurRad="1143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11" name="Freeform 14">
              <a:extLst>
                <a:ext uri="{FF2B5EF4-FFF2-40B4-BE49-F238E27FC236}">
                  <a16:creationId xmlns:a16="http://schemas.microsoft.com/office/drawing/2014/main" id="{6CD9EDF2-4537-45B6-52DA-FB1F6FD26C48}"/>
                </a:ext>
              </a:extLst>
            </p:cNvPr>
            <p:cNvSpPr>
              <a:spLocks noEditPoints="1"/>
            </p:cNvSpPr>
            <p:nvPr/>
          </p:nvSpPr>
          <p:spPr bwMode="auto">
            <a:xfrm>
              <a:off x="8601075" y="2776537"/>
              <a:ext cx="1531938" cy="1533525"/>
            </a:xfrm>
            <a:custGeom>
              <a:avLst/>
              <a:gdLst>
                <a:gd name="T0" fmla="*/ 286 w 402"/>
                <a:gd name="T1" fmla="*/ 0 h 402"/>
                <a:gd name="T2" fmla="*/ 116 w 402"/>
                <a:gd name="T3" fmla="*/ 0 h 402"/>
                <a:gd name="T4" fmla="*/ 0 w 402"/>
                <a:gd name="T5" fmla="*/ 116 h 402"/>
                <a:gd name="T6" fmla="*/ 0 w 402"/>
                <a:gd name="T7" fmla="*/ 286 h 402"/>
                <a:gd name="T8" fmla="*/ 116 w 402"/>
                <a:gd name="T9" fmla="*/ 402 h 402"/>
                <a:gd name="T10" fmla="*/ 286 w 402"/>
                <a:gd name="T11" fmla="*/ 402 h 402"/>
                <a:gd name="T12" fmla="*/ 402 w 402"/>
                <a:gd name="T13" fmla="*/ 286 h 402"/>
                <a:gd name="T14" fmla="*/ 402 w 402"/>
                <a:gd name="T15" fmla="*/ 116 h 402"/>
                <a:gd name="T16" fmla="*/ 286 w 402"/>
                <a:gd name="T17" fmla="*/ 0 h 402"/>
                <a:gd name="T18" fmla="*/ 365 w 402"/>
                <a:gd name="T19" fmla="*/ 289 h 402"/>
                <a:gd name="T20" fmla="*/ 288 w 402"/>
                <a:gd name="T21" fmla="*/ 366 h 402"/>
                <a:gd name="T22" fmla="*/ 114 w 402"/>
                <a:gd name="T23" fmla="*/ 366 h 402"/>
                <a:gd name="T24" fmla="*/ 37 w 402"/>
                <a:gd name="T25" fmla="*/ 289 h 402"/>
                <a:gd name="T26" fmla="*/ 37 w 402"/>
                <a:gd name="T27" fmla="*/ 115 h 402"/>
                <a:gd name="T28" fmla="*/ 114 w 402"/>
                <a:gd name="T29" fmla="*/ 38 h 402"/>
                <a:gd name="T30" fmla="*/ 288 w 402"/>
                <a:gd name="T31" fmla="*/ 38 h 402"/>
                <a:gd name="T32" fmla="*/ 365 w 402"/>
                <a:gd name="T33" fmla="*/ 115 h 402"/>
                <a:gd name="T34" fmla="*/ 365 w 402"/>
                <a:gd name="T35" fmla="*/ 289 h 402"/>
                <a:gd name="T36" fmla="*/ 203 w 402"/>
                <a:gd name="T37" fmla="*/ 102 h 402"/>
                <a:gd name="T38" fmla="*/ 97 w 402"/>
                <a:gd name="T39" fmla="*/ 208 h 402"/>
                <a:gd name="T40" fmla="*/ 203 w 402"/>
                <a:gd name="T41" fmla="*/ 313 h 402"/>
                <a:gd name="T42" fmla="*/ 309 w 402"/>
                <a:gd name="T43" fmla="*/ 208 h 402"/>
                <a:gd name="T44" fmla="*/ 203 w 402"/>
                <a:gd name="T45" fmla="*/ 102 h 402"/>
                <a:gd name="T46" fmla="*/ 203 w 402"/>
                <a:gd name="T47" fmla="*/ 275 h 402"/>
                <a:gd name="T48" fmla="*/ 135 w 402"/>
                <a:gd name="T49" fmla="*/ 208 h 402"/>
                <a:gd name="T50" fmla="*/ 203 w 402"/>
                <a:gd name="T51" fmla="*/ 140 h 402"/>
                <a:gd name="T52" fmla="*/ 271 w 402"/>
                <a:gd name="T53" fmla="*/ 208 h 402"/>
                <a:gd name="T54" fmla="*/ 203 w 402"/>
                <a:gd name="T55" fmla="*/ 275 h 402"/>
                <a:gd name="T56" fmla="*/ 332 w 402"/>
                <a:gd name="T57" fmla="*/ 94 h 402"/>
                <a:gd name="T58" fmla="*/ 309 w 402"/>
                <a:gd name="T59" fmla="*/ 117 h 402"/>
                <a:gd name="T60" fmla="*/ 285 w 402"/>
                <a:gd name="T61" fmla="*/ 94 h 402"/>
                <a:gd name="T62" fmla="*/ 309 w 402"/>
                <a:gd name="T63" fmla="*/ 70 h 402"/>
                <a:gd name="T64" fmla="*/ 332 w 402"/>
                <a:gd name="T65" fmla="*/ 94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2" h="402">
                  <a:moveTo>
                    <a:pt x="286" y="0"/>
                  </a:moveTo>
                  <a:cubicBezTo>
                    <a:pt x="116" y="0"/>
                    <a:pt x="116" y="0"/>
                    <a:pt x="116" y="0"/>
                  </a:cubicBezTo>
                  <a:cubicBezTo>
                    <a:pt x="52" y="0"/>
                    <a:pt x="0" y="52"/>
                    <a:pt x="0" y="116"/>
                  </a:cubicBezTo>
                  <a:cubicBezTo>
                    <a:pt x="0" y="286"/>
                    <a:pt x="0" y="286"/>
                    <a:pt x="0" y="286"/>
                  </a:cubicBezTo>
                  <a:cubicBezTo>
                    <a:pt x="0" y="350"/>
                    <a:pt x="52" y="402"/>
                    <a:pt x="116" y="402"/>
                  </a:cubicBezTo>
                  <a:cubicBezTo>
                    <a:pt x="286" y="402"/>
                    <a:pt x="286" y="402"/>
                    <a:pt x="286" y="402"/>
                  </a:cubicBezTo>
                  <a:cubicBezTo>
                    <a:pt x="350" y="402"/>
                    <a:pt x="402" y="350"/>
                    <a:pt x="402" y="286"/>
                  </a:cubicBezTo>
                  <a:cubicBezTo>
                    <a:pt x="402" y="116"/>
                    <a:pt x="402" y="116"/>
                    <a:pt x="402" y="116"/>
                  </a:cubicBezTo>
                  <a:cubicBezTo>
                    <a:pt x="402" y="52"/>
                    <a:pt x="350" y="0"/>
                    <a:pt x="286" y="0"/>
                  </a:cubicBezTo>
                  <a:close/>
                  <a:moveTo>
                    <a:pt x="365" y="289"/>
                  </a:moveTo>
                  <a:cubicBezTo>
                    <a:pt x="365" y="331"/>
                    <a:pt x="331" y="366"/>
                    <a:pt x="288" y="366"/>
                  </a:cubicBezTo>
                  <a:cubicBezTo>
                    <a:pt x="114" y="366"/>
                    <a:pt x="114" y="366"/>
                    <a:pt x="114" y="366"/>
                  </a:cubicBezTo>
                  <a:cubicBezTo>
                    <a:pt x="72" y="366"/>
                    <a:pt x="37" y="331"/>
                    <a:pt x="37" y="289"/>
                  </a:cubicBezTo>
                  <a:cubicBezTo>
                    <a:pt x="37" y="115"/>
                    <a:pt x="37" y="115"/>
                    <a:pt x="37" y="115"/>
                  </a:cubicBezTo>
                  <a:cubicBezTo>
                    <a:pt x="37" y="72"/>
                    <a:pt x="72" y="38"/>
                    <a:pt x="114" y="38"/>
                  </a:cubicBezTo>
                  <a:cubicBezTo>
                    <a:pt x="288" y="38"/>
                    <a:pt x="288" y="38"/>
                    <a:pt x="288" y="38"/>
                  </a:cubicBezTo>
                  <a:cubicBezTo>
                    <a:pt x="331" y="38"/>
                    <a:pt x="365" y="72"/>
                    <a:pt x="365" y="115"/>
                  </a:cubicBezTo>
                  <a:lnTo>
                    <a:pt x="365" y="289"/>
                  </a:lnTo>
                  <a:close/>
                  <a:moveTo>
                    <a:pt x="203" y="102"/>
                  </a:moveTo>
                  <a:cubicBezTo>
                    <a:pt x="145" y="102"/>
                    <a:pt x="97" y="149"/>
                    <a:pt x="97" y="208"/>
                  </a:cubicBezTo>
                  <a:cubicBezTo>
                    <a:pt x="97" y="266"/>
                    <a:pt x="145" y="313"/>
                    <a:pt x="203" y="313"/>
                  </a:cubicBezTo>
                  <a:cubicBezTo>
                    <a:pt x="261" y="313"/>
                    <a:pt x="309" y="266"/>
                    <a:pt x="309" y="208"/>
                  </a:cubicBezTo>
                  <a:cubicBezTo>
                    <a:pt x="309" y="149"/>
                    <a:pt x="261" y="102"/>
                    <a:pt x="203" y="102"/>
                  </a:cubicBezTo>
                  <a:close/>
                  <a:moveTo>
                    <a:pt x="203" y="275"/>
                  </a:moveTo>
                  <a:cubicBezTo>
                    <a:pt x="166" y="275"/>
                    <a:pt x="135" y="245"/>
                    <a:pt x="135" y="208"/>
                  </a:cubicBezTo>
                  <a:cubicBezTo>
                    <a:pt x="135" y="170"/>
                    <a:pt x="166" y="140"/>
                    <a:pt x="203" y="140"/>
                  </a:cubicBezTo>
                  <a:cubicBezTo>
                    <a:pt x="240" y="140"/>
                    <a:pt x="271" y="170"/>
                    <a:pt x="271" y="208"/>
                  </a:cubicBezTo>
                  <a:cubicBezTo>
                    <a:pt x="271" y="245"/>
                    <a:pt x="240" y="275"/>
                    <a:pt x="203" y="275"/>
                  </a:cubicBezTo>
                  <a:close/>
                  <a:moveTo>
                    <a:pt x="332" y="94"/>
                  </a:moveTo>
                  <a:cubicBezTo>
                    <a:pt x="332" y="107"/>
                    <a:pt x="322" y="117"/>
                    <a:pt x="309" y="117"/>
                  </a:cubicBezTo>
                  <a:cubicBezTo>
                    <a:pt x="296" y="117"/>
                    <a:pt x="285" y="107"/>
                    <a:pt x="285" y="94"/>
                  </a:cubicBezTo>
                  <a:cubicBezTo>
                    <a:pt x="285" y="81"/>
                    <a:pt x="296" y="70"/>
                    <a:pt x="309" y="70"/>
                  </a:cubicBezTo>
                  <a:cubicBezTo>
                    <a:pt x="322" y="70"/>
                    <a:pt x="332" y="81"/>
                    <a:pt x="332" y="94"/>
                  </a:cubicBezTo>
                  <a:close/>
                </a:path>
              </a:pathLst>
            </a:custGeom>
            <a:solidFill>
              <a:srgbClr val="BF965C">
                <a:alpha val="50000"/>
              </a:srgbClr>
            </a:solidFill>
            <a:ln w="3175">
              <a:solidFill>
                <a:srgbClr val="BF965C"/>
              </a:solidFill>
            </a:ln>
            <a:effectLst>
              <a:outerShdw blurRad="165100" dist="889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12" name="Group 11">
            <a:extLst>
              <a:ext uri="{FF2B5EF4-FFF2-40B4-BE49-F238E27FC236}">
                <a16:creationId xmlns:a16="http://schemas.microsoft.com/office/drawing/2014/main" id="{6A8CD32B-0999-AE0A-ABA7-664D27FA2DD7}"/>
              </a:ext>
            </a:extLst>
          </p:cNvPr>
          <p:cNvGrpSpPr/>
          <p:nvPr/>
        </p:nvGrpSpPr>
        <p:grpSpPr>
          <a:xfrm>
            <a:off x="5416149" y="3390224"/>
            <a:ext cx="1383428" cy="1383428"/>
            <a:chOff x="5426329" y="2740470"/>
            <a:chExt cx="1536192" cy="1536192"/>
          </a:xfrm>
        </p:grpSpPr>
        <p:sp>
          <p:nvSpPr>
            <p:cNvPr id="13" name="Freeform 60">
              <a:extLst>
                <a:ext uri="{FF2B5EF4-FFF2-40B4-BE49-F238E27FC236}">
                  <a16:creationId xmlns:a16="http://schemas.microsoft.com/office/drawing/2014/main" id="{C16A7AF3-3194-2B5A-CA3F-8FEA66035648}"/>
                </a:ext>
              </a:extLst>
            </p:cNvPr>
            <p:cNvSpPr>
              <a:spLocks noEditPoints="1"/>
            </p:cNvSpPr>
            <p:nvPr/>
          </p:nvSpPr>
          <p:spPr bwMode="auto">
            <a:xfrm>
              <a:off x="5426329" y="2740470"/>
              <a:ext cx="1536192" cy="1536192"/>
            </a:xfrm>
            <a:custGeom>
              <a:avLst/>
              <a:gdLst>
                <a:gd name="T0" fmla="*/ 2 w 131"/>
                <a:gd name="T1" fmla="*/ 44 h 131"/>
                <a:gd name="T2" fmla="*/ 29 w 131"/>
                <a:gd name="T3" fmla="*/ 44 h 131"/>
                <a:gd name="T4" fmla="*/ 29 w 131"/>
                <a:gd name="T5" fmla="*/ 131 h 131"/>
                <a:gd name="T6" fmla="*/ 2 w 131"/>
                <a:gd name="T7" fmla="*/ 131 h 131"/>
                <a:gd name="T8" fmla="*/ 2 w 131"/>
                <a:gd name="T9" fmla="*/ 44 h 131"/>
                <a:gd name="T10" fmla="*/ 16 w 131"/>
                <a:gd name="T11" fmla="*/ 0 h 131"/>
                <a:gd name="T12" fmla="*/ 31 w 131"/>
                <a:gd name="T13" fmla="*/ 16 h 131"/>
                <a:gd name="T14" fmla="*/ 16 w 131"/>
                <a:gd name="T15" fmla="*/ 32 h 131"/>
                <a:gd name="T16" fmla="*/ 0 w 131"/>
                <a:gd name="T17" fmla="*/ 16 h 131"/>
                <a:gd name="T18" fmla="*/ 16 w 131"/>
                <a:gd name="T19" fmla="*/ 0 h 131"/>
                <a:gd name="T20" fmla="*/ 46 w 131"/>
                <a:gd name="T21" fmla="*/ 131 h 131"/>
                <a:gd name="T22" fmla="*/ 73 w 131"/>
                <a:gd name="T23" fmla="*/ 131 h 131"/>
                <a:gd name="T24" fmla="*/ 73 w 131"/>
                <a:gd name="T25" fmla="*/ 88 h 131"/>
                <a:gd name="T26" fmla="*/ 90 w 131"/>
                <a:gd name="T27" fmla="*/ 65 h 131"/>
                <a:gd name="T28" fmla="*/ 104 w 131"/>
                <a:gd name="T29" fmla="*/ 88 h 131"/>
                <a:gd name="T30" fmla="*/ 104 w 131"/>
                <a:gd name="T31" fmla="*/ 131 h 131"/>
                <a:gd name="T32" fmla="*/ 131 w 131"/>
                <a:gd name="T33" fmla="*/ 131 h 131"/>
                <a:gd name="T34" fmla="*/ 131 w 131"/>
                <a:gd name="T35" fmla="*/ 83 h 131"/>
                <a:gd name="T36" fmla="*/ 98 w 131"/>
                <a:gd name="T37" fmla="*/ 41 h 131"/>
                <a:gd name="T38" fmla="*/ 73 w 131"/>
                <a:gd name="T39" fmla="*/ 56 h 131"/>
                <a:gd name="T40" fmla="*/ 72 w 131"/>
                <a:gd name="T41" fmla="*/ 56 h 131"/>
                <a:gd name="T42" fmla="*/ 72 w 131"/>
                <a:gd name="T43" fmla="*/ 44 h 131"/>
                <a:gd name="T44" fmla="*/ 46 w 131"/>
                <a:gd name="T45" fmla="*/ 44 h 131"/>
                <a:gd name="T46" fmla="*/ 46 w 131"/>
                <a:gd name="T4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131">
                  <a:moveTo>
                    <a:pt x="2" y="44"/>
                  </a:moveTo>
                  <a:cubicBezTo>
                    <a:pt x="29" y="44"/>
                    <a:pt x="29" y="44"/>
                    <a:pt x="29" y="44"/>
                  </a:cubicBezTo>
                  <a:cubicBezTo>
                    <a:pt x="29" y="131"/>
                    <a:pt x="29" y="131"/>
                    <a:pt x="29" y="131"/>
                  </a:cubicBezTo>
                  <a:cubicBezTo>
                    <a:pt x="2" y="131"/>
                    <a:pt x="2" y="131"/>
                    <a:pt x="2" y="131"/>
                  </a:cubicBezTo>
                  <a:lnTo>
                    <a:pt x="2" y="44"/>
                  </a:lnTo>
                  <a:close/>
                  <a:moveTo>
                    <a:pt x="16" y="0"/>
                  </a:moveTo>
                  <a:cubicBezTo>
                    <a:pt x="24" y="0"/>
                    <a:pt x="31" y="7"/>
                    <a:pt x="31" y="16"/>
                  </a:cubicBezTo>
                  <a:cubicBezTo>
                    <a:pt x="31" y="25"/>
                    <a:pt x="24" y="32"/>
                    <a:pt x="16" y="32"/>
                  </a:cubicBezTo>
                  <a:cubicBezTo>
                    <a:pt x="7" y="32"/>
                    <a:pt x="0" y="25"/>
                    <a:pt x="0" y="16"/>
                  </a:cubicBezTo>
                  <a:cubicBezTo>
                    <a:pt x="0" y="7"/>
                    <a:pt x="7" y="0"/>
                    <a:pt x="16" y="0"/>
                  </a:cubicBezTo>
                  <a:moveTo>
                    <a:pt x="46" y="131"/>
                  </a:moveTo>
                  <a:cubicBezTo>
                    <a:pt x="73" y="131"/>
                    <a:pt x="73" y="131"/>
                    <a:pt x="73" y="131"/>
                  </a:cubicBezTo>
                  <a:cubicBezTo>
                    <a:pt x="73" y="88"/>
                    <a:pt x="73" y="88"/>
                    <a:pt x="73" y="88"/>
                  </a:cubicBezTo>
                  <a:cubicBezTo>
                    <a:pt x="73" y="76"/>
                    <a:pt x="76" y="65"/>
                    <a:pt x="90" y="65"/>
                  </a:cubicBezTo>
                  <a:cubicBezTo>
                    <a:pt x="104" y="65"/>
                    <a:pt x="104" y="78"/>
                    <a:pt x="104" y="88"/>
                  </a:cubicBezTo>
                  <a:cubicBezTo>
                    <a:pt x="104" y="131"/>
                    <a:pt x="104" y="131"/>
                    <a:pt x="104" y="131"/>
                  </a:cubicBezTo>
                  <a:cubicBezTo>
                    <a:pt x="131" y="131"/>
                    <a:pt x="131" y="131"/>
                    <a:pt x="131" y="131"/>
                  </a:cubicBezTo>
                  <a:cubicBezTo>
                    <a:pt x="131" y="83"/>
                    <a:pt x="131" y="83"/>
                    <a:pt x="131" y="83"/>
                  </a:cubicBezTo>
                  <a:cubicBezTo>
                    <a:pt x="131" y="60"/>
                    <a:pt x="126" y="41"/>
                    <a:pt x="98" y="41"/>
                  </a:cubicBezTo>
                  <a:cubicBezTo>
                    <a:pt x="85" y="41"/>
                    <a:pt x="76" y="49"/>
                    <a:pt x="73" y="56"/>
                  </a:cubicBezTo>
                  <a:cubicBezTo>
                    <a:pt x="72" y="56"/>
                    <a:pt x="72" y="56"/>
                    <a:pt x="72" y="56"/>
                  </a:cubicBezTo>
                  <a:cubicBezTo>
                    <a:pt x="72" y="44"/>
                    <a:pt x="72" y="44"/>
                    <a:pt x="72" y="44"/>
                  </a:cubicBezTo>
                  <a:cubicBezTo>
                    <a:pt x="46" y="44"/>
                    <a:pt x="46" y="44"/>
                    <a:pt x="46" y="44"/>
                  </a:cubicBezTo>
                  <a:lnTo>
                    <a:pt x="46" y="131"/>
                  </a:lnTo>
                  <a:close/>
                </a:path>
              </a:pathLst>
            </a:custGeom>
            <a:solidFill>
              <a:schemeClr val="bg2"/>
            </a:solidFill>
            <a:ln w="3175">
              <a:solidFill>
                <a:srgbClr val="BF965C"/>
              </a:solidFill>
            </a:ln>
            <a:effectLst>
              <a:outerShdw blurRad="165100" dist="88900" dir="13500000" algn="ctr" rotWithShape="0">
                <a:schemeClr val="tx2">
                  <a:alpha val="74000"/>
                </a:schemeClr>
              </a:outerShdw>
            </a:effectLst>
          </p:spPr>
          <p:txBody>
            <a:bodyPr vert="horz" wrap="square" lIns="91440" tIns="45720" rIns="91440" bIns="45720" numCol="1" anchor="t" anchorCtr="0" compatLnSpc="1">
              <a:prstTxWarp prst="textNoShape">
                <a:avLst/>
              </a:prstTxWarp>
            </a:bodyPr>
            <a:lstStyle/>
            <a:p>
              <a:endParaRPr lang="ru-UA"/>
            </a:p>
          </p:txBody>
        </p:sp>
        <p:sp>
          <p:nvSpPr>
            <p:cNvPr id="14" name="Freeform 60">
              <a:extLst>
                <a:ext uri="{FF2B5EF4-FFF2-40B4-BE49-F238E27FC236}">
                  <a16:creationId xmlns:a16="http://schemas.microsoft.com/office/drawing/2014/main" id="{0754A515-2BF2-3AE5-C707-6EF97BCDE202}"/>
                </a:ext>
              </a:extLst>
            </p:cNvPr>
            <p:cNvSpPr>
              <a:spLocks noEditPoints="1"/>
            </p:cNvSpPr>
            <p:nvPr/>
          </p:nvSpPr>
          <p:spPr bwMode="auto">
            <a:xfrm>
              <a:off x="5426329" y="2740470"/>
              <a:ext cx="1536192" cy="1536192"/>
            </a:xfrm>
            <a:custGeom>
              <a:avLst/>
              <a:gdLst>
                <a:gd name="T0" fmla="*/ 2 w 131"/>
                <a:gd name="T1" fmla="*/ 44 h 131"/>
                <a:gd name="T2" fmla="*/ 29 w 131"/>
                <a:gd name="T3" fmla="*/ 44 h 131"/>
                <a:gd name="T4" fmla="*/ 29 w 131"/>
                <a:gd name="T5" fmla="*/ 131 h 131"/>
                <a:gd name="T6" fmla="*/ 2 w 131"/>
                <a:gd name="T7" fmla="*/ 131 h 131"/>
                <a:gd name="T8" fmla="*/ 2 w 131"/>
                <a:gd name="T9" fmla="*/ 44 h 131"/>
                <a:gd name="T10" fmla="*/ 16 w 131"/>
                <a:gd name="T11" fmla="*/ 0 h 131"/>
                <a:gd name="T12" fmla="*/ 31 w 131"/>
                <a:gd name="T13" fmla="*/ 16 h 131"/>
                <a:gd name="T14" fmla="*/ 16 w 131"/>
                <a:gd name="T15" fmla="*/ 32 h 131"/>
                <a:gd name="T16" fmla="*/ 0 w 131"/>
                <a:gd name="T17" fmla="*/ 16 h 131"/>
                <a:gd name="T18" fmla="*/ 16 w 131"/>
                <a:gd name="T19" fmla="*/ 0 h 131"/>
                <a:gd name="T20" fmla="*/ 46 w 131"/>
                <a:gd name="T21" fmla="*/ 131 h 131"/>
                <a:gd name="T22" fmla="*/ 73 w 131"/>
                <a:gd name="T23" fmla="*/ 131 h 131"/>
                <a:gd name="T24" fmla="*/ 73 w 131"/>
                <a:gd name="T25" fmla="*/ 88 h 131"/>
                <a:gd name="T26" fmla="*/ 90 w 131"/>
                <a:gd name="T27" fmla="*/ 65 h 131"/>
                <a:gd name="T28" fmla="*/ 104 w 131"/>
                <a:gd name="T29" fmla="*/ 88 h 131"/>
                <a:gd name="T30" fmla="*/ 104 w 131"/>
                <a:gd name="T31" fmla="*/ 131 h 131"/>
                <a:gd name="T32" fmla="*/ 131 w 131"/>
                <a:gd name="T33" fmla="*/ 131 h 131"/>
                <a:gd name="T34" fmla="*/ 131 w 131"/>
                <a:gd name="T35" fmla="*/ 83 h 131"/>
                <a:gd name="T36" fmla="*/ 98 w 131"/>
                <a:gd name="T37" fmla="*/ 41 h 131"/>
                <a:gd name="T38" fmla="*/ 73 w 131"/>
                <a:gd name="T39" fmla="*/ 56 h 131"/>
                <a:gd name="T40" fmla="*/ 72 w 131"/>
                <a:gd name="T41" fmla="*/ 56 h 131"/>
                <a:gd name="T42" fmla="*/ 72 w 131"/>
                <a:gd name="T43" fmla="*/ 44 h 131"/>
                <a:gd name="T44" fmla="*/ 46 w 131"/>
                <a:gd name="T45" fmla="*/ 44 h 131"/>
                <a:gd name="T46" fmla="*/ 46 w 131"/>
                <a:gd name="T4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131">
                  <a:moveTo>
                    <a:pt x="2" y="44"/>
                  </a:moveTo>
                  <a:cubicBezTo>
                    <a:pt x="29" y="44"/>
                    <a:pt x="29" y="44"/>
                    <a:pt x="29" y="44"/>
                  </a:cubicBezTo>
                  <a:cubicBezTo>
                    <a:pt x="29" y="131"/>
                    <a:pt x="29" y="131"/>
                    <a:pt x="29" y="131"/>
                  </a:cubicBezTo>
                  <a:cubicBezTo>
                    <a:pt x="2" y="131"/>
                    <a:pt x="2" y="131"/>
                    <a:pt x="2" y="131"/>
                  </a:cubicBezTo>
                  <a:lnTo>
                    <a:pt x="2" y="44"/>
                  </a:lnTo>
                  <a:close/>
                  <a:moveTo>
                    <a:pt x="16" y="0"/>
                  </a:moveTo>
                  <a:cubicBezTo>
                    <a:pt x="24" y="0"/>
                    <a:pt x="31" y="7"/>
                    <a:pt x="31" y="16"/>
                  </a:cubicBezTo>
                  <a:cubicBezTo>
                    <a:pt x="31" y="25"/>
                    <a:pt x="24" y="32"/>
                    <a:pt x="16" y="32"/>
                  </a:cubicBezTo>
                  <a:cubicBezTo>
                    <a:pt x="7" y="32"/>
                    <a:pt x="0" y="25"/>
                    <a:pt x="0" y="16"/>
                  </a:cubicBezTo>
                  <a:cubicBezTo>
                    <a:pt x="0" y="7"/>
                    <a:pt x="7" y="0"/>
                    <a:pt x="16" y="0"/>
                  </a:cubicBezTo>
                  <a:moveTo>
                    <a:pt x="46" y="131"/>
                  </a:moveTo>
                  <a:cubicBezTo>
                    <a:pt x="73" y="131"/>
                    <a:pt x="73" y="131"/>
                    <a:pt x="73" y="131"/>
                  </a:cubicBezTo>
                  <a:cubicBezTo>
                    <a:pt x="73" y="88"/>
                    <a:pt x="73" y="88"/>
                    <a:pt x="73" y="88"/>
                  </a:cubicBezTo>
                  <a:cubicBezTo>
                    <a:pt x="73" y="76"/>
                    <a:pt x="76" y="65"/>
                    <a:pt x="90" y="65"/>
                  </a:cubicBezTo>
                  <a:cubicBezTo>
                    <a:pt x="104" y="65"/>
                    <a:pt x="104" y="78"/>
                    <a:pt x="104" y="88"/>
                  </a:cubicBezTo>
                  <a:cubicBezTo>
                    <a:pt x="104" y="131"/>
                    <a:pt x="104" y="131"/>
                    <a:pt x="104" y="131"/>
                  </a:cubicBezTo>
                  <a:cubicBezTo>
                    <a:pt x="131" y="131"/>
                    <a:pt x="131" y="131"/>
                    <a:pt x="131" y="131"/>
                  </a:cubicBezTo>
                  <a:cubicBezTo>
                    <a:pt x="131" y="83"/>
                    <a:pt x="131" y="83"/>
                    <a:pt x="131" y="83"/>
                  </a:cubicBezTo>
                  <a:cubicBezTo>
                    <a:pt x="131" y="60"/>
                    <a:pt x="126" y="41"/>
                    <a:pt x="98" y="41"/>
                  </a:cubicBezTo>
                  <a:cubicBezTo>
                    <a:pt x="85" y="41"/>
                    <a:pt x="76" y="49"/>
                    <a:pt x="73" y="56"/>
                  </a:cubicBezTo>
                  <a:cubicBezTo>
                    <a:pt x="72" y="56"/>
                    <a:pt x="72" y="56"/>
                    <a:pt x="72" y="56"/>
                  </a:cubicBezTo>
                  <a:cubicBezTo>
                    <a:pt x="72" y="44"/>
                    <a:pt x="72" y="44"/>
                    <a:pt x="72" y="44"/>
                  </a:cubicBezTo>
                  <a:cubicBezTo>
                    <a:pt x="46" y="44"/>
                    <a:pt x="46" y="44"/>
                    <a:pt x="46" y="44"/>
                  </a:cubicBezTo>
                  <a:lnTo>
                    <a:pt x="46" y="131"/>
                  </a:lnTo>
                  <a:close/>
                </a:path>
              </a:pathLst>
            </a:custGeom>
            <a:solidFill>
              <a:srgbClr val="BF965C">
                <a:alpha val="50000"/>
              </a:srgbClr>
            </a:solidFill>
            <a:ln w="3175">
              <a:solidFill>
                <a:srgbClr val="BF965C"/>
              </a:solidFill>
            </a:ln>
            <a:effectLst>
              <a:outerShdw blurRad="114300" dist="114300" dir="2700000" algn="ctr" rotWithShape="0">
                <a:schemeClr val="tx1">
                  <a:alpha val="42000"/>
                </a:schemeClr>
              </a:outerShdw>
            </a:effectLst>
          </p:spPr>
          <p:txBody>
            <a:bodyPr vert="horz" wrap="square" lIns="91440" tIns="45720" rIns="91440" bIns="45720" numCol="1" anchor="t" anchorCtr="0" compatLnSpc="1">
              <a:prstTxWarp prst="textNoShape">
                <a:avLst/>
              </a:prstTxWarp>
            </a:bodyPr>
            <a:lstStyle/>
            <a:p>
              <a:endParaRPr lang="ru-UA"/>
            </a:p>
          </p:txBody>
        </p:sp>
      </p:grpSp>
      <p:sp>
        <p:nvSpPr>
          <p:cNvPr id="17" name="Rectangle 8">
            <a:extLst>
              <a:ext uri="{FF2B5EF4-FFF2-40B4-BE49-F238E27FC236}">
                <a16:creationId xmlns:a16="http://schemas.microsoft.com/office/drawing/2014/main" id="{4DB43AE8-6964-4C25-748F-20CC097507EE}"/>
              </a:ext>
            </a:extLst>
          </p:cNvPr>
          <p:cNvSpPr>
            <a:spLocks noChangeArrowheads="1"/>
          </p:cNvSpPr>
          <p:nvPr/>
        </p:nvSpPr>
        <p:spPr bwMode="auto">
          <a:xfrm>
            <a:off x="4504059" y="6100185"/>
            <a:ext cx="3207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2000" dirty="0">
                <a:solidFill>
                  <a:srgbClr val="BF965C"/>
                </a:solidFill>
              </a:rPr>
              <a:t>#</a:t>
            </a:r>
            <a:r>
              <a:rPr lang="en-US" sz="2000" dirty="0" err="1">
                <a:solidFill>
                  <a:srgbClr val="BF965C"/>
                </a:solidFill>
              </a:rPr>
              <a:t>ListWithLang</a:t>
            </a:r>
            <a:r>
              <a:rPr lang="en-US" sz="2000" dirty="0">
                <a:solidFill>
                  <a:srgbClr val="BF965C"/>
                </a:solidFill>
              </a:rPr>
              <a:t>, #</a:t>
            </a:r>
            <a:r>
              <a:rPr lang="en-US" sz="2000" dirty="0" err="1">
                <a:solidFill>
                  <a:srgbClr val="BF965C"/>
                </a:solidFill>
              </a:rPr>
              <a:t>LangRealty</a:t>
            </a:r>
            <a:endParaRPr lang="en-US" sz="2000" dirty="0">
              <a:solidFill>
                <a:srgbClr val="BF965C"/>
              </a:solidFill>
            </a:endParaRPr>
          </a:p>
        </p:txBody>
      </p:sp>
      <p:sp>
        <p:nvSpPr>
          <p:cNvPr id="18" name="Rectangle 8">
            <a:extLst>
              <a:ext uri="{FF2B5EF4-FFF2-40B4-BE49-F238E27FC236}">
                <a16:creationId xmlns:a16="http://schemas.microsoft.com/office/drawing/2014/main" id="{EF14FDE1-E00D-624B-B439-D220A2BDB4BA}"/>
              </a:ext>
            </a:extLst>
          </p:cNvPr>
          <p:cNvSpPr>
            <a:spLocks noChangeArrowheads="1"/>
          </p:cNvSpPr>
          <p:nvPr/>
        </p:nvSpPr>
        <p:spPr bwMode="auto">
          <a:xfrm>
            <a:off x="775615" y="6038630"/>
            <a:ext cx="1872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dirty="0">
                <a:solidFill>
                  <a:srgbClr val="193C6E"/>
                </a:solidFill>
              </a:rPr>
              <a:t>@</a:t>
            </a:r>
            <a:r>
              <a:rPr lang="en-US" sz="2400" dirty="0" err="1">
                <a:solidFill>
                  <a:srgbClr val="193C6E"/>
                </a:solidFill>
              </a:rPr>
              <a:t>LangRealty</a:t>
            </a:r>
            <a:endParaRPr lang="en-US" sz="2400" dirty="0">
              <a:solidFill>
                <a:srgbClr val="193C6E"/>
              </a:solidFill>
            </a:endParaRPr>
          </a:p>
        </p:txBody>
      </p:sp>
      <p:grpSp>
        <p:nvGrpSpPr>
          <p:cNvPr id="39" name="Group">
            <a:extLst>
              <a:ext uri="{FF2B5EF4-FFF2-40B4-BE49-F238E27FC236}">
                <a16:creationId xmlns:a16="http://schemas.microsoft.com/office/drawing/2014/main" id="{875DE33E-FD17-2DEB-1419-6F6297BBDE9B}"/>
              </a:ext>
            </a:extLst>
          </p:cNvPr>
          <p:cNvGrpSpPr/>
          <p:nvPr/>
        </p:nvGrpSpPr>
        <p:grpSpPr>
          <a:xfrm>
            <a:off x="9285203" y="6043875"/>
            <a:ext cx="2344155" cy="369913"/>
            <a:chOff x="0" y="0"/>
            <a:chExt cx="2344154" cy="369912"/>
          </a:xfrm>
        </p:grpSpPr>
        <p:pic>
          <p:nvPicPr>
            <p:cNvPr id="40" name="Lang-Realty-Find-Your-Way-Home.png" descr="Lang-Realty-Find-Your-Way-Home.png">
              <a:extLst>
                <a:ext uri="{FF2B5EF4-FFF2-40B4-BE49-F238E27FC236}">
                  <a16:creationId xmlns:a16="http://schemas.microsoft.com/office/drawing/2014/main" id="{4BA2D1B1-933B-84BF-F977-10E3476D78B3}"/>
                </a:ext>
              </a:extLst>
            </p:cNvPr>
            <p:cNvPicPr>
              <a:picLocks noChangeAspect="1"/>
            </p:cNvPicPr>
            <p:nvPr/>
          </p:nvPicPr>
          <p:blipFill>
            <a:blip r:embed="rId3"/>
            <a:srcRect l="19780" b="48838"/>
            <a:stretch>
              <a:fillRect/>
            </a:stretch>
          </p:blipFill>
          <p:spPr>
            <a:xfrm>
              <a:off x="473251" y="9750"/>
              <a:ext cx="1870904" cy="274439"/>
            </a:xfrm>
            <a:prstGeom prst="rect">
              <a:avLst/>
            </a:prstGeom>
            <a:ln w="12700" cap="flat">
              <a:noFill/>
              <a:miter lim="400000"/>
            </a:ln>
            <a:effectLst/>
          </p:spPr>
        </p:pic>
        <p:pic>
          <p:nvPicPr>
            <p:cNvPr id="41" name="Lang-Realty-Find-Your-Way-Home.png" descr="Lang-Realty-Find-Your-Way-Home.png">
              <a:extLst>
                <a:ext uri="{FF2B5EF4-FFF2-40B4-BE49-F238E27FC236}">
                  <a16:creationId xmlns:a16="http://schemas.microsoft.com/office/drawing/2014/main" id="{322FCF9C-1D62-1776-9860-9F43DA8A451E}"/>
                </a:ext>
              </a:extLst>
            </p:cNvPr>
            <p:cNvPicPr>
              <a:picLocks noChangeAspect="1"/>
            </p:cNvPicPr>
            <p:nvPr/>
          </p:nvPicPr>
          <p:blipFill>
            <a:blip r:embed="rId3"/>
            <a:srcRect r="79657" b="31039"/>
            <a:stretch>
              <a:fillRect/>
            </a:stretch>
          </p:blipFill>
          <p:spPr>
            <a:xfrm>
              <a:off x="-1" y="-1"/>
              <a:ext cx="474439" cy="369914"/>
            </a:xfrm>
            <a:prstGeom prst="rect">
              <a:avLst/>
            </a:prstGeom>
            <a:ln w="12700" cap="flat">
              <a:noFill/>
              <a:miter lim="400000"/>
            </a:ln>
            <a:effectLst/>
          </p:spPr>
        </p:pic>
      </p:grpSp>
    </p:spTree>
    <p:extLst>
      <p:ext uri="{BB962C8B-B14F-4D97-AF65-F5344CB8AC3E}">
        <p14:creationId xmlns:p14="http://schemas.microsoft.com/office/powerpoint/2010/main" val="75632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par>
                                <p:cTn id="12" presetID="10" presetClass="entr" presetSubtype="0" fill="hold" nodeType="with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2" presetClass="entr" presetSubtype="4" decel="10000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ppt_x"/>
                                          </p:val>
                                        </p:tav>
                                        <p:tav tm="100000">
                                          <p:val>
                                            <p:strVal val="#ppt_x"/>
                                          </p:val>
                                        </p:tav>
                                      </p:tavLst>
                                    </p:anim>
                                    <p:anim calcmode="lin" valueType="num">
                                      <p:cBhvr additive="base">
                                        <p:cTn id="21" dur="10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25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ppt_x"/>
                                          </p:val>
                                        </p:tav>
                                        <p:tav tm="100000">
                                          <p:val>
                                            <p:strVal val="#ppt_x"/>
                                          </p:val>
                                        </p:tav>
                                      </p:tavLst>
                                    </p:anim>
                                    <p:anim calcmode="lin" valueType="num">
                                      <p:cBhvr additive="base">
                                        <p:cTn id="25" dur="10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50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000" fill="hold"/>
                                        <p:tgtEl>
                                          <p:spTgt spid="5"/>
                                        </p:tgtEl>
                                        <p:attrNameLst>
                                          <p:attrName>ppt_x</p:attrName>
                                        </p:attrNameLst>
                                      </p:cBhvr>
                                      <p:tavLst>
                                        <p:tav tm="0">
                                          <p:val>
                                            <p:strVal val="#ppt_x"/>
                                          </p:val>
                                        </p:tav>
                                        <p:tav tm="100000">
                                          <p:val>
                                            <p:strVal val="#ppt_x"/>
                                          </p:val>
                                        </p:tav>
                                      </p:tavLst>
                                    </p:anim>
                                    <p:anim calcmode="lin" valueType="num">
                                      <p:cBhvr additive="base">
                                        <p:cTn id="29" dur="1000" fill="hold"/>
                                        <p:tgtEl>
                                          <p:spTgt spid="5"/>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25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000" fill="hold"/>
                                        <p:tgtEl>
                                          <p:spTgt spid="17"/>
                                        </p:tgtEl>
                                        <p:attrNameLst>
                                          <p:attrName>ppt_x</p:attrName>
                                        </p:attrNameLst>
                                      </p:cBhvr>
                                      <p:tavLst>
                                        <p:tav tm="0">
                                          <p:val>
                                            <p:strVal val="#ppt_x"/>
                                          </p:val>
                                        </p:tav>
                                        <p:tav tm="100000">
                                          <p:val>
                                            <p:strVal val="#ppt_x"/>
                                          </p:val>
                                        </p:tav>
                                      </p:tavLst>
                                    </p:anim>
                                    <p:anim calcmode="lin" valueType="num">
                                      <p:cBhvr additive="base">
                                        <p:cTn id="33" dur="1000" fill="hold"/>
                                        <p:tgtEl>
                                          <p:spTgt spid="17"/>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25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1000" fill="hold"/>
                                        <p:tgtEl>
                                          <p:spTgt spid="18"/>
                                        </p:tgtEl>
                                        <p:attrNameLst>
                                          <p:attrName>ppt_x</p:attrName>
                                        </p:attrNameLst>
                                      </p:cBhvr>
                                      <p:tavLst>
                                        <p:tav tm="0">
                                          <p:val>
                                            <p:strVal val="#ppt_x"/>
                                          </p:val>
                                        </p:tav>
                                        <p:tav tm="100000">
                                          <p:val>
                                            <p:strVal val="#ppt_x"/>
                                          </p:val>
                                        </p:tav>
                                      </p:tavLst>
                                    </p:anim>
                                    <p:anim calcmode="lin" valueType="num">
                                      <p:cBhvr additive="base">
                                        <p:cTn id="37"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 grpId="0"/>
      <p:bldP spid="3" grpId="0"/>
      <p:bldP spid="5"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3924-0672-3793-E270-AE3FF195BF72}"/>
            </a:ext>
          </a:extLst>
        </p:cNvPr>
        <p:cNvGrpSpPr/>
        <p:nvPr/>
      </p:nvGrpSpPr>
      <p:grpSpPr>
        <a:xfrm>
          <a:off x="0" y="0"/>
          <a:ext cx="0" cy="0"/>
          <a:chOff x="0" y="0"/>
          <a:chExt cx="0" cy="0"/>
        </a:xfrm>
      </p:grpSpPr>
      <p:pic>
        <p:nvPicPr>
          <p:cNvPr id="101" name="Picture 100">
            <a:extLst>
              <a:ext uri="{FF2B5EF4-FFF2-40B4-BE49-F238E27FC236}">
                <a16:creationId xmlns:a16="http://schemas.microsoft.com/office/drawing/2014/main" id="{F8500AAD-FE45-5842-2028-CC3A5EE8912D}"/>
              </a:ext>
            </a:extLst>
          </p:cNvPr>
          <p:cNvPicPr>
            <a:picLocks noChangeAspect="1"/>
          </p:cNvPicPr>
          <p:nvPr/>
        </p:nvPicPr>
        <p:blipFill>
          <a:blip r:embed="rId2">
            <a:alphaModFix amt="35000"/>
          </a:blip>
          <a:stretch>
            <a:fillRect/>
          </a:stretch>
        </p:blipFill>
        <p:spPr>
          <a:xfrm>
            <a:off x="8631274" y="2236375"/>
            <a:ext cx="6029867" cy="5566031"/>
          </a:xfrm>
          <a:prstGeom prst="rect">
            <a:avLst/>
          </a:prstGeom>
        </p:spPr>
      </p:pic>
      <p:pic>
        <p:nvPicPr>
          <p:cNvPr id="100" name="Picture 99">
            <a:extLst>
              <a:ext uri="{FF2B5EF4-FFF2-40B4-BE49-F238E27FC236}">
                <a16:creationId xmlns:a16="http://schemas.microsoft.com/office/drawing/2014/main" id="{F084E73D-423B-7D65-70AD-3C3441D63E72}"/>
              </a:ext>
            </a:extLst>
          </p:cNvPr>
          <p:cNvPicPr>
            <a:picLocks noChangeAspect="1"/>
          </p:cNvPicPr>
          <p:nvPr/>
        </p:nvPicPr>
        <p:blipFill>
          <a:blip r:embed="rId2">
            <a:alphaModFix amt="50000"/>
          </a:blip>
          <a:stretch>
            <a:fillRect/>
          </a:stretch>
        </p:blipFill>
        <p:spPr>
          <a:xfrm>
            <a:off x="-3944269" y="95074"/>
            <a:ext cx="6722836" cy="6205695"/>
          </a:xfrm>
          <a:prstGeom prst="rect">
            <a:avLst/>
          </a:prstGeom>
        </p:spPr>
      </p:pic>
      <p:grpSp>
        <p:nvGrpSpPr>
          <p:cNvPr id="36" name="Group 35">
            <a:extLst>
              <a:ext uri="{FF2B5EF4-FFF2-40B4-BE49-F238E27FC236}">
                <a16:creationId xmlns:a16="http://schemas.microsoft.com/office/drawing/2014/main" id="{F63A9E22-9387-1F1A-75E9-5698F1AA7C86}"/>
              </a:ext>
            </a:extLst>
          </p:cNvPr>
          <p:cNvGrpSpPr/>
          <p:nvPr/>
        </p:nvGrpSpPr>
        <p:grpSpPr>
          <a:xfrm>
            <a:off x="6278915" y="1247606"/>
            <a:ext cx="4998040" cy="4998040"/>
            <a:chOff x="3607095" y="960143"/>
            <a:chExt cx="4998040" cy="4998040"/>
          </a:xfrm>
          <a:gradFill>
            <a:gsLst>
              <a:gs pos="0">
                <a:srgbClr val="BF965C"/>
              </a:gs>
              <a:gs pos="31000">
                <a:srgbClr val="BF965C">
                  <a:lumMod val="48000"/>
                  <a:lumOff val="52000"/>
                </a:srgbClr>
              </a:gs>
              <a:gs pos="60000">
                <a:srgbClr val="BF965C">
                  <a:alpha val="26000"/>
                  <a:lumMod val="22903"/>
                  <a:lumOff val="77097"/>
                </a:srgbClr>
              </a:gs>
              <a:gs pos="100000">
                <a:srgbClr val="BF965C"/>
              </a:gs>
            </a:gsLst>
            <a:lin ang="4200000" scaled="0"/>
          </a:gradFill>
        </p:grpSpPr>
        <p:sp>
          <p:nvSpPr>
            <p:cNvPr id="37" name="Oval 36">
              <a:extLst>
                <a:ext uri="{FF2B5EF4-FFF2-40B4-BE49-F238E27FC236}">
                  <a16:creationId xmlns:a16="http://schemas.microsoft.com/office/drawing/2014/main" id="{07ADE8E8-706F-EAA5-87B6-5A3D9FDBA059}"/>
                </a:ext>
              </a:extLst>
            </p:cNvPr>
            <p:cNvSpPr/>
            <p:nvPr/>
          </p:nvSpPr>
          <p:spPr>
            <a:xfrm>
              <a:off x="3607095" y="960143"/>
              <a:ext cx="4998040" cy="4998040"/>
            </a:xfrm>
            <a:prstGeom prst="ellipse">
              <a:avLst/>
            </a:prstGeom>
            <a:grpFill/>
            <a:ln>
              <a:noFill/>
            </a:ln>
            <a:effectLst>
              <a:outerShdw blurRad="355600" dist="292100" dir="2700000" algn="tl"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8" name="Oval 37">
              <a:extLst>
                <a:ext uri="{FF2B5EF4-FFF2-40B4-BE49-F238E27FC236}">
                  <a16:creationId xmlns:a16="http://schemas.microsoft.com/office/drawing/2014/main" id="{FC4217DD-2F56-EBA4-FC4F-8D78E259E1FE}"/>
                </a:ext>
              </a:extLst>
            </p:cNvPr>
            <p:cNvSpPr/>
            <p:nvPr/>
          </p:nvSpPr>
          <p:spPr>
            <a:xfrm>
              <a:off x="3607095" y="960143"/>
              <a:ext cx="4998040" cy="4998040"/>
            </a:xfrm>
            <a:prstGeom prst="ellipse">
              <a:avLst/>
            </a:prstGeom>
            <a:grpFill/>
            <a:ln>
              <a:noFill/>
            </a:ln>
            <a:effectLst>
              <a:outerShdw blurRad="482600" dist="368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3" name="Group 2">
            <a:extLst>
              <a:ext uri="{FF2B5EF4-FFF2-40B4-BE49-F238E27FC236}">
                <a16:creationId xmlns:a16="http://schemas.microsoft.com/office/drawing/2014/main" id="{35DDCEE9-A86C-3E0F-7723-97EA1CFBDD01}"/>
              </a:ext>
            </a:extLst>
          </p:cNvPr>
          <p:cNvGrpSpPr/>
          <p:nvPr/>
        </p:nvGrpSpPr>
        <p:grpSpPr>
          <a:xfrm>
            <a:off x="6741497" y="1708198"/>
            <a:ext cx="4083050" cy="4086226"/>
            <a:chOff x="4052888" y="1387475"/>
            <a:chExt cx="4083050" cy="4086226"/>
          </a:xfrm>
        </p:grpSpPr>
        <p:sp>
          <p:nvSpPr>
            <p:cNvPr id="16" name="Freeform 16">
              <a:extLst>
                <a:ext uri="{FF2B5EF4-FFF2-40B4-BE49-F238E27FC236}">
                  <a16:creationId xmlns:a16="http://schemas.microsoft.com/office/drawing/2014/main" id="{BD33140B-3E60-B025-1708-DB5BBAA121F8}"/>
                </a:ext>
              </a:extLst>
            </p:cNvPr>
            <p:cNvSpPr>
              <a:spLocks/>
            </p:cNvSpPr>
            <p:nvPr/>
          </p:nvSpPr>
          <p:spPr bwMode="auto">
            <a:xfrm>
              <a:off x="4052888" y="2035175"/>
              <a:ext cx="1470025" cy="1354138"/>
            </a:xfrm>
            <a:custGeom>
              <a:avLst/>
              <a:gdLst>
                <a:gd name="T0" fmla="*/ 137 w 386"/>
                <a:gd name="T1" fmla="*/ 7 h 355"/>
                <a:gd name="T2" fmla="*/ 0 w 386"/>
                <a:gd name="T3" fmla="*/ 338 h 355"/>
                <a:gd name="T4" fmla="*/ 16 w 386"/>
                <a:gd name="T5" fmla="*/ 355 h 355"/>
                <a:gd name="T6" fmla="*/ 326 w 386"/>
                <a:gd name="T7" fmla="*/ 355 h 355"/>
                <a:gd name="T8" fmla="*/ 343 w 386"/>
                <a:gd name="T9" fmla="*/ 341 h 355"/>
                <a:gd name="T10" fmla="*/ 381 w 386"/>
                <a:gd name="T11" fmla="*/ 247 h 355"/>
                <a:gd name="T12" fmla="*/ 380 w 386"/>
                <a:gd name="T13" fmla="*/ 226 h 355"/>
                <a:gd name="T14" fmla="*/ 160 w 386"/>
                <a:gd name="T15" fmla="*/ 7 h 355"/>
                <a:gd name="T16" fmla="*/ 137 w 386"/>
                <a:gd name="T17" fmla="*/ 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355">
                  <a:moveTo>
                    <a:pt x="137" y="7"/>
                  </a:moveTo>
                  <a:cubicBezTo>
                    <a:pt x="52" y="101"/>
                    <a:pt x="6" y="219"/>
                    <a:pt x="0" y="338"/>
                  </a:cubicBezTo>
                  <a:cubicBezTo>
                    <a:pt x="0" y="347"/>
                    <a:pt x="7" y="355"/>
                    <a:pt x="16" y="355"/>
                  </a:cubicBezTo>
                  <a:cubicBezTo>
                    <a:pt x="326" y="355"/>
                    <a:pt x="326" y="355"/>
                    <a:pt x="326" y="355"/>
                  </a:cubicBezTo>
                  <a:cubicBezTo>
                    <a:pt x="335" y="355"/>
                    <a:pt x="341" y="349"/>
                    <a:pt x="343" y="341"/>
                  </a:cubicBezTo>
                  <a:cubicBezTo>
                    <a:pt x="347" y="307"/>
                    <a:pt x="360" y="275"/>
                    <a:pt x="381" y="247"/>
                  </a:cubicBezTo>
                  <a:cubicBezTo>
                    <a:pt x="386" y="241"/>
                    <a:pt x="385" y="232"/>
                    <a:pt x="380" y="226"/>
                  </a:cubicBezTo>
                  <a:cubicBezTo>
                    <a:pt x="160" y="7"/>
                    <a:pt x="160" y="7"/>
                    <a:pt x="160" y="7"/>
                  </a:cubicBezTo>
                  <a:cubicBezTo>
                    <a:pt x="154" y="0"/>
                    <a:pt x="143" y="0"/>
                    <a:pt x="137" y="7"/>
                  </a:cubicBezTo>
                  <a:close/>
                </a:path>
              </a:pathLst>
            </a:custGeom>
            <a:gradFill flip="none" rotWithShape="1">
              <a:gsLst>
                <a:gs pos="0">
                  <a:srgbClr val="BF965C"/>
                </a:gs>
                <a:gs pos="100000">
                  <a:srgbClr val="BF965C"/>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5" name="Freeform 15">
              <a:extLst>
                <a:ext uri="{FF2B5EF4-FFF2-40B4-BE49-F238E27FC236}">
                  <a16:creationId xmlns:a16="http://schemas.microsoft.com/office/drawing/2014/main" id="{D95CA200-51E3-1900-F5BC-1FEC9089E56B}"/>
                </a:ext>
              </a:extLst>
            </p:cNvPr>
            <p:cNvSpPr>
              <a:spLocks/>
            </p:cNvSpPr>
            <p:nvPr/>
          </p:nvSpPr>
          <p:spPr bwMode="auto">
            <a:xfrm>
              <a:off x="4700588" y="1387475"/>
              <a:ext cx="1350963" cy="1471613"/>
            </a:xfrm>
            <a:custGeom>
              <a:avLst/>
              <a:gdLst>
                <a:gd name="T0" fmla="*/ 338 w 355"/>
                <a:gd name="T1" fmla="*/ 0 h 386"/>
                <a:gd name="T2" fmla="*/ 7 w 355"/>
                <a:gd name="T3" fmla="*/ 137 h 386"/>
                <a:gd name="T4" fmla="*/ 7 w 355"/>
                <a:gd name="T5" fmla="*/ 160 h 386"/>
                <a:gd name="T6" fmla="*/ 226 w 355"/>
                <a:gd name="T7" fmla="*/ 380 h 386"/>
                <a:gd name="T8" fmla="*/ 247 w 355"/>
                <a:gd name="T9" fmla="*/ 381 h 386"/>
                <a:gd name="T10" fmla="*/ 341 w 355"/>
                <a:gd name="T11" fmla="*/ 342 h 386"/>
                <a:gd name="T12" fmla="*/ 355 w 355"/>
                <a:gd name="T13" fmla="*/ 326 h 386"/>
                <a:gd name="T14" fmla="*/ 355 w 355"/>
                <a:gd name="T15" fmla="*/ 16 h 386"/>
                <a:gd name="T16" fmla="*/ 338 w 355"/>
                <a:gd name="T1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86">
                  <a:moveTo>
                    <a:pt x="338" y="0"/>
                  </a:moveTo>
                  <a:cubicBezTo>
                    <a:pt x="211" y="7"/>
                    <a:pt x="96" y="57"/>
                    <a:pt x="7" y="137"/>
                  </a:cubicBezTo>
                  <a:cubicBezTo>
                    <a:pt x="0" y="143"/>
                    <a:pt x="0" y="154"/>
                    <a:pt x="7" y="160"/>
                  </a:cubicBezTo>
                  <a:cubicBezTo>
                    <a:pt x="226" y="380"/>
                    <a:pt x="226" y="380"/>
                    <a:pt x="226" y="380"/>
                  </a:cubicBezTo>
                  <a:cubicBezTo>
                    <a:pt x="232" y="385"/>
                    <a:pt x="241" y="386"/>
                    <a:pt x="247" y="381"/>
                  </a:cubicBezTo>
                  <a:cubicBezTo>
                    <a:pt x="274" y="361"/>
                    <a:pt x="306" y="347"/>
                    <a:pt x="341" y="342"/>
                  </a:cubicBezTo>
                  <a:cubicBezTo>
                    <a:pt x="349" y="341"/>
                    <a:pt x="355" y="334"/>
                    <a:pt x="355" y="326"/>
                  </a:cubicBezTo>
                  <a:cubicBezTo>
                    <a:pt x="355" y="16"/>
                    <a:pt x="355" y="16"/>
                    <a:pt x="355" y="16"/>
                  </a:cubicBezTo>
                  <a:cubicBezTo>
                    <a:pt x="355" y="7"/>
                    <a:pt x="347" y="0"/>
                    <a:pt x="338" y="0"/>
                  </a:cubicBezTo>
                  <a:close/>
                </a:path>
              </a:pathLst>
            </a:custGeom>
            <a:gradFill flip="none" rotWithShape="1">
              <a:gsLst>
                <a:gs pos="0">
                  <a:srgbClr val="01AACD"/>
                </a:gs>
                <a:gs pos="100000">
                  <a:srgbClr val="193C6E"/>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7" name="Freeform 17">
              <a:extLst>
                <a:ext uri="{FF2B5EF4-FFF2-40B4-BE49-F238E27FC236}">
                  <a16:creationId xmlns:a16="http://schemas.microsoft.com/office/drawing/2014/main" id="{06D8A1EA-3130-818C-31ED-648107810411}"/>
                </a:ext>
              </a:extLst>
            </p:cNvPr>
            <p:cNvSpPr>
              <a:spLocks/>
            </p:cNvSpPr>
            <p:nvPr/>
          </p:nvSpPr>
          <p:spPr bwMode="auto">
            <a:xfrm>
              <a:off x="4052888" y="3471863"/>
              <a:ext cx="1470025" cy="1354138"/>
            </a:xfrm>
            <a:custGeom>
              <a:avLst/>
              <a:gdLst>
                <a:gd name="T0" fmla="*/ 0 w 386"/>
                <a:gd name="T1" fmla="*/ 17 h 355"/>
                <a:gd name="T2" fmla="*/ 137 w 386"/>
                <a:gd name="T3" fmla="*/ 348 h 355"/>
                <a:gd name="T4" fmla="*/ 160 w 386"/>
                <a:gd name="T5" fmla="*/ 348 h 355"/>
                <a:gd name="T6" fmla="*/ 380 w 386"/>
                <a:gd name="T7" fmla="*/ 129 h 355"/>
                <a:gd name="T8" fmla="*/ 381 w 386"/>
                <a:gd name="T9" fmla="*/ 108 h 355"/>
                <a:gd name="T10" fmla="*/ 342 w 386"/>
                <a:gd name="T11" fmla="*/ 14 h 355"/>
                <a:gd name="T12" fmla="*/ 326 w 386"/>
                <a:gd name="T13" fmla="*/ 0 h 355"/>
                <a:gd name="T14" fmla="*/ 16 w 386"/>
                <a:gd name="T15" fmla="*/ 0 h 355"/>
                <a:gd name="T16" fmla="*/ 0 w 386"/>
                <a:gd name="T17" fmla="*/ 1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355">
                  <a:moveTo>
                    <a:pt x="0" y="17"/>
                  </a:moveTo>
                  <a:cubicBezTo>
                    <a:pt x="7" y="144"/>
                    <a:pt x="57" y="259"/>
                    <a:pt x="137" y="348"/>
                  </a:cubicBezTo>
                  <a:cubicBezTo>
                    <a:pt x="143" y="355"/>
                    <a:pt x="154" y="355"/>
                    <a:pt x="160" y="348"/>
                  </a:cubicBezTo>
                  <a:cubicBezTo>
                    <a:pt x="380" y="129"/>
                    <a:pt x="380" y="129"/>
                    <a:pt x="380" y="129"/>
                  </a:cubicBezTo>
                  <a:cubicBezTo>
                    <a:pt x="385" y="123"/>
                    <a:pt x="386" y="114"/>
                    <a:pt x="381" y="108"/>
                  </a:cubicBezTo>
                  <a:cubicBezTo>
                    <a:pt x="361" y="81"/>
                    <a:pt x="347" y="49"/>
                    <a:pt x="342" y="14"/>
                  </a:cubicBezTo>
                  <a:cubicBezTo>
                    <a:pt x="341" y="6"/>
                    <a:pt x="334" y="0"/>
                    <a:pt x="326" y="0"/>
                  </a:cubicBezTo>
                  <a:cubicBezTo>
                    <a:pt x="16" y="0"/>
                    <a:pt x="16" y="0"/>
                    <a:pt x="16" y="0"/>
                  </a:cubicBezTo>
                  <a:cubicBezTo>
                    <a:pt x="7" y="0"/>
                    <a:pt x="0" y="8"/>
                    <a:pt x="0" y="17"/>
                  </a:cubicBezTo>
                  <a:close/>
                </a:path>
              </a:pathLst>
            </a:custGeom>
            <a:gradFill flip="none" rotWithShape="1">
              <a:gsLst>
                <a:gs pos="0">
                  <a:srgbClr val="01AACD"/>
                </a:gs>
                <a:gs pos="100000">
                  <a:srgbClr val="193C6E"/>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8" name="Freeform 18">
              <a:extLst>
                <a:ext uri="{FF2B5EF4-FFF2-40B4-BE49-F238E27FC236}">
                  <a16:creationId xmlns:a16="http://schemas.microsoft.com/office/drawing/2014/main" id="{49426C43-F47E-CC60-BB3A-D3E6B1E6A425}"/>
                </a:ext>
              </a:extLst>
            </p:cNvPr>
            <p:cNvSpPr>
              <a:spLocks/>
            </p:cNvSpPr>
            <p:nvPr/>
          </p:nvSpPr>
          <p:spPr bwMode="auto">
            <a:xfrm>
              <a:off x="4700588" y="4002088"/>
              <a:ext cx="1350963" cy="1471613"/>
            </a:xfrm>
            <a:custGeom>
              <a:avLst/>
              <a:gdLst>
                <a:gd name="T0" fmla="*/ 7 w 355"/>
                <a:gd name="T1" fmla="*/ 249 h 386"/>
                <a:gd name="T2" fmla="*/ 338 w 355"/>
                <a:gd name="T3" fmla="*/ 386 h 386"/>
                <a:gd name="T4" fmla="*/ 355 w 355"/>
                <a:gd name="T5" fmla="*/ 370 h 386"/>
                <a:gd name="T6" fmla="*/ 355 w 355"/>
                <a:gd name="T7" fmla="*/ 60 h 386"/>
                <a:gd name="T8" fmla="*/ 341 w 355"/>
                <a:gd name="T9" fmla="*/ 43 h 386"/>
                <a:gd name="T10" fmla="*/ 247 w 355"/>
                <a:gd name="T11" fmla="*/ 5 h 386"/>
                <a:gd name="T12" fmla="*/ 226 w 355"/>
                <a:gd name="T13" fmla="*/ 6 h 386"/>
                <a:gd name="T14" fmla="*/ 7 w 355"/>
                <a:gd name="T15" fmla="*/ 226 h 386"/>
                <a:gd name="T16" fmla="*/ 7 w 355"/>
                <a:gd name="T17" fmla="*/ 24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86">
                  <a:moveTo>
                    <a:pt x="7" y="249"/>
                  </a:moveTo>
                  <a:cubicBezTo>
                    <a:pt x="101" y="334"/>
                    <a:pt x="219" y="380"/>
                    <a:pt x="338" y="386"/>
                  </a:cubicBezTo>
                  <a:cubicBezTo>
                    <a:pt x="347" y="386"/>
                    <a:pt x="355" y="379"/>
                    <a:pt x="355" y="370"/>
                  </a:cubicBezTo>
                  <a:cubicBezTo>
                    <a:pt x="355" y="60"/>
                    <a:pt x="355" y="60"/>
                    <a:pt x="355" y="60"/>
                  </a:cubicBezTo>
                  <a:cubicBezTo>
                    <a:pt x="355" y="51"/>
                    <a:pt x="349" y="45"/>
                    <a:pt x="341" y="43"/>
                  </a:cubicBezTo>
                  <a:cubicBezTo>
                    <a:pt x="307" y="39"/>
                    <a:pt x="275" y="26"/>
                    <a:pt x="247" y="5"/>
                  </a:cubicBezTo>
                  <a:cubicBezTo>
                    <a:pt x="241" y="0"/>
                    <a:pt x="232" y="1"/>
                    <a:pt x="226" y="6"/>
                  </a:cubicBezTo>
                  <a:cubicBezTo>
                    <a:pt x="7" y="226"/>
                    <a:pt x="7" y="226"/>
                    <a:pt x="7" y="226"/>
                  </a:cubicBezTo>
                  <a:cubicBezTo>
                    <a:pt x="0" y="232"/>
                    <a:pt x="0" y="243"/>
                    <a:pt x="7" y="249"/>
                  </a:cubicBezTo>
                  <a:close/>
                </a:path>
              </a:pathLst>
            </a:custGeom>
            <a:gradFill flip="none" rotWithShape="1">
              <a:gsLst>
                <a:gs pos="0">
                  <a:srgbClr val="BF965C"/>
                </a:gs>
                <a:gs pos="100000">
                  <a:srgbClr val="BF965C"/>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9" name="Freeform 19">
              <a:extLst>
                <a:ext uri="{FF2B5EF4-FFF2-40B4-BE49-F238E27FC236}">
                  <a16:creationId xmlns:a16="http://schemas.microsoft.com/office/drawing/2014/main" id="{32B4BCDF-CF76-B263-1271-1E040108BAE1}"/>
                </a:ext>
              </a:extLst>
            </p:cNvPr>
            <p:cNvSpPr>
              <a:spLocks/>
            </p:cNvSpPr>
            <p:nvPr/>
          </p:nvSpPr>
          <p:spPr bwMode="auto">
            <a:xfrm>
              <a:off x="6135688" y="4002088"/>
              <a:ext cx="1352550" cy="1471613"/>
            </a:xfrm>
            <a:custGeom>
              <a:avLst/>
              <a:gdLst>
                <a:gd name="T0" fmla="*/ 17 w 355"/>
                <a:gd name="T1" fmla="*/ 386 h 386"/>
                <a:gd name="T2" fmla="*/ 348 w 355"/>
                <a:gd name="T3" fmla="*/ 249 h 386"/>
                <a:gd name="T4" fmla="*/ 348 w 355"/>
                <a:gd name="T5" fmla="*/ 226 h 386"/>
                <a:gd name="T6" fmla="*/ 129 w 355"/>
                <a:gd name="T7" fmla="*/ 6 h 386"/>
                <a:gd name="T8" fmla="*/ 108 w 355"/>
                <a:gd name="T9" fmla="*/ 5 h 386"/>
                <a:gd name="T10" fmla="*/ 14 w 355"/>
                <a:gd name="T11" fmla="*/ 44 h 386"/>
                <a:gd name="T12" fmla="*/ 0 w 355"/>
                <a:gd name="T13" fmla="*/ 60 h 386"/>
                <a:gd name="T14" fmla="*/ 0 w 355"/>
                <a:gd name="T15" fmla="*/ 370 h 386"/>
                <a:gd name="T16" fmla="*/ 17 w 355"/>
                <a:gd name="T17" fmla="*/ 38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86">
                  <a:moveTo>
                    <a:pt x="17" y="386"/>
                  </a:moveTo>
                  <a:cubicBezTo>
                    <a:pt x="144" y="379"/>
                    <a:pt x="259" y="329"/>
                    <a:pt x="348" y="249"/>
                  </a:cubicBezTo>
                  <a:cubicBezTo>
                    <a:pt x="355" y="243"/>
                    <a:pt x="355" y="232"/>
                    <a:pt x="348" y="226"/>
                  </a:cubicBezTo>
                  <a:cubicBezTo>
                    <a:pt x="129" y="6"/>
                    <a:pt x="129" y="6"/>
                    <a:pt x="129" y="6"/>
                  </a:cubicBezTo>
                  <a:cubicBezTo>
                    <a:pt x="123" y="1"/>
                    <a:pt x="114" y="0"/>
                    <a:pt x="108" y="5"/>
                  </a:cubicBezTo>
                  <a:cubicBezTo>
                    <a:pt x="81" y="25"/>
                    <a:pt x="49" y="39"/>
                    <a:pt x="14" y="44"/>
                  </a:cubicBezTo>
                  <a:cubicBezTo>
                    <a:pt x="6" y="45"/>
                    <a:pt x="0" y="52"/>
                    <a:pt x="0" y="60"/>
                  </a:cubicBezTo>
                  <a:cubicBezTo>
                    <a:pt x="0" y="370"/>
                    <a:pt x="0" y="370"/>
                    <a:pt x="0" y="370"/>
                  </a:cubicBezTo>
                  <a:cubicBezTo>
                    <a:pt x="0" y="379"/>
                    <a:pt x="8" y="386"/>
                    <a:pt x="17" y="386"/>
                  </a:cubicBezTo>
                  <a:close/>
                </a:path>
              </a:pathLst>
            </a:custGeom>
            <a:gradFill flip="none" rotWithShape="1">
              <a:gsLst>
                <a:gs pos="0">
                  <a:srgbClr val="01AACD"/>
                </a:gs>
                <a:gs pos="100000">
                  <a:srgbClr val="193C6E"/>
                </a:gs>
              </a:gsLst>
              <a:lin ang="27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20" name="Freeform 20">
              <a:extLst>
                <a:ext uri="{FF2B5EF4-FFF2-40B4-BE49-F238E27FC236}">
                  <a16:creationId xmlns:a16="http://schemas.microsoft.com/office/drawing/2014/main" id="{C558DCAD-ECCC-BC4D-3397-A9C505A01253}"/>
                </a:ext>
              </a:extLst>
            </p:cNvPr>
            <p:cNvSpPr>
              <a:spLocks/>
            </p:cNvSpPr>
            <p:nvPr/>
          </p:nvSpPr>
          <p:spPr bwMode="auto">
            <a:xfrm>
              <a:off x="6665913" y="3471863"/>
              <a:ext cx="1470025" cy="1354138"/>
            </a:xfrm>
            <a:custGeom>
              <a:avLst/>
              <a:gdLst>
                <a:gd name="T0" fmla="*/ 249 w 386"/>
                <a:gd name="T1" fmla="*/ 348 h 355"/>
                <a:gd name="T2" fmla="*/ 386 w 386"/>
                <a:gd name="T3" fmla="*/ 17 h 355"/>
                <a:gd name="T4" fmla="*/ 370 w 386"/>
                <a:gd name="T5" fmla="*/ 0 h 355"/>
                <a:gd name="T6" fmla="*/ 60 w 386"/>
                <a:gd name="T7" fmla="*/ 0 h 355"/>
                <a:gd name="T8" fmla="*/ 43 w 386"/>
                <a:gd name="T9" fmla="*/ 14 h 355"/>
                <a:gd name="T10" fmla="*/ 5 w 386"/>
                <a:gd name="T11" fmla="*/ 108 h 355"/>
                <a:gd name="T12" fmla="*/ 6 w 386"/>
                <a:gd name="T13" fmla="*/ 129 h 355"/>
                <a:gd name="T14" fmla="*/ 226 w 386"/>
                <a:gd name="T15" fmla="*/ 348 h 355"/>
                <a:gd name="T16" fmla="*/ 249 w 386"/>
                <a:gd name="T17" fmla="*/ 34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355">
                  <a:moveTo>
                    <a:pt x="249" y="348"/>
                  </a:moveTo>
                  <a:cubicBezTo>
                    <a:pt x="334" y="254"/>
                    <a:pt x="380" y="136"/>
                    <a:pt x="386" y="17"/>
                  </a:cubicBezTo>
                  <a:cubicBezTo>
                    <a:pt x="386" y="8"/>
                    <a:pt x="379" y="0"/>
                    <a:pt x="370" y="0"/>
                  </a:cubicBezTo>
                  <a:cubicBezTo>
                    <a:pt x="60" y="0"/>
                    <a:pt x="60" y="0"/>
                    <a:pt x="60" y="0"/>
                  </a:cubicBezTo>
                  <a:cubicBezTo>
                    <a:pt x="51" y="0"/>
                    <a:pt x="45" y="6"/>
                    <a:pt x="43" y="14"/>
                  </a:cubicBezTo>
                  <a:cubicBezTo>
                    <a:pt x="39" y="48"/>
                    <a:pt x="26" y="80"/>
                    <a:pt x="5" y="108"/>
                  </a:cubicBezTo>
                  <a:cubicBezTo>
                    <a:pt x="0" y="114"/>
                    <a:pt x="1" y="123"/>
                    <a:pt x="6" y="129"/>
                  </a:cubicBezTo>
                  <a:cubicBezTo>
                    <a:pt x="226" y="348"/>
                    <a:pt x="226" y="348"/>
                    <a:pt x="226" y="348"/>
                  </a:cubicBezTo>
                  <a:cubicBezTo>
                    <a:pt x="232" y="355"/>
                    <a:pt x="243" y="355"/>
                    <a:pt x="249" y="348"/>
                  </a:cubicBezTo>
                  <a:close/>
                </a:path>
              </a:pathLst>
            </a:custGeom>
            <a:gradFill flip="none" rotWithShape="1">
              <a:gsLst>
                <a:gs pos="0">
                  <a:srgbClr val="BF965C"/>
                </a:gs>
                <a:gs pos="100000">
                  <a:srgbClr val="BF965C"/>
                </a:gs>
              </a:gsLst>
              <a:lin ang="27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21" name="Freeform 21">
              <a:extLst>
                <a:ext uri="{FF2B5EF4-FFF2-40B4-BE49-F238E27FC236}">
                  <a16:creationId xmlns:a16="http://schemas.microsoft.com/office/drawing/2014/main" id="{8A0A9793-9EA0-9C74-405A-CB6C6D288C40}"/>
                </a:ext>
              </a:extLst>
            </p:cNvPr>
            <p:cNvSpPr>
              <a:spLocks/>
            </p:cNvSpPr>
            <p:nvPr/>
          </p:nvSpPr>
          <p:spPr bwMode="auto">
            <a:xfrm>
              <a:off x="6665913" y="2035175"/>
              <a:ext cx="1470025" cy="1354138"/>
            </a:xfrm>
            <a:custGeom>
              <a:avLst/>
              <a:gdLst>
                <a:gd name="T0" fmla="*/ 386 w 386"/>
                <a:gd name="T1" fmla="*/ 338 h 355"/>
                <a:gd name="T2" fmla="*/ 249 w 386"/>
                <a:gd name="T3" fmla="*/ 7 h 355"/>
                <a:gd name="T4" fmla="*/ 226 w 386"/>
                <a:gd name="T5" fmla="*/ 7 h 355"/>
                <a:gd name="T6" fmla="*/ 6 w 386"/>
                <a:gd name="T7" fmla="*/ 226 h 355"/>
                <a:gd name="T8" fmla="*/ 5 w 386"/>
                <a:gd name="T9" fmla="*/ 247 h 355"/>
                <a:gd name="T10" fmla="*/ 44 w 386"/>
                <a:gd name="T11" fmla="*/ 341 h 355"/>
                <a:gd name="T12" fmla="*/ 60 w 386"/>
                <a:gd name="T13" fmla="*/ 355 h 355"/>
                <a:gd name="T14" fmla="*/ 370 w 386"/>
                <a:gd name="T15" fmla="*/ 355 h 355"/>
                <a:gd name="T16" fmla="*/ 386 w 386"/>
                <a:gd name="T17" fmla="*/ 33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355">
                  <a:moveTo>
                    <a:pt x="386" y="338"/>
                  </a:moveTo>
                  <a:cubicBezTo>
                    <a:pt x="379" y="211"/>
                    <a:pt x="329" y="96"/>
                    <a:pt x="249" y="7"/>
                  </a:cubicBezTo>
                  <a:cubicBezTo>
                    <a:pt x="243" y="0"/>
                    <a:pt x="232" y="0"/>
                    <a:pt x="226" y="7"/>
                  </a:cubicBezTo>
                  <a:cubicBezTo>
                    <a:pt x="6" y="226"/>
                    <a:pt x="6" y="226"/>
                    <a:pt x="6" y="226"/>
                  </a:cubicBezTo>
                  <a:cubicBezTo>
                    <a:pt x="1" y="232"/>
                    <a:pt x="0" y="241"/>
                    <a:pt x="5" y="247"/>
                  </a:cubicBezTo>
                  <a:cubicBezTo>
                    <a:pt x="25" y="274"/>
                    <a:pt x="39" y="306"/>
                    <a:pt x="44" y="341"/>
                  </a:cubicBezTo>
                  <a:cubicBezTo>
                    <a:pt x="45" y="349"/>
                    <a:pt x="52" y="355"/>
                    <a:pt x="60" y="355"/>
                  </a:cubicBezTo>
                  <a:cubicBezTo>
                    <a:pt x="370" y="355"/>
                    <a:pt x="370" y="355"/>
                    <a:pt x="370" y="355"/>
                  </a:cubicBezTo>
                  <a:cubicBezTo>
                    <a:pt x="379" y="355"/>
                    <a:pt x="386" y="347"/>
                    <a:pt x="386" y="338"/>
                  </a:cubicBezTo>
                  <a:close/>
                </a:path>
              </a:pathLst>
            </a:custGeom>
            <a:gradFill flip="none" rotWithShape="1">
              <a:gsLst>
                <a:gs pos="0">
                  <a:srgbClr val="01AACD"/>
                </a:gs>
                <a:gs pos="100000">
                  <a:srgbClr val="193C6E"/>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22" name="Freeform 22">
              <a:extLst>
                <a:ext uri="{FF2B5EF4-FFF2-40B4-BE49-F238E27FC236}">
                  <a16:creationId xmlns:a16="http://schemas.microsoft.com/office/drawing/2014/main" id="{14F6B718-8761-2667-E7B4-8309D40DA9B2}"/>
                </a:ext>
              </a:extLst>
            </p:cNvPr>
            <p:cNvSpPr>
              <a:spLocks/>
            </p:cNvSpPr>
            <p:nvPr/>
          </p:nvSpPr>
          <p:spPr bwMode="auto">
            <a:xfrm>
              <a:off x="6135688" y="1387475"/>
              <a:ext cx="1352550" cy="1471613"/>
            </a:xfrm>
            <a:custGeom>
              <a:avLst/>
              <a:gdLst>
                <a:gd name="T0" fmla="*/ 348 w 355"/>
                <a:gd name="T1" fmla="*/ 137 h 386"/>
                <a:gd name="T2" fmla="*/ 17 w 355"/>
                <a:gd name="T3" fmla="*/ 0 h 386"/>
                <a:gd name="T4" fmla="*/ 0 w 355"/>
                <a:gd name="T5" fmla="*/ 16 h 386"/>
                <a:gd name="T6" fmla="*/ 0 w 355"/>
                <a:gd name="T7" fmla="*/ 326 h 386"/>
                <a:gd name="T8" fmla="*/ 14 w 355"/>
                <a:gd name="T9" fmla="*/ 343 h 386"/>
                <a:gd name="T10" fmla="*/ 108 w 355"/>
                <a:gd name="T11" fmla="*/ 381 h 386"/>
                <a:gd name="T12" fmla="*/ 129 w 355"/>
                <a:gd name="T13" fmla="*/ 380 h 386"/>
                <a:gd name="T14" fmla="*/ 348 w 355"/>
                <a:gd name="T15" fmla="*/ 160 h 386"/>
                <a:gd name="T16" fmla="*/ 348 w 355"/>
                <a:gd name="T17" fmla="*/ 137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86">
                  <a:moveTo>
                    <a:pt x="348" y="137"/>
                  </a:moveTo>
                  <a:cubicBezTo>
                    <a:pt x="254" y="52"/>
                    <a:pt x="136" y="6"/>
                    <a:pt x="17" y="0"/>
                  </a:cubicBezTo>
                  <a:cubicBezTo>
                    <a:pt x="8" y="0"/>
                    <a:pt x="0" y="7"/>
                    <a:pt x="0" y="16"/>
                  </a:cubicBezTo>
                  <a:cubicBezTo>
                    <a:pt x="0" y="326"/>
                    <a:pt x="0" y="326"/>
                    <a:pt x="0" y="326"/>
                  </a:cubicBezTo>
                  <a:cubicBezTo>
                    <a:pt x="0" y="335"/>
                    <a:pt x="6" y="341"/>
                    <a:pt x="14" y="343"/>
                  </a:cubicBezTo>
                  <a:cubicBezTo>
                    <a:pt x="48" y="347"/>
                    <a:pt x="80" y="360"/>
                    <a:pt x="108" y="381"/>
                  </a:cubicBezTo>
                  <a:cubicBezTo>
                    <a:pt x="114" y="386"/>
                    <a:pt x="123" y="385"/>
                    <a:pt x="129" y="380"/>
                  </a:cubicBezTo>
                  <a:cubicBezTo>
                    <a:pt x="348" y="160"/>
                    <a:pt x="348" y="160"/>
                    <a:pt x="348" y="160"/>
                  </a:cubicBezTo>
                  <a:cubicBezTo>
                    <a:pt x="355" y="154"/>
                    <a:pt x="355" y="143"/>
                    <a:pt x="348" y="137"/>
                  </a:cubicBezTo>
                  <a:close/>
                </a:path>
              </a:pathLst>
            </a:custGeom>
            <a:gradFill flip="none" rotWithShape="1">
              <a:gsLst>
                <a:gs pos="0">
                  <a:srgbClr val="BF965C"/>
                </a:gs>
                <a:gs pos="100000">
                  <a:srgbClr val="BF965C"/>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39" name="Group 38">
            <a:extLst>
              <a:ext uri="{FF2B5EF4-FFF2-40B4-BE49-F238E27FC236}">
                <a16:creationId xmlns:a16="http://schemas.microsoft.com/office/drawing/2014/main" id="{FF5F8AC2-2270-CE0B-3FAB-A569490BE88C}"/>
              </a:ext>
            </a:extLst>
          </p:cNvPr>
          <p:cNvGrpSpPr/>
          <p:nvPr/>
        </p:nvGrpSpPr>
        <p:grpSpPr>
          <a:xfrm>
            <a:off x="7879558" y="2849999"/>
            <a:ext cx="1789923" cy="1791697"/>
            <a:chOff x="5287963" y="2617788"/>
            <a:chExt cx="1601788" cy="1603375"/>
          </a:xfrm>
          <a:effectLst>
            <a:outerShdw blurRad="304800" dist="139700" dir="2700000" algn="tl" rotWithShape="0">
              <a:prstClr val="black">
                <a:alpha val="30000"/>
              </a:prstClr>
            </a:outerShdw>
          </a:effectLst>
        </p:grpSpPr>
        <p:sp>
          <p:nvSpPr>
            <p:cNvPr id="40" name="Oval 39">
              <a:extLst>
                <a:ext uri="{FF2B5EF4-FFF2-40B4-BE49-F238E27FC236}">
                  <a16:creationId xmlns:a16="http://schemas.microsoft.com/office/drawing/2014/main" id="{189842ED-194F-4A79-2610-0E962A0035ED}"/>
                </a:ext>
              </a:extLst>
            </p:cNvPr>
            <p:cNvSpPr>
              <a:spLocks noChangeArrowheads="1"/>
            </p:cNvSpPr>
            <p:nvPr/>
          </p:nvSpPr>
          <p:spPr bwMode="auto">
            <a:xfrm>
              <a:off x="5287963" y="2617788"/>
              <a:ext cx="1601788" cy="1603375"/>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ru-UA"/>
            </a:p>
          </p:txBody>
        </p:sp>
        <p:sp>
          <p:nvSpPr>
            <p:cNvPr id="41" name="Freeform 17">
              <a:extLst>
                <a:ext uri="{FF2B5EF4-FFF2-40B4-BE49-F238E27FC236}">
                  <a16:creationId xmlns:a16="http://schemas.microsoft.com/office/drawing/2014/main" id="{394E43A4-D151-E640-A0A2-335322EE201A}"/>
                </a:ext>
              </a:extLst>
            </p:cNvPr>
            <p:cNvSpPr>
              <a:spLocks/>
            </p:cNvSpPr>
            <p:nvPr/>
          </p:nvSpPr>
          <p:spPr bwMode="auto">
            <a:xfrm>
              <a:off x="5511800" y="2841625"/>
              <a:ext cx="1377950" cy="1379538"/>
            </a:xfrm>
            <a:custGeom>
              <a:avLst/>
              <a:gdLst>
                <a:gd name="T0" fmla="*/ 298 w 362"/>
                <a:gd name="T1" fmla="*/ 0 h 362"/>
                <a:gd name="T2" fmla="*/ 358 w 362"/>
                <a:gd name="T3" fmla="*/ 147 h 362"/>
                <a:gd name="T4" fmla="*/ 147 w 362"/>
                <a:gd name="T5" fmla="*/ 358 h 362"/>
                <a:gd name="T6" fmla="*/ 0 w 362"/>
                <a:gd name="T7" fmla="*/ 298 h 362"/>
                <a:gd name="T8" fmla="*/ 151 w 362"/>
                <a:gd name="T9" fmla="*/ 362 h 362"/>
                <a:gd name="T10" fmla="*/ 362 w 362"/>
                <a:gd name="T11" fmla="*/ 151 h 362"/>
                <a:gd name="T12" fmla="*/ 298 w 362"/>
                <a:gd name="T13" fmla="*/ 0 h 362"/>
              </a:gdLst>
              <a:ahLst/>
              <a:cxnLst>
                <a:cxn ang="0">
                  <a:pos x="T0" y="T1"/>
                </a:cxn>
                <a:cxn ang="0">
                  <a:pos x="T2" y="T3"/>
                </a:cxn>
                <a:cxn ang="0">
                  <a:pos x="T4" y="T5"/>
                </a:cxn>
                <a:cxn ang="0">
                  <a:pos x="T6" y="T7"/>
                </a:cxn>
                <a:cxn ang="0">
                  <a:pos x="T8" y="T9"/>
                </a:cxn>
                <a:cxn ang="0">
                  <a:pos x="T10" y="T11"/>
                </a:cxn>
                <a:cxn ang="0">
                  <a:pos x="T12" y="T13"/>
                </a:cxn>
              </a:cxnLst>
              <a:rect l="0" t="0" r="r" b="b"/>
              <a:pathLst>
                <a:path w="362" h="362">
                  <a:moveTo>
                    <a:pt x="298" y="0"/>
                  </a:moveTo>
                  <a:cubicBezTo>
                    <a:pt x="335" y="38"/>
                    <a:pt x="358" y="90"/>
                    <a:pt x="358" y="147"/>
                  </a:cubicBezTo>
                  <a:cubicBezTo>
                    <a:pt x="358" y="263"/>
                    <a:pt x="263" y="358"/>
                    <a:pt x="147" y="358"/>
                  </a:cubicBezTo>
                  <a:cubicBezTo>
                    <a:pt x="90" y="358"/>
                    <a:pt x="38" y="335"/>
                    <a:pt x="0" y="298"/>
                  </a:cubicBezTo>
                  <a:cubicBezTo>
                    <a:pt x="39" y="337"/>
                    <a:pt x="92" y="362"/>
                    <a:pt x="151" y="362"/>
                  </a:cubicBezTo>
                  <a:cubicBezTo>
                    <a:pt x="268" y="362"/>
                    <a:pt x="362" y="268"/>
                    <a:pt x="362" y="151"/>
                  </a:cubicBezTo>
                  <a:cubicBezTo>
                    <a:pt x="362" y="92"/>
                    <a:pt x="337" y="39"/>
                    <a:pt x="298" y="0"/>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ru-UA"/>
            </a:p>
          </p:txBody>
        </p:sp>
        <p:sp>
          <p:nvSpPr>
            <p:cNvPr id="42" name="Freeform 18">
              <a:extLst>
                <a:ext uri="{FF2B5EF4-FFF2-40B4-BE49-F238E27FC236}">
                  <a16:creationId xmlns:a16="http://schemas.microsoft.com/office/drawing/2014/main" id="{9D8A7A56-29B6-AD06-A9C2-93928A06F490}"/>
                </a:ext>
              </a:extLst>
            </p:cNvPr>
            <p:cNvSpPr>
              <a:spLocks/>
            </p:cNvSpPr>
            <p:nvPr/>
          </p:nvSpPr>
          <p:spPr bwMode="auto">
            <a:xfrm>
              <a:off x="5287963" y="2617788"/>
              <a:ext cx="1377950" cy="1379538"/>
            </a:xfrm>
            <a:custGeom>
              <a:avLst/>
              <a:gdLst>
                <a:gd name="T0" fmla="*/ 4 w 362"/>
                <a:gd name="T1" fmla="*/ 215 h 362"/>
                <a:gd name="T2" fmla="*/ 215 w 362"/>
                <a:gd name="T3" fmla="*/ 4 h 362"/>
                <a:gd name="T4" fmla="*/ 362 w 362"/>
                <a:gd name="T5" fmla="*/ 64 h 362"/>
                <a:gd name="T6" fmla="*/ 210 w 362"/>
                <a:gd name="T7" fmla="*/ 0 h 362"/>
                <a:gd name="T8" fmla="*/ 0 w 362"/>
                <a:gd name="T9" fmla="*/ 210 h 362"/>
                <a:gd name="T10" fmla="*/ 64 w 362"/>
                <a:gd name="T11" fmla="*/ 362 h 362"/>
                <a:gd name="T12" fmla="*/ 4 w 362"/>
                <a:gd name="T13" fmla="*/ 215 h 362"/>
              </a:gdLst>
              <a:ahLst/>
              <a:cxnLst>
                <a:cxn ang="0">
                  <a:pos x="T0" y="T1"/>
                </a:cxn>
                <a:cxn ang="0">
                  <a:pos x="T2" y="T3"/>
                </a:cxn>
                <a:cxn ang="0">
                  <a:pos x="T4" y="T5"/>
                </a:cxn>
                <a:cxn ang="0">
                  <a:pos x="T6" y="T7"/>
                </a:cxn>
                <a:cxn ang="0">
                  <a:pos x="T8" y="T9"/>
                </a:cxn>
                <a:cxn ang="0">
                  <a:pos x="T10" y="T11"/>
                </a:cxn>
                <a:cxn ang="0">
                  <a:pos x="T12" y="T13"/>
                </a:cxn>
              </a:cxnLst>
              <a:rect l="0" t="0" r="r" b="b"/>
              <a:pathLst>
                <a:path w="362" h="362">
                  <a:moveTo>
                    <a:pt x="4" y="215"/>
                  </a:moveTo>
                  <a:cubicBezTo>
                    <a:pt x="4" y="99"/>
                    <a:pt x="99" y="4"/>
                    <a:pt x="215" y="4"/>
                  </a:cubicBezTo>
                  <a:cubicBezTo>
                    <a:pt x="272" y="4"/>
                    <a:pt x="324" y="27"/>
                    <a:pt x="362" y="64"/>
                  </a:cubicBezTo>
                  <a:cubicBezTo>
                    <a:pt x="323" y="24"/>
                    <a:pt x="270" y="0"/>
                    <a:pt x="210" y="0"/>
                  </a:cubicBezTo>
                  <a:cubicBezTo>
                    <a:pt x="94" y="0"/>
                    <a:pt x="0" y="94"/>
                    <a:pt x="0" y="210"/>
                  </a:cubicBezTo>
                  <a:cubicBezTo>
                    <a:pt x="0" y="270"/>
                    <a:pt x="24" y="323"/>
                    <a:pt x="64" y="362"/>
                  </a:cubicBezTo>
                  <a:cubicBezTo>
                    <a:pt x="27" y="324"/>
                    <a:pt x="4" y="272"/>
                    <a:pt x="4" y="21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UA"/>
            </a:p>
          </p:txBody>
        </p:sp>
      </p:grpSp>
      <p:pic>
        <p:nvPicPr>
          <p:cNvPr id="46" name="zillow-1.png" descr="zillow-1.png">
            <a:extLst>
              <a:ext uri="{FF2B5EF4-FFF2-40B4-BE49-F238E27FC236}">
                <a16:creationId xmlns:a16="http://schemas.microsoft.com/office/drawing/2014/main" id="{369A5FA1-2460-71DD-08BC-4EDE45ABE518}"/>
              </a:ext>
            </a:extLst>
          </p:cNvPr>
          <p:cNvPicPr>
            <a:picLocks noChangeAspect="1"/>
          </p:cNvPicPr>
          <p:nvPr/>
        </p:nvPicPr>
        <p:blipFill>
          <a:blip r:embed="rId3"/>
          <a:stretch>
            <a:fillRect/>
          </a:stretch>
        </p:blipFill>
        <p:spPr>
          <a:xfrm>
            <a:off x="8930008" y="2264651"/>
            <a:ext cx="953152" cy="222700"/>
          </a:xfrm>
          <a:prstGeom prst="rect">
            <a:avLst/>
          </a:prstGeom>
          <a:ln w="12700">
            <a:miter lim="400000"/>
          </a:ln>
        </p:spPr>
      </p:pic>
      <p:pic>
        <p:nvPicPr>
          <p:cNvPr id="61" name="palm-beach-post.png" descr="palm-beach-post.png">
            <a:extLst>
              <a:ext uri="{FF2B5EF4-FFF2-40B4-BE49-F238E27FC236}">
                <a16:creationId xmlns:a16="http://schemas.microsoft.com/office/drawing/2014/main" id="{7F9A37CD-EEE2-3A5C-5495-3E255B9D5895}"/>
              </a:ext>
            </a:extLst>
          </p:cNvPr>
          <p:cNvPicPr>
            <a:picLocks noChangeAspect="1"/>
          </p:cNvPicPr>
          <p:nvPr/>
        </p:nvPicPr>
        <p:blipFill>
          <a:blip r:embed="rId4"/>
          <a:stretch>
            <a:fillRect/>
          </a:stretch>
        </p:blipFill>
        <p:spPr>
          <a:xfrm>
            <a:off x="9642438" y="3224336"/>
            <a:ext cx="986692" cy="111025"/>
          </a:xfrm>
          <a:prstGeom prst="rect">
            <a:avLst/>
          </a:prstGeom>
          <a:ln w="12700">
            <a:miter lim="400000"/>
          </a:ln>
        </p:spPr>
      </p:pic>
      <p:pic>
        <p:nvPicPr>
          <p:cNvPr id="62" name="homes-and-land.png" descr="homes-and-land.png">
            <a:extLst>
              <a:ext uri="{FF2B5EF4-FFF2-40B4-BE49-F238E27FC236}">
                <a16:creationId xmlns:a16="http://schemas.microsoft.com/office/drawing/2014/main" id="{037287BA-0B0B-1E99-9BCB-058E0DCD82E6}"/>
              </a:ext>
            </a:extLst>
          </p:cNvPr>
          <p:cNvPicPr>
            <a:picLocks noChangeAspect="1"/>
          </p:cNvPicPr>
          <p:nvPr/>
        </p:nvPicPr>
        <p:blipFill>
          <a:blip r:embed="rId5"/>
          <a:stretch>
            <a:fillRect/>
          </a:stretch>
        </p:blipFill>
        <p:spPr>
          <a:xfrm>
            <a:off x="9776057" y="4166935"/>
            <a:ext cx="767570" cy="222701"/>
          </a:xfrm>
          <a:prstGeom prst="rect">
            <a:avLst/>
          </a:prstGeom>
          <a:ln w="12700">
            <a:miter lim="400000"/>
          </a:ln>
        </p:spPr>
      </p:pic>
      <p:pic>
        <p:nvPicPr>
          <p:cNvPr id="63" name="whos-who.png" descr="whos-who.png">
            <a:extLst>
              <a:ext uri="{FF2B5EF4-FFF2-40B4-BE49-F238E27FC236}">
                <a16:creationId xmlns:a16="http://schemas.microsoft.com/office/drawing/2014/main" id="{61AEFFDC-4093-A7D8-961D-13BC6CD07245}"/>
              </a:ext>
            </a:extLst>
          </p:cNvPr>
          <p:cNvPicPr>
            <a:picLocks noChangeAspect="1"/>
          </p:cNvPicPr>
          <p:nvPr/>
        </p:nvPicPr>
        <p:blipFill>
          <a:blip r:embed="rId6"/>
          <a:stretch>
            <a:fillRect/>
          </a:stretch>
        </p:blipFill>
        <p:spPr>
          <a:xfrm>
            <a:off x="9018845" y="4979783"/>
            <a:ext cx="823359" cy="291456"/>
          </a:xfrm>
          <a:prstGeom prst="rect">
            <a:avLst/>
          </a:prstGeom>
          <a:ln w="12700">
            <a:miter lim="400000"/>
          </a:ln>
        </p:spPr>
      </p:pic>
      <p:pic>
        <p:nvPicPr>
          <p:cNvPr id="66" name="realtor-1.png" descr="realtor-1.png">
            <a:extLst>
              <a:ext uri="{FF2B5EF4-FFF2-40B4-BE49-F238E27FC236}">
                <a16:creationId xmlns:a16="http://schemas.microsoft.com/office/drawing/2014/main" id="{05976104-27B2-110F-FD2C-EE511F43AF19}"/>
              </a:ext>
            </a:extLst>
          </p:cNvPr>
          <p:cNvPicPr>
            <a:picLocks noChangeAspect="1"/>
          </p:cNvPicPr>
          <p:nvPr/>
        </p:nvPicPr>
        <p:blipFill>
          <a:blip r:embed="rId7"/>
          <a:stretch>
            <a:fillRect/>
          </a:stretch>
        </p:blipFill>
        <p:spPr>
          <a:xfrm>
            <a:off x="6846165" y="3097291"/>
            <a:ext cx="1076643" cy="270913"/>
          </a:xfrm>
          <a:prstGeom prst="rect">
            <a:avLst/>
          </a:prstGeom>
          <a:ln w="12700">
            <a:miter lim="400000"/>
          </a:ln>
        </p:spPr>
      </p:pic>
      <p:pic>
        <p:nvPicPr>
          <p:cNvPr id="67" name="homes.png" descr="homes.png">
            <a:extLst>
              <a:ext uri="{FF2B5EF4-FFF2-40B4-BE49-F238E27FC236}">
                <a16:creationId xmlns:a16="http://schemas.microsoft.com/office/drawing/2014/main" id="{645FFA59-2DDA-DE61-556F-15DD3CD49B81}"/>
              </a:ext>
            </a:extLst>
          </p:cNvPr>
          <p:cNvPicPr>
            <a:picLocks noChangeAspect="1"/>
          </p:cNvPicPr>
          <p:nvPr/>
        </p:nvPicPr>
        <p:blipFill>
          <a:blip r:embed="rId8"/>
          <a:stretch>
            <a:fillRect/>
          </a:stretch>
        </p:blipFill>
        <p:spPr>
          <a:xfrm>
            <a:off x="7701242" y="2335369"/>
            <a:ext cx="921585" cy="172798"/>
          </a:xfrm>
          <a:prstGeom prst="rect">
            <a:avLst/>
          </a:prstGeom>
          <a:ln w="12700">
            <a:miter lim="400000"/>
          </a:ln>
        </p:spPr>
      </p:pic>
      <p:sp>
        <p:nvSpPr>
          <p:cNvPr id="68" name="Rectangle 67">
            <a:extLst>
              <a:ext uri="{FF2B5EF4-FFF2-40B4-BE49-F238E27FC236}">
                <a16:creationId xmlns:a16="http://schemas.microsoft.com/office/drawing/2014/main" id="{7759674F-BEBD-3B9E-6586-0BFDAA512DBB}"/>
              </a:ext>
            </a:extLst>
          </p:cNvPr>
          <p:cNvSpPr>
            <a:spLocks noChangeArrowheads="1"/>
          </p:cNvSpPr>
          <p:nvPr/>
        </p:nvSpPr>
        <p:spPr bwMode="auto">
          <a:xfrm>
            <a:off x="0" y="497057"/>
            <a:ext cx="12192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dirty="0">
                <a:solidFill>
                  <a:srgbClr val="BF965C"/>
                </a:solidFill>
                <a:latin typeface="Arial" panose="020B0604020202020204" pitchFamily="34" charset="0"/>
                <a:cs typeface="Arial" panose="020B0604020202020204" pitchFamily="34" charset="0"/>
              </a:rPr>
              <a:t>Where Your Listings Will Be Found</a:t>
            </a:r>
            <a:endParaRPr lang="en-US" sz="3600" b="1" dirty="0">
              <a:solidFill>
                <a:srgbClr val="BF965C"/>
              </a:solidFill>
              <a:latin typeface="Arial" panose="020B0604020202020204" pitchFamily="34" charset="0"/>
              <a:cs typeface="Arial" panose="020B0604020202020204" pitchFamily="34" charset="0"/>
            </a:endParaRPr>
          </a:p>
        </p:txBody>
      </p:sp>
      <p:grpSp>
        <p:nvGrpSpPr>
          <p:cNvPr id="69" name="Group 68">
            <a:extLst>
              <a:ext uri="{FF2B5EF4-FFF2-40B4-BE49-F238E27FC236}">
                <a16:creationId xmlns:a16="http://schemas.microsoft.com/office/drawing/2014/main" id="{F0C6CA5D-5C4D-CE80-77D9-2B7184DD3B63}"/>
              </a:ext>
            </a:extLst>
          </p:cNvPr>
          <p:cNvGrpSpPr/>
          <p:nvPr/>
        </p:nvGrpSpPr>
        <p:grpSpPr>
          <a:xfrm>
            <a:off x="948919" y="3197922"/>
            <a:ext cx="4877589" cy="604612"/>
            <a:chOff x="1769346" y="2840343"/>
            <a:chExt cx="4877589" cy="604612"/>
          </a:xfrm>
        </p:grpSpPr>
        <p:grpSp>
          <p:nvGrpSpPr>
            <p:cNvPr id="70" name="Group 69">
              <a:extLst>
                <a:ext uri="{FF2B5EF4-FFF2-40B4-BE49-F238E27FC236}">
                  <a16:creationId xmlns:a16="http://schemas.microsoft.com/office/drawing/2014/main" id="{F017FA60-ED14-ABC4-F49C-FC2AA2E18962}"/>
                </a:ext>
              </a:extLst>
            </p:cNvPr>
            <p:cNvGrpSpPr/>
            <p:nvPr/>
          </p:nvGrpSpPr>
          <p:grpSpPr>
            <a:xfrm>
              <a:off x="1769346" y="2840343"/>
              <a:ext cx="511020" cy="501423"/>
              <a:chOff x="4021805" y="1423173"/>
              <a:chExt cx="1815198" cy="1781108"/>
            </a:xfrm>
          </p:grpSpPr>
          <p:sp>
            <p:nvSpPr>
              <p:cNvPr id="73" name="Oval 72">
                <a:extLst>
                  <a:ext uri="{FF2B5EF4-FFF2-40B4-BE49-F238E27FC236}">
                    <a16:creationId xmlns:a16="http://schemas.microsoft.com/office/drawing/2014/main" id="{B928CC1B-F1A0-CCB0-D6C6-E9B41D8CE2E4}"/>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74" name="Oval 73">
                <a:extLst>
                  <a:ext uri="{FF2B5EF4-FFF2-40B4-BE49-F238E27FC236}">
                    <a16:creationId xmlns:a16="http://schemas.microsoft.com/office/drawing/2014/main" id="{EDBA920D-5244-6C09-0365-D11365BE957E}"/>
                  </a:ext>
                </a:extLst>
              </p:cNvPr>
              <p:cNvSpPr/>
              <p:nvPr/>
            </p:nvSpPr>
            <p:spPr>
              <a:xfrm>
                <a:off x="4021805" y="1423173"/>
                <a:ext cx="1753171" cy="1753171"/>
              </a:xfrm>
              <a:prstGeom prst="ellipse">
                <a:avLst/>
              </a:prstGeom>
              <a:solidFill>
                <a:srgbClr val="BF965C">
                  <a:alpha val="25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72" name="TextBox 71">
              <a:extLst>
                <a:ext uri="{FF2B5EF4-FFF2-40B4-BE49-F238E27FC236}">
                  <a16:creationId xmlns:a16="http://schemas.microsoft.com/office/drawing/2014/main" id="{A5337031-4A75-1E37-104C-873B1459F773}"/>
                </a:ext>
              </a:extLst>
            </p:cNvPr>
            <p:cNvSpPr txBox="1"/>
            <p:nvPr/>
          </p:nvSpPr>
          <p:spPr>
            <a:xfrm>
              <a:off x="2462059" y="3014068"/>
              <a:ext cx="4184876" cy="430887"/>
            </a:xfrm>
            <a:prstGeom prst="rect">
              <a:avLst/>
            </a:prstGeom>
            <a:noFill/>
          </p:spPr>
          <p:txBody>
            <a:bodyPr wrap="square" rtlCol="0">
              <a:spAutoFit/>
            </a:bodyPr>
            <a:lstStyle/>
            <a:p>
              <a:pPr>
                <a:defRPr sz="1000">
                  <a:solidFill>
                    <a:srgbClr val="000000"/>
                  </a:solidFill>
                  <a:latin typeface="Montserrat Light"/>
                  <a:ea typeface="Montserrat Light"/>
                  <a:cs typeface="Montserrat Light"/>
                  <a:sym typeface="Montserrat Light"/>
                </a:defRPr>
              </a:pPr>
              <a:r>
                <a:rPr lang="en-US" sz="1100" dirty="0">
                  <a:solidFill>
                    <a:srgbClr val="193C6E"/>
                  </a:solidFill>
                  <a:latin typeface="Arial" panose="020B0604020202020204" pitchFamily="34" charset="0"/>
                  <a:cs typeface="Arial" panose="020B0604020202020204" pitchFamily="34" charset="0"/>
                </a:rPr>
                <a:t>Automatic daily updates from the Multiple Listing Service ensures that your listing will be front and center.</a:t>
              </a:r>
            </a:p>
          </p:txBody>
        </p:sp>
      </p:grpSp>
      <p:grpSp>
        <p:nvGrpSpPr>
          <p:cNvPr id="75" name="Group 74">
            <a:extLst>
              <a:ext uri="{FF2B5EF4-FFF2-40B4-BE49-F238E27FC236}">
                <a16:creationId xmlns:a16="http://schemas.microsoft.com/office/drawing/2014/main" id="{F1F6C3B4-3F9B-700B-B215-08A4CB0C2A1A}"/>
              </a:ext>
            </a:extLst>
          </p:cNvPr>
          <p:cNvGrpSpPr/>
          <p:nvPr/>
        </p:nvGrpSpPr>
        <p:grpSpPr>
          <a:xfrm>
            <a:off x="966381" y="4194956"/>
            <a:ext cx="5040993" cy="658021"/>
            <a:chOff x="1786808" y="3837782"/>
            <a:chExt cx="5040993" cy="658021"/>
          </a:xfrm>
        </p:grpSpPr>
        <p:grpSp>
          <p:nvGrpSpPr>
            <p:cNvPr id="76" name="Group 75">
              <a:extLst>
                <a:ext uri="{FF2B5EF4-FFF2-40B4-BE49-F238E27FC236}">
                  <a16:creationId xmlns:a16="http://schemas.microsoft.com/office/drawing/2014/main" id="{FD8468E8-A996-D461-D9EB-F4AF7F1D7B13}"/>
                </a:ext>
              </a:extLst>
            </p:cNvPr>
            <p:cNvGrpSpPr/>
            <p:nvPr/>
          </p:nvGrpSpPr>
          <p:grpSpPr>
            <a:xfrm>
              <a:off x="1786808" y="3837782"/>
              <a:ext cx="493558" cy="493558"/>
              <a:chOff x="4083832" y="1451110"/>
              <a:chExt cx="1753171" cy="1753171"/>
            </a:xfrm>
          </p:grpSpPr>
          <p:sp>
            <p:nvSpPr>
              <p:cNvPr id="79" name="Oval 78">
                <a:extLst>
                  <a:ext uri="{FF2B5EF4-FFF2-40B4-BE49-F238E27FC236}">
                    <a16:creationId xmlns:a16="http://schemas.microsoft.com/office/drawing/2014/main" id="{49D1E8E6-17ED-4960-3545-2A21BBCB5463}"/>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80" name="Oval 79">
                <a:extLst>
                  <a:ext uri="{FF2B5EF4-FFF2-40B4-BE49-F238E27FC236}">
                    <a16:creationId xmlns:a16="http://schemas.microsoft.com/office/drawing/2014/main" id="{1B0ED905-BA7A-E78E-7080-B1BAA5192FEA}"/>
                  </a:ext>
                </a:extLst>
              </p:cNvPr>
              <p:cNvSpPr/>
              <p:nvPr/>
            </p:nvSpPr>
            <p:spPr>
              <a:xfrm>
                <a:off x="4083832" y="1451110"/>
                <a:ext cx="1753171" cy="1753171"/>
              </a:xfrm>
              <a:prstGeom prst="ellipse">
                <a:avLst/>
              </a:prstGeom>
              <a:solidFill>
                <a:srgbClr val="BF965C">
                  <a:alpha val="25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78" name="TextBox 77">
              <a:extLst>
                <a:ext uri="{FF2B5EF4-FFF2-40B4-BE49-F238E27FC236}">
                  <a16:creationId xmlns:a16="http://schemas.microsoft.com/office/drawing/2014/main" id="{D719F4E5-A30B-30FB-DF80-90C3B2A01BCF}"/>
                </a:ext>
              </a:extLst>
            </p:cNvPr>
            <p:cNvSpPr txBox="1"/>
            <p:nvPr/>
          </p:nvSpPr>
          <p:spPr>
            <a:xfrm>
              <a:off x="2462058" y="4064916"/>
              <a:ext cx="4365743" cy="430887"/>
            </a:xfrm>
            <a:prstGeom prst="rect">
              <a:avLst/>
            </a:prstGeom>
            <a:noFill/>
          </p:spPr>
          <p:txBody>
            <a:bodyPr wrap="square" rtlCol="0">
              <a:spAutoFit/>
            </a:bodyPr>
            <a:lstStyle/>
            <a:p>
              <a:pPr defTabSz="904893">
                <a:defRPr sz="989">
                  <a:solidFill>
                    <a:srgbClr val="000000"/>
                  </a:solidFill>
                  <a:latin typeface="Montserrat Light"/>
                  <a:ea typeface="Montserrat Light"/>
                  <a:cs typeface="Montserrat Light"/>
                  <a:sym typeface="Montserrat Light"/>
                </a:defRPr>
              </a:pPr>
              <a:r>
                <a:rPr lang="en-US" sz="1100" dirty="0">
                  <a:solidFill>
                    <a:srgbClr val="193C6E"/>
                  </a:solidFill>
                  <a:latin typeface="Arial" panose="020B0604020202020204" pitchFamily="34" charset="0"/>
                  <a:cs typeface="Arial" panose="020B0604020202020204" pitchFamily="34" charset="0"/>
                </a:rPr>
                <a:t>All of our partner sites will redirect your listing and link back</a:t>
              </a:r>
            </a:p>
            <a:p>
              <a:pPr defTabSz="904893">
                <a:defRPr sz="989">
                  <a:solidFill>
                    <a:srgbClr val="000000"/>
                  </a:solidFill>
                  <a:latin typeface="Montserrat Light"/>
                  <a:ea typeface="Montserrat Light"/>
                  <a:cs typeface="Montserrat Light"/>
                  <a:sym typeface="Montserrat Light"/>
                </a:defRPr>
              </a:pPr>
              <a:r>
                <a:rPr lang="en-US" sz="1100" dirty="0">
                  <a:solidFill>
                    <a:srgbClr val="193C6E"/>
                  </a:solidFill>
                  <a:latin typeface="Arial" panose="020B0604020202020204" pitchFamily="34" charset="0"/>
                  <a:cs typeface="Arial" panose="020B0604020202020204" pitchFamily="34" charset="0"/>
                </a:rPr>
                <a:t>to our main site, </a:t>
              </a:r>
              <a:r>
                <a:rPr lang="en-US" sz="1100" b="1" dirty="0" err="1">
                  <a:solidFill>
                    <a:srgbClr val="193C6E"/>
                  </a:solidFill>
                  <a:latin typeface="Arial" panose="020B0604020202020204" pitchFamily="34" charset="0"/>
                  <a:cs typeface="Arial" panose="020B0604020202020204" pitchFamily="34" charset="0"/>
                </a:rPr>
                <a:t>LangRealty.com</a:t>
              </a:r>
              <a:r>
                <a:rPr lang="en-US" sz="1100" dirty="0">
                  <a:solidFill>
                    <a:srgbClr val="193C6E"/>
                  </a:solidFill>
                  <a:latin typeface="Arial" panose="020B0604020202020204" pitchFamily="34" charset="0"/>
                  <a:cs typeface="Arial" panose="020B0604020202020204" pitchFamily="34" charset="0"/>
                </a:rPr>
                <a:t>.</a:t>
              </a:r>
            </a:p>
          </p:txBody>
        </p:sp>
      </p:grpSp>
      <p:pic>
        <p:nvPicPr>
          <p:cNvPr id="64" name="trulia-1.png" descr="trulia-1.png">
            <a:extLst>
              <a:ext uri="{FF2B5EF4-FFF2-40B4-BE49-F238E27FC236}">
                <a16:creationId xmlns:a16="http://schemas.microsoft.com/office/drawing/2014/main" id="{2DC81048-02A0-0F47-7A76-EAC07A70077B}"/>
              </a:ext>
            </a:extLst>
          </p:cNvPr>
          <p:cNvPicPr>
            <a:picLocks noChangeAspect="1"/>
          </p:cNvPicPr>
          <p:nvPr/>
        </p:nvPicPr>
        <p:blipFill>
          <a:blip r:embed="rId9"/>
          <a:stretch>
            <a:fillRect/>
          </a:stretch>
        </p:blipFill>
        <p:spPr>
          <a:xfrm>
            <a:off x="7704697" y="5021023"/>
            <a:ext cx="895769" cy="260752"/>
          </a:xfrm>
          <a:prstGeom prst="rect">
            <a:avLst/>
          </a:prstGeom>
          <a:ln w="12700">
            <a:miter lim="400000"/>
          </a:ln>
        </p:spPr>
      </p:pic>
      <p:pic>
        <p:nvPicPr>
          <p:cNvPr id="65" name="propertyshark.png" descr="propertyshark.png">
            <a:extLst>
              <a:ext uri="{FF2B5EF4-FFF2-40B4-BE49-F238E27FC236}">
                <a16:creationId xmlns:a16="http://schemas.microsoft.com/office/drawing/2014/main" id="{DB443CFD-281B-C7FF-1B45-930F5D615B92}"/>
              </a:ext>
            </a:extLst>
          </p:cNvPr>
          <p:cNvPicPr>
            <a:picLocks noChangeAspect="1"/>
          </p:cNvPicPr>
          <p:nvPr/>
        </p:nvPicPr>
        <p:blipFill>
          <a:blip r:embed="rId10"/>
          <a:stretch>
            <a:fillRect/>
          </a:stretch>
        </p:blipFill>
        <p:spPr>
          <a:xfrm>
            <a:off x="6889414" y="4123748"/>
            <a:ext cx="1065202" cy="246330"/>
          </a:xfrm>
          <a:prstGeom prst="rect">
            <a:avLst/>
          </a:prstGeom>
          <a:ln w="12700">
            <a:miter lim="400000"/>
          </a:ln>
        </p:spPr>
      </p:pic>
      <p:grpSp>
        <p:nvGrpSpPr>
          <p:cNvPr id="81" name="Group 80">
            <a:extLst>
              <a:ext uri="{FF2B5EF4-FFF2-40B4-BE49-F238E27FC236}">
                <a16:creationId xmlns:a16="http://schemas.microsoft.com/office/drawing/2014/main" id="{E8DC040F-C960-0D93-5783-1D53FDF91668}"/>
              </a:ext>
            </a:extLst>
          </p:cNvPr>
          <p:cNvGrpSpPr/>
          <p:nvPr/>
        </p:nvGrpSpPr>
        <p:grpSpPr>
          <a:xfrm>
            <a:off x="966381" y="5248721"/>
            <a:ext cx="5040992" cy="769316"/>
            <a:chOff x="1786808" y="4836320"/>
            <a:chExt cx="5040992" cy="769316"/>
          </a:xfrm>
        </p:grpSpPr>
        <p:grpSp>
          <p:nvGrpSpPr>
            <p:cNvPr id="82" name="Group 81">
              <a:extLst>
                <a:ext uri="{FF2B5EF4-FFF2-40B4-BE49-F238E27FC236}">
                  <a16:creationId xmlns:a16="http://schemas.microsoft.com/office/drawing/2014/main" id="{76FC1E99-C1DF-C012-B637-BE30DCFC17D2}"/>
                </a:ext>
              </a:extLst>
            </p:cNvPr>
            <p:cNvGrpSpPr/>
            <p:nvPr/>
          </p:nvGrpSpPr>
          <p:grpSpPr>
            <a:xfrm>
              <a:off x="1786808" y="4836320"/>
              <a:ext cx="493558" cy="493558"/>
              <a:chOff x="4083832" y="1451110"/>
              <a:chExt cx="1753171" cy="1753171"/>
            </a:xfrm>
          </p:grpSpPr>
          <p:sp>
            <p:nvSpPr>
              <p:cNvPr id="85" name="Oval 84">
                <a:extLst>
                  <a:ext uri="{FF2B5EF4-FFF2-40B4-BE49-F238E27FC236}">
                    <a16:creationId xmlns:a16="http://schemas.microsoft.com/office/drawing/2014/main" id="{29A2B344-548E-9841-3006-1C47782B465B}"/>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86" name="Oval 85">
                <a:extLst>
                  <a:ext uri="{FF2B5EF4-FFF2-40B4-BE49-F238E27FC236}">
                    <a16:creationId xmlns:a16="http://schemas.microsoft.com/office/drawing/2014/main" id="{316C812C-4BAD-173B-F913-1F97F90F6195}"/>
                  </a:ext>
                </a:extLst>
              </p:cNvPr>
              <p:cNvSpPr/>
              <p:nvPr/>
            </p:nvSpPr>
            <p:spPr>
              <a:xfrm>
                <a:off x="4083832" y="1451110"/>
                <a:ext cx="1753171" cy="1753171"/>
              </a:xfrm>
              <a:prstGeom prst="ellipse">
                <a:avLst/>
              </a:prstGeom>
              <a:solidFill>
                <a:srgbClr val="BF965C">
                  <a:alpha val="25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84" name="TextBox 83">
              <a:extLst>
                <a:ext uri="{FF2B5EF4-FFF2-40B4-BE49-F238E27FC236}">
                  <a16:creationId xmlns:a16="http://schemas.microsoft.com/office/drawing/2014/main" id="{F4DEE7BC-6C34-D72F-E370-12FBD7FD3C17}"/>
                </a:ext>
              </a:extLst>
            </p:cNvPr>
            <p:cNvSpPr txBox="1"/>
            <p:nvPr/>
          </p:nvSpPr>
          <p:spPr>
            <a:xfrm>
              <a:off x="2462057" y="5005472"/>
              <a:ext cx="4365743" cy="600164"/>
            </a:xfrm>
            <a:prstGeom prst="rect">
              <a:avLst/>
            </a:prstGeom>
            <a:noFill/>
          </p:spPr>
          <p:txBody>
            <a:bodyPr wrap="square" rtlCol="0">
              <a:spAutoFit/>
            </a:bodyPr>
            <a:lstStyle/>
            <a:p>
              <a:pPr defTabSz="850051">
                <a:defRPr sz="1023">
                  <a:solidFill>
                    <a:srgbClr val="FFFFFF"/>
                  </a:solidFill>
                  <a:latin typeface="Open Sans Italic"/>
                  <a:ea typeface="Open Sans Italic"/>
                  <a:cs typeface="Open Sans Italic"/>
                  <a:sym typeface="Open Sans Italic"/>
                </a:defRPr>
              </a:pPr>
              <a:r>
                <a:rPr lang="en-US" sz="1100" dirty="0">
                  <a:solidFill>
                    <a:srgbClr val="193C6E"/>
                  </a:solidFill>
                  <a:latin typeface="Arial" panose="020B0604020202020204" pitchFamily="34" charset="0"/>
                  <a:cs typeface="Arial" panose="020B0604020202020204" pitchFamily="34" charset="0"/>
                </a:rPr>
                <a:t>Lang Realty collects the traffic metrics from all of the publisher websites and compiles them into reports that provide your REALTOR® with critical marketing intelligence.</a:t>
              </a:r>
            </a:p>
          </p:txBody>
        </p:sp>
      </p:grpSp>
      <p:sp>
        <p:nvSpPr>
          <p:cNvPr id="87" name="Exceptional Service.  Extraordinary Results.">
            <a:extLst>
              <a:ext uri="{FF2B5EF4-FFF2-40B4-BE49-F238E27FC236}">
                <a16:creationId xmlns:a16="http://schemas.microsoft.com/office/drawing/2014/main" id="{BAFB9510-E8E2-EC42-5D58-86146825909B}"/>
              </a:ext>
            </a:extLst>
          </p:cNvPr>
          <p:cNvSpPr txBox="1">
            <a:spLocks/>
          </p:cNvSpPr>
          <p:nvPr/>
        </p:nvSpPr>
        <p:spPr>
          <a:xfrm>
            <a:off x="1641631" y="1288796"/>
            <a:ext cx="10738513"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2400" dirty="0">
                <a:solidFill>
                  <a:srgbClr val="193C6E"/>
                </a:solidFill>
                <a:latin typeface="Arial" panose="020B0604020202020204" pitchFamily="34" charset="0"/>
                <a:cs typeface="Arial" panose="020B0604020202020204" pitchFamily="34" charset="0"/>
              </a:rPr>
              <a:t>Our Website</a:t>
            </a:r>
          </a:p>
          <a:p>
            <a:pPr>
              <a:defRPr sz="2200">
                <a:solidFill>
                  <a:srgbClr val="000000"/>
                </a:solidFill>
                <a:latin typeface="Playfair Display Regular"/>
                <a:ea typeface="Playfair Display Regular"/>
                <a:cs typeface="Playfair Display Regular"/>
                <a:sym typeface="Playfair Display Regular"/>
              </a:defRPr>
            </a:pPr>
            <a:r>
              <a:rPr lang="en-US" sz="2400" b="1" dirty="0">
                <a:solidFill>
                  <a:srgbClr val="193C6E"/>
                </a:solidFill>
                <a:latin typeface="Arial" panose="020B0604020202020204" pitchFamily="34" charset="0"/>
                <a:cs typeface="Arial" panose="020B0604020202020204" pitchFamily="34" charset="0"/>
              </a:rPr>
              <a:t>Distribution Network</a:t>
            </a:r>
          </a:p>
        </p:txBody>
      </p:sp>
      <p:grpSp>
        <p:nvGrpSpPr>
          <p:cNvPr id="89" name="Group 88">
            <a:extLst>
              <a:ext uri="{FF2B5EF4-FFF2-40B4-BE49-F238E27FC236}">
                <a16:creationId xmlns:a16="http://schemas.microsoft.com/office/drawing/2014/main" id="{4633D543-5D0A-A17D-51BB-89B0F0DC8357}"/>
              </a:ext>
            </a:extLst>
          </p:cNvPr>
          <p:cNvGrpSpPr/>
          <p:nvPr/>
        </p:nvGrpSpPr>
        <p:grpSpPr>
          <a:xfrm>
            <a:off x="948919" y="2226375"/>
            <a:ext cx="4877588" cy="580513"/>
            <a:chOff x="1769346" y="2840343"/>
            <a:chExt cx="4877588" cy="580513"/>
          </a:xfrm>
        </p:grpSpPr>
        <p:grpSp>
          <p:nvGrpSpPr>
            <p:cNvPr id="90" name="Group 89">
              <a:extLst>
                <a:ext uri="{FF2B5EF4-FFF2-40B4-BE49-F238E27FC236}">
                  <a16:creationId xmlns:a16="http://schemas.microsoft.com/office/drawing/2014/main" id="{8F0B7C9F-C3A3-8364-8722-54B930AF4907}"/>
                </a:ext>
              </a:extLst>
            </p:cNvPr>
            <p:cNvGrpSpPr/>
            <p:nvPr/>
          </p:nvGrpSpPr>
          <p:grpSpPr>
            <a:xfrm>
              <a:off x="1769346" y="2840343"/>
              <a:ext cx="511020" cy="501423"/>
              <a:chOff x="4021805" y="1423173"/>
              <a:chExt cx="1815198" cy="1781108"/>
            </a:xfrm>
          </p:grpSpPr>
          <p:sp>
            <p:nvSpPr>
              <p:cNvPr id="93" name="Oval 92">
                <a:extLst>
                  <a:ext uri="{FF2B5EF4-FFF2-40B4-BE49-F238E27FC236}">
                    <a16:creationId xmlns:a16="http://schemas.microsoft.com/office/drawing/2014/main" id="{9CF6ED4F-9274-82FC-AE9A-D4225A12F2ED}"/>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94" name="Oval 93">
                <a:extLst>
                  <a:ext uri="{FF2B5EF4-FFF2-40B4-BE49-F238E27FC236}">
                    <a16:creationId xmlns:a16="http://schemas.microsoft.com/office/drawing/2014/main" id="{D743DE80-1A05-CAAF-28E9-B777B51A34C2}"/>
                  </a:ext>
                </a:extLst>
              </p:cNvPr>
              <p:cNvSpPr/>
              <p:nvPr/>
            </p:nvSpPr>
            <p:spPr>
              <a:xfrm>
                <a:off x="4021805" y="1423173"/>
                <a:ext cx="1753171" cy="1753171"/>
              </a:xfrm>
              <a:prstGeom prst="ellipse">
                <a:avLst/>
              </a:prstGeom>
              <a:solidFill>
                <a:srgbClr val="BF965C">
                  <a:alpha val="25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92" name="TextBox 91">
              <a:extLst>
                <a:ext uri="{FF2B5EF4-FFF2-40B4-BE49-F238E27FC236}">
                  <a16:creationId xmlns:a16="http://schemas.microsoft.com/office/drawing/2014/main" id="{226E6DE1-31CC-0334-0F14-F70032374CAE}"/>
                </a:ext>
              </a:extLst>
            </p:cNvPr>
            <p:cNvSpPr txBox="1"/>
            <p:nvPr/>
          </p:nvSpPr>
          <p:spPr>
            <a:xfrm>
              <a:off x="2462058" y="2989969"/>
              <a:ext cx="4184876" cy="430887"/>
            </a:xfrm>
            <a:prstGeom prst="rect">
              <a:avLst/>
            </a:prstGeom>
            <a:noFill/>
          </p:spPr>
          <p:txBody>
            <a:bodyPr wrap="square" rtlCol="0">
              <a:spAutoFit/>
            </a:bodyPr>
            <a:lstStyle/>
            <a:p>
              <a:pPr>
                <a:defRPr sz="1000">
                  <a:solidFill>
                    <a:srgbClr val="000000"/>
                  </a:solidFill>
                  <a:latin typeface="Montserrat Light"/>
                  <a:ea typeface="Montserrat Light"/>
                  <a:cs typeface="Montserrat Light"/>
                  <a:sym typeface="Montserrat Light"/>
                </a:defRPr>
              </a:pPr>
              <a:r>
                <a:rPr lang="en-US" sz="1100" dirty="0">
                  <a:solidFill>
                    <a:srgbClr val="193C6E"/>
                  </a:solidFill>
                  <a:latin typeface="Arial" panose="020B0604020202020204" pitchFamily="34" charset="0"/>
                  <a:cs typeface="Arial" panose="020B0604020202020204" pitchFamily="34" charset="0"/>
                </a:rPr>
                <a:t>Your listing will be shown on hundreds of real estate websites around the world.</a:t>
              </a:r>
            </a:p>
          </p:txBody>
        </p:sp>
      </p:grpSp>
      <p:sp>
        <p:nvSpPr>
          <p:cNvPr id="95" name="Exceptional Service.  Extraordinary Results.">
            <a:extLst>
              <a:ext uri="{FF2B5EF4-FFF2-40B4-BE49-F238E27FC236}">
                <a16:creationId xmlns:a16="http://schemas.microsoft.com/office/drawing/2014/main" id="{372054B8-75AE-21E3-EC88-E060DD73077C}"/>
              </a:ext>
            </a:extLst>
          </p:cNvPr>
          <p:cNvSpPr txBox="1">
            <a:spLocks/>
          </p:cNvSpPr>
          <p:nvPr/>
        </p:nvSpPr>
        <p:spPr>
          <a:xfrm>
            <a:off x="1627916" y="2142769"/>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Global Distribution</a:t>
            </a:r>
          </a:p>
        </p:txBody>
      </p:sp>
      <p:sp>
        <p:nvSpPr>
          <p:cNvPr id="96" name="Exceptional Service.  Extraordinary Results.">
            <a:extLst>
              <a:ext uri="{FF2B5EF4-FFF2-40B4-BE49-F238E27FC236}">
                <a16:creationId xmlns:a16="http://schemas.microsoft.com/office/drawing/2014/main" id="{91763032-EFEA-B111-2914-2B79E8D3EC4E}"/>
              </a:ext>
            </a:extLst>
          </p:cNvPr>
          <p:cNvSpPr txBox="1">
            <a:spLocks/>
          </p:cNvSpPr>
          <p:nvPr/>
        </p:nvSpPr>
        <p:spPr>
          <a:xfrm>
            <a:off x="1627916" y="3118583"/>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Real-time MLS Updates</a:t>
            </a:r>
          </a:p>
        </p:txBody>
      </p:sp>
      <p:sp>
        <p:nvSpPr>
          <p:cNvPr id="97" name="Exceptional Service.  Extraordinary Results.">
            <a:extLst>
              <a:ext uri="{FF2B5EF4-FFF2-40B4-BE49-F238E27FC236}">
                <a16:creationId xmlns:a16="http://schemas.microsoft.com/office/drawing/2014/main" id="{7CA78469-144E-AB6A-34CF-BBAEC2B67F84}"/>
              </a:ext>
            </a:extLst>
          </p:cNvPr>
          <p:cNvSpPr txBox="1">
            <a:spLocks/>
          </p:cNvSpPr>
          <p:nvPr/>
        </p:nvSpPr>
        <p:spPr>
          <a:xfrm>
            <a:off x="1627916" y="4164701"/>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Full Circle</a:t>
            </a:r>
          </a:p>
        </p:txBody>
      </p:sp>
      <p:sp>
        <p:nvSpPr>
          <p:cNvPr id="99" name="Exceptional Service.  Extraordinary Results.">
            <a:extLst>
              <a:ext uri="{FF2B5EF4-FFF2-40B4-BE49-F238E27FC236}">
                <a16:creationId xmlns:a16="http://schemas.microsoft.com/office/drawing/2014/main" id="{8159A515-9621-A4D7-1260-9BFAFD45887B}"/>
              </a:ext>
            </a:extLst>
          </p:cNvPr>
          <p:cNvSpPr txBox="1">
            <a:spLocks/>
          </p:cNvSpPr>
          <p:nvPr/>
        </p:nvSpPr>
        <p:spPr>
          <a:xfrm>
            <a:off x="1627916" y="5145109"/>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Best in Class Analytics</a:t>
            </a:r>
          </a:p>
        </p:txBody>
      </p:sp>
      <p:sp>
        <p:nvSpPr>
          <p:cNvPr id="4" name="Freeform 2">
            <a:extLst>
              <a:ext uri="{FF2B5EF4-FFF2-40B4-BE49-F238E27FC236}">
                <a16:creationId xmlns:a16="http://schemas.microsoft.com/office/drawing/2014/main" id="{D2665A59-7CBF-5F84-EAC8-DBD471914534}"/>
              </a:ext>
            </a:extLst>
          </p:cNvPr>
          <p:cNvSpPr/>
          <p:nvPr/>
        </p:nvSpPr>
        <p:spPr>
          <a:xfrm>
            <a:off x="7977821" y="2994381"/>
            <a:ext cx="1527124" cy="1551153"/>
          </a:xfrm>
          <a:custGeom>
            <a:avLst/>
            <a:gdLst/>
            <a:ahLst/>
            <a:cxnLst/>
            <a:rect l="l" t="t" r="r" b="b"/>
            <a:pathLst>
              <a:path w="9578212" h="10287000">
                <a:moveTo>
                  <a:pt x="0" y="0"/>
                </a:moveTo>
                <a:lnTo>
                  <a:pt x="9578212" y="0"/>
                </a:lnTo>
                <a:lnTo>
                  <a:pt x="9578212" y="10287000"/>
                </a:lnTo>
                <a:lnTo>
                  <a:pt x="0" y="10287000"/>
                </a:lnTo>
                <a:lnTo>
                  <a:pt x="0" y="0"/>
                </a:lnTo>
                <a:close/>
              </a:path>
            </a:pathLst>
          </a:custGeom>
          <a:blipFill>
            <a:blip r:embed="rId11">
              <a:alphaModFix/>
            </a:blip>
            <a:stretch>
              <a:fillRect/>
            </a:stretch>
          </a:blipFill>
        </p:spPr>
        <p:txBody>
          <a:bodyPr/>
          <a:lstStyle/>
          <a:p>
            <a:endParaRPr lang="en-US" dirty="0"/>
          </a:p>
        </p:txBody>
      </p:sp>
    </p:spTree>
    <p:extLst>
      <p:ext uri="{BB962C8B-B14F-4D97-AF65-F5344CB8AC3E}">
        <p14:creationId xmlns:p14="http://schemas.microsoft.com/office/powerpoint/2010/main" val="326026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1000" fill="hold"/>
                                        <p:tgtEl>
                                          <p:spTgt spid="68"/>
                                        </p:tgtEl>
                                        <p:attrNameLst>
                                          <p:attrName>ppt_x</p:attrName>
                                        </p:attrNameLst>
                                      </p:cBhvr>
                                      <p:tavLst>
                                        <p:tav tm="0">
                                          <p:val>
                                            <p:strVal val="#ppt_x"/>
                                          </p:val>
                                        </p:tav>
                                        <p:tav tm="100000">
                                          <p:val>
                                            <p:strVal val="#ppt_x"/>
                                          </p:val>
                                        </p:tav>
                                      </p:tavLst>
                                    </p:anim>
                                    <p:anim calcmode="lin" valueType="num">
                                      <p:cBhvr additive="base">
                                        <p:cTn id="8" dur="1000" fill="hold"/>
                                        <p:tgtEl>
                                          <p:spTgt spid="6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8" presetClass="emph" presetSubtype="0" decel="100000" fill="hold" nodeType="withEffect">
                                  <p:stCondLst>
                                    <p:cond delay="0"/>
                                  </p:stCondLst>
                                  <p:childTnLst>
                                    <p:animRot by="21600000">
                                      <p:cBhvr>
                                        <p:cTn id="15" dur="1000" fill="hold"/>
                                        <p:tgtEl>
                                          <p:spTgt spid="3"/>
                                        </p:tgtEl>
                                        <p:attrNameLst>
                                          <p:attrName>r</p:attrName>
                                        </p:attrNameLst>
                                      </p:cBhvr>
                                    </p:animRot>
                                  </p:childTnLst>
                                </p:cTn>
                              </p:par>
                              <p:par>
                                <p:cTn id="16" presetID="53" presetClass="entr" presetSubtype="16" fill="hold" nodeType="withEffect">
                                  <p:stCondLst>
                                    <p:cond delay="750"/>
                                  </p:stCondLst>
                                  <p:childTnLst>
                                    <p:set>
                                      <p:cBhvr>
                                        <p:cTn id="17" dur="1" fill="hold">
                                          <p:stCondLst>
                                            <p:cond delay="0"/>
                                          </p:stCondLst>
                                        </p:cTn>
                                        <p:tgtEl>
                                          <p:spTgt spid="36"/>
                                        </p:tgtEl>
                                        <p:attrNameLst>
                                          <p:attrName>style.visibility</p:attrName>
                                        </p:attrNameLst>
                                      </p:cBhvr>
                                      <p:to>
                                        <p:strVal val="visible"/>
                                      </p:to>
                                    </p:set>
                                    <p:anim calcmode="lin" valueType="num">
                                      <p:cBhvr>
                                        <p:cTn id="18" dur="750" fill="hold"/>
                                        <p:tgtEl>
                                          <p:spTgt spid="36"/>
                                        </p:tgtEl>
                                        <p:attrNameLst>
                                          <p:attrName>ppt_w</p:attrName>
                                        </p:attrNameLst>
                                      </p:cBhvr>
                                      <p:tavLst>
                                        <p:tav tm="0">
                                          <p:val>
                                            <p:fltVal val="0"/>
                                          </p:val>
                                        </p:tav>
                                        <p:tav tm="100000">
                                          <p:val>
                                            <p:strVal val="#ppt_w"/>
                                          </p:val>
                                        </p:tav>
                                      </p:tavLst>
                                    </p:anim>
                                    <p:anim calcmode="lin" valueType="num">
                                      <p:cBhvr>
                                        <p:cTn id="19" dur="750" fill="hold"/>
                                        <p:tgtEl>
                                          <p:spTgt spid="36"/>
                                        </p:tgtEl>
                                        <p:attrNameLst>
                                          <p:attrName>ppt_h</p:attrName>
                                        </p:attrNameLst>
                                      </p:cBhvr>
                                      <p:tavLst>
                                        <p:tav tm="0">
                                          <p:val>
                                            <p:fltVal val="0"/>
                                          </p:val>
                                        </p:tav>
                                        <p:tav tm="100000">
                                          <p:val>
                                            <p:strVal val="#ppt_h"/>
                                          </p:val>
                                        </p:tav>
                                      </p:tavLst>
                                    </p:anim>
                                    <p:animEffect transition="in" filter="fade">
                                      <p:cBhvr>
                                        <p:cTn id="20" dur="750"/>
                                        <p:tgtEl>
                                          <p:spTgt spid="36"/>
                                        </p:tgtEl>
                                      </p:cBhvr>
                                    </p:animEffect>
                                  </p:childTnLst>
                                </p:cTn>
                              </p:par>
                            </p:childTnLst>
                          </p:cTn>
                        </p:par>
                        <p:par>
                          <p:cTn id="21" fill="hold">
                            <p:stCondLst>
                              <p:cond delay="1500"/>
                            </p:stCondLst>
                            <p:childTnLst>
                              <p:par>
                                <p:cTn id="22" presetID="23"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22" presetClass="entr" presetSubtype="8" fill="hold" grpId="0" nodeType="afterEffect">
                                  <p:stCondLst>
                                    <p:cond delay="100"/>
                                  </p:stCondLst>
                                  <p:iterate>
                                    <p:tmAbs val="0"/>
                                  </p:iterate>
                                  <p:childTnLst>
                                    <p:set>
                                      <p:cBhvr>
                                        <p:cTn id="28" fill="hold"/>
                                        <p:tgtEl>
                                          <p:spTgt spid="46"/>
                                        </p:tgtEl>
                                        <p:attrNameLst>
                                          <p:attrName>style.visibility</p:attrName>
                                        </p:attrNameLst>
                                      </p:cBhvr>
                                      <p:to>
                                        <p:strVal val="visible"/>
                                      </p:to>
                                    </p:set>
                                    <p:animEffect transition="in" filter="wipe(left)">
                                      <p:cBhvr>
                                        <p:cTn id="29" dur="800"/>
                                        <p:tgtEl>
                                          <p:spTgt spid="46"/>
                                        </p:tgtEl>
                                      </p:cBhvr>
                                    </p:animEffect>
                                  </p:childTnLst>
                                </p:cTn>
                              </p:par>
                            </p:childTnLst>
                          </p:cTn>
                        </p:par>
                        <p:par>
                          <p:cTn id="30" fill="hold">
                            <p:stCondLst>
                              <p:cond delay="2900"/>
                            </p:stCondLst>
                            <p:childTnLst>
                              <p:par>
                                <p:cTn id="31" presetID="22" presetClass="entr" presetSubtype="2" fill="hold" grpId="0" nodeType="afterEffect">
                                  <p:stCondLst>
                                    <p:cond delay="100"/>
                                  </p:stCondLst>
                                  <p:iterate>
                                    <p:tmAbs val="0"/>
                                  </p:iterate>
                                  <p:childTnLst>
                                    <p:set>
                                      <p:cBhvr>
                                        <p:cTn id="32" fill="hold"/>
                                        <p:tgtEl>
                                          <p:spTgt spid="61"/>
                                        </p:tgtEl>
                                        <p:attrNameLst>
                                          <p:attrName>style.visibility</p:attrName>
                                        </p:attrNameLst>
                                      </p:cBhvr>
                                      <p:to>
                                        <p:strVal val="visible"/>
                                      </p:to>
                                    </p:set>
                                    <p:animEffect transition="in" filter="wipe(right)">
                                      <p:cBhvr>
                                        <p:cTn id="33" dur="800"/>
                                        <p:tgtEl>
                                          <p:spTgt spid="61"/>
                                        </p:tgtEl>
                                      </p:cBhvr>
                                    </p:animEffect>
                                  </p:childTnLst>
                                </p:cTn>
                              </p:par>
                            </p:childTnLst>
                          </p:cTn>
                        </p:par>
                        <p:par>
                          <p:cTn id="34" fill="hold">
                            <p:stCondLst>
                              <p:cond delay="3800"/>
                            </p:stCondLst>
                            <p:childTnLst>
                              <p:par>
                                <p:cTn id="35" presetID="22" presetClass="entr" presetSubtype="2" fill="hold" grpId="0" nodeType="afterEffect">
                                  <p:stCondLst>
                                    <p:cond delay="100"/>
                                  </p:stCondLst>
                                  <p:iterate>
                                    <p:tmAbs val="0"/>
                                  </p:iterate>
                                  <p:childTnLst>
                                    <p:set>
                                      <p:cBhvr>
                                        <p:cTn id="36" fill="hold"/>
                                        <p:tgtEl>
                                          <p:spTgt spid="62"/>
                                        </p:tgtEl>
                                        <p:attrNameLst>
                                          <p:attrName>style.visibility</p:attrName>
                                        </p:attrNameLst>
                                      </p:cBhvr>
                                      <p:to>
                                        <p:strVal val="visible"/>
                                      </p:to>
                                    </p:set>
                                    <p:animEffect transition="in" filter="wipe(right)">
                                      <p:cBhvr>
                                        <p:cTn id="37" dur="800"/>
                                        <p:tgtEl>
                                          <p:spTgt spid="62"/>
                                        </p:tgtEl>
                                      </p:cBhvr>
                                    </p:animEffect>
                                  </p:childTnLst>
                                </p:cTn>
                              </p:par>
                            </p:childTnLst>
                          </p:cTn>
                        </p:par>
                        <p:par>
                          <p:cTn id="38" fill="hold">
                            <p:stCondLst>
                              <p:cond delay="4700"/>
                            </p:stCondLst>
                            <p:childTnLst>
                              <p:par>
                                <p:cTn id="39" presetID="22" presetClass="entr" presetSubtype="2" fill="hold" grpId="0" nodeType="afterEffect">
                                  <p:stCondLst>
                                    <p:cond delay="100"/>
                                  </p:stCondLst>
                                  <p:iterate>
                                    <p:tmAbs val="0"/>
                                  </p:iterate>
                                  <p:childTnLst>
                                    <p:set>
                                      <p:cBhvr>
                                        <p:cTn id="40" fill="hold"/>
                                        <p:tgtEl>
                                          <p:spTgt spid="63"/>
                                        </p:tgtEl>
                                        <p:attrNameLst>
                                          <p:attrName>style.visibility</p:attrName>
                                        </p:attrNameLst>
                                      </p:cBhvr>
                                      <p:to>
                                        <p:strVal val="visible"/>
                                      </p:to>
                                    </p:set>
                                    <p:animEffect transition="in" filter="wipe(right)">
                                      <p:cBhvr>
                                        <p:cTn id="41" dur="800"/>
                                        <p:tgtEl>
                                          <p:spTgt spid="63"/>
                                        </p:tgtEl>
                                      </p:cBhvr>
                                    </p:animEffect>
                                  </p:childTnLst>
                                </p:cTn>
                              </p:par>
                            </p:childTnLst>
                          </p:cTn>
                        </p:par>
                        <p:par>
                          <p:cTn id="42" fill="hold">
                            <p:stCondLst>
                              <p:cond delay="5600"/>
                            </p:stCondLst>
                            <p:childTnLst>
                              <p:par>
                                <p:cTn id="43" presetID="22" presetClass="entr" presetSubtype="2" fill="hold" grpId="0" nodeType="afterEffect">
                                  <p:stCondLst>
                                    <p:cond delay="100"/>
                                  </p:stCondLst>
                                  <p:iterate>
                                    <p:tmAbs val="0"/>
                                  </p:iterate>
                                  <p:childTnLst>
                                    <p:set>
                                      <p:cBhvr>
                                        <p:cTn id="44" fill="hold"/>
                                        <p:tgtEl>
                                          <p:spTgt spid="64"/>
                                        </p:tgtEl>
                                        <p:attrNameLst>
                                          <p:attrName>style.visibility</p:attrName>
                                        </p:attrNameLst>
                                      </p:cBhvr>
                                      <p:to>
                                        <p:strVal val="visible"/>
                                      </p:to>
                                    </p:set>
                                    <p:animEffect transition="in" filter="wipe(right)">
                                      <p:cBhvr>
                                        <p:cTn id="45" dur="800"/>
                                        <p:tgtEl>
                                          <p:spTgt spid="64"/>
                                        </p:tgtEl>
                                      </p:cBhvr>
                                    </p:animEffect>
                                  </p:childTnLst>
                                </p:cTn>
                              </p:par>
                            </p:childTnLst>
                          </p:cTn>
                        </p:par>
                        <p:par>
                          <p:cTn id="46" fill="hold">
                            <p:stCondLst>
                              <p:cond delay="6500"/>
                            </p:stCondLst>
                            <p:childTnLst>
                              <p:par>
                                <p:cTn id="47" presetID="22" presetClass="entr" presetSubtype="8" fill="hold" grpId="0" nodeType="afterEffect">
                                  <p:stCondLst>
                                    <p:cond delay="100"/>
                                  </p:stCondLst>
                                  <p:iterate>
                                    <p:tmAbs val="0"/>
                                  </p:iterate>
                                  <p:childTnLst>
                                    <p:set>
                                      <p:cBhvr>
                                        <p:cTn id="48" fill="hold"/>
                                        <p:tgtEl>
                                          <p:spTgt spid="65"/>
                                        </p:tgtEl>
                                        <p:attrNameLst>
                                          <p:attrName>style.visibility</p:attrName>
                                        </p:attrNameLst>
                                      </p:cBhvr>
                                      <p:to>
                                        <p:strVal val="visible"/>
                                      </p:to>
                                    </p:set>
                                    <p:animEffect transition="in" filter="wipe(left)">
                                      <p:cBhvr>
                                        <p:cTn id="49" dur="800"/>
                                        <p:tgtEl>
                                          <p:spTgt spid="65"/>
                                        </p:tgtEl>
                                      </p:cBhvr>
                                    </p:animEffect>
                                  </p:childTnLst>
                                </p:cTn>
                              </p:par>
                            </p:childTnLst>
                          </p:cTn>
                        </p:par>
                        <p:par>
                          <p:cTn id="50" fill="hold">
                            <p:stCondLst>
                              <p:cond delay="7400"/>
                            </p:stCondLst>
                            <p:childTnLst>
                              <p:par>
                                <p:cTn id="51" presetID="22" presetClass="entr" presetSubtype="8" fill="hold" grpId="0" nodeType="afterEffect">
                                  <p:stCondLst>
                                    <p:cond delay="100"/>
                                  </p:stCondLst>
                                  <p:iterate>
                                    <p:tmAbs val="0"/>
                                  </p:iterate>
                                  <p:childTnLst>
                                    <p:set>
                                      <p:cBhvr>
                                        <p:cTn id="52" fill="hold"/>
                                        <p:tgtEl>
                                          <p:spTgt spid="66"/>
                                        </p:tgtEl>
                                        <p:attrNameLst>
                                          <p:attrName>style.visibility</p:attrName>
                                        </p:attrNameLst>
                                      </p:cBhvr>
                                      <p:to>
                                        <p:strVal val="visible"/>
                                      </p:to>
                                    </p:set>
                                    <p:animEffect transition="in" filter="wipe(left)">
                                      <p:cBhvr>
                                        <p:cTn id="53" dur="800"/>
                                        <p:tgtEl>
                                          <p:spTgt spid="66"/>
                                        </p:tgtEl>
                                      </p:cBhvr>
                                    </p:animEffect>
                                  </p:childTnLst>
                                </p:cTn>
                              </p:par>
                            </p:childTnLst>
                          </p:cTn>
                        </p:par>
                        <p:par>
                          <p:cTn id="54" fill="hold">
                            <p:stCondLst>
                              <p:cond delay="8300"/>
                            </p:stCondLst>
                            <p:childTnLst>
                              <p:par>
                                <p:cTn id="55" presetID="22" presetClass="entr" presetSubtype="8" fill="hold" grpId="0" nodeType="afterEffect">
                                  <p:stCondLst>
                                    <p:cond delay="200"/>
                                  </p:stCondLst>
                                  <p:iterate>
                                    <p:tmAbs val="0"/>
                                  </p:iterate>
                                  <p:childTnLst>
                                    <p:set>
                                      <p:cBhvr>
                                        <p:cTn id="56" fill="hold"/>
                                        <p:tgtEl>
                                          <p:spTgt spid="67"/>
                                        </p:tgtEl>
                                        <p:attrNameLst>
                                          <p:attrName>style.visibility</p:attrName>
                                        </p:attrNameLst>
                                      </p:cBhvr>
                                      <p:to>
                                        <p:strVal val="visible"/>
                                      </p:to>
                                    </p:set>
                                    <p:animEffect transition="in" filter="wipe(left)">
                                      <p:cBhvr>
                                        <p:cTn id="57" dur="800"/>
                                        <p:tgtEl>
                                          <p:spTgt spid="67"/>
                                        </p:tgtEl>
                                      </p:cBhvr>
                                    </p:animEffect>
                                  </p:childTnLst>
                                </p:cTn>
                              </p:par>
                            </p:childTnLst>
                          </p:cTn>
                        </p:par>
                        <p:par>
                          <p:cTn id="58" fill="hold">
                            <p:stCondLst>
                              <p:cond delay="9300"/>
                            </p:stCondLst>
                            <p:childTnLst>
                              <p:par>
                                <p:cTn id="59" presetID="10" presetClass="entr" presetSubtype="0" fill="hold" grpId="0" nodeType="after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fade">
                                      <p:cBhvr>
                                        <p:cTn id="61" dur="1000"/>
                                        <p:tgtEl>
                                          <p:spTgt spid="87"/>
                                        </p:tgtEl>
                                      </p:cBhvr>
                                    </p:animEffect>
                                  </p:childTnLst>
                                </p:cTn>
                              </p:par>
                            </p:childTnLst>
                          </p:cTn>
                        </p:par>
                        <p:par>
                          <p:cTn id="62" fill="hold">
                            <p:stCondLst>
                              <p:cond delay="10300"/>
                            </p:stCondLst>
                            <p:childTnLst>
                              <p:par>
                                <p:cTn id="63" presetID="2" presetClass="entr" presetSubtype="8" decel="100000" fill="hold" nodeType="afterEffect">
                                  <p:stCondLst>
                                    <p:cond delay="0"/>
                                  </p:stCondLst>
                                  <p:childTnLst>
                                    <p:set>
                                      <p:cBhvr>
                                        <p:cTn id="64" dur="1" fill="hold">
                                          <p:stCondLst>
                                            <p:cond delay="0"/>
                                          </p:stCondLst>
                                        </p:cTn>
                                        <p:tgtEl>
                                          <p:spTgt spid="89"/>
                                        </p:tgtEl>
                                        <p:attrNameLst>
                                          <p:attrName>style.visibility</p:attrName>
                                        </p:attrNameLst>
                                      </p:cBhvr>
                                      <p:to>
                                        <p:strVal val="visible"/>
                                      </p:to>
                                    </p:set>
                                    <p:anim calcmode="lin" valueType="num">
                                      <p:cBhvr additive="base">
                                        <p:cTn id="65" dur="500" fill="hold"/>
                                        <p:tgtEl>
                                          <p:spTgt spid="89"/>
                                        </p:tgtEl>
                                        <p:attrNameLst>
                                          <p:attrName>ppt_x</p:attrName>
                                        </p:attrNameLst>
                                      </p:cBhvr>
                                      <p:tavLst>
                                        <p:tav tm="0">
                                          <p:val>
                                            <p:strVal val="0-#ppt_w/2"/>
                                          </p:val>
                                        </p:tav>
                                        <p:tav tm="100000">
                                          <p:val>
                                            <p:strVal val="#ppt_x"/>
                                          </p:val>
                                        </p:tav>
                                      </p:tavLst>
                                    </p:anim>
                                    <p:anim calcmode="lin" valueType="num">
                                      <p:cBhvr additive="base">
                                        <p:cTn id="66" dur="500" fill="hold"/>
                                        <p:tgtEl>
                                          <p:spTgt spid="89"/>
                                        </p:tgtEl>
                                        <p:attrNameLst>
                                          <p:attrName>ppt_y</p:attrName>
                                        </p:attrNameLst>
                                      </p:cBhvr>
                                      <p:tavLst>
                                        <p:tav tm="0">
                                          <p:val>
                                            <p:strVal val="#ppt_y"/>
                                          </p:val>
                                        </p:tav>
                                        <p:tav tm="100000">
                                          <p:val>
                                            <p:strVal val="#ppt_y"/>
                                          </p:val>
                                        </p:tav>
                                      </p:tavLst>
                                    </p:anim>
                                  </p:childTnLst>
                                </p:cTn>
                              </p:par>
                              <p:par>
                                <p:cTn id="67" presetID="10" presetClass="entr" presetSubtype="0" fill="hold" grpId="0" nodeType="withEffect">
                                  <p:stCondLst>
                                    <p:cond delay="0"/>
                                  </p:stCondLst>
                                  <p:childTnLst>
                                    <p:set>
                                      <p:cBhvr>
                                        <p:cTn id="68" dur="1" fill="hold">
                                          <p:stCondLst>
                                            <p:cond delay="0"/>
                                          </p:stCondLst>
                                        </p:cTn>
                                        <p:tgtEl>
                                          <p:spTgt spid="95"/>
                                        </p:tgtEl>
                                        <p:attrNameLst>
                                          <p:attrName>style.visibility</p:attrName>
                                        </p:attrNameLst>
                                      </p:cBhvr>
                                      <p:to>
                                        <p:strVal val="visible"/>
                                      </p:to>
                                    </p:set>
                                    <p:animEffect transition="in" filter="fade">
                                      <p:cBhvr>
                                        <p:cTn id="69" dur="1000"/>
                                        <p:tgtEl>
                                          <p:spTgt spid="95"/>
                                        </p:tgtEl>
                                      </p:cBhvr>
                                    </p:animEffect>
                                  </p:childTnLst>
                                </p:cTn>
                              </p:par>
                            </p:childTnLst>
                          </p:cTn>
                        </p:par>
                        <p:par>
                          <p:cTn id="70" fill="hold">
                            <p:stCondLst>
                              <p:cond delay="11300"/>
                            </p:stCondLst>
                            <p:childTnLst>
                              <p:par>
                                <p:cTn id="71" presetID="2" presetClass="entr" presetSubtype="8" decel="100000" fill="hold" nodeType="afterEffect">
                                  <p:stCondLst>
                                    <p:cond delay="0"/>
                                  </p:stCondLst>
                                  <p:childTnLst>
                                    <p:set>
                                      <p:cBhvr>
                                        <p:cTn id="72" dur="1" fill="hold">
                                          <p:stCondLst>
                                            <p:cond delay="0"/>
                                          </p:stCondLst>
                                        </p:cTn>
                                        <p:tgtEl>
                                          <p:spTgt spid="69"/>
                                        </p:tgtEl>
                                        <p:attrNameLst>
                                          <p:attrName>style.visibility</p:attrName>
                                        </p:attrNameLst>
                                      </p:cBhvr>
                                      <p:to>
                                        <p:strVal val="visible"/>
                                      </p:to>
                                    </p:set>
                                    <p:anim calcmode="lin" valueType="num">
                                      <p:cBhvr additive="base">
                                        <p:cTn id="73" dur="500" fill="hold"/>
                                        <p:tgtEl>
                                          <p:spTgt spid="69"/>
                                        </p:tgtEl>
                                        <p:attrNameLst>
                                          <p:attrName>ppt_x</p:attrName>
                                        </p:attrNameLst>
                                      </p:cBhvr>
                                      <p:tavLst>
                                        <p:tav tm="0">
                                          <p:val>
                                            <p:strVal val="0-#ppt_w/2"/>
                                          </p:val>
                                        </p:tav>
                                        <p:tav tm="100000">
                                          <p:val>
                                            <p:strVal val="#ppt_x"/>
                                          </p:val>
                                        </p:tav>
                                      </p:tavLst>
                                    </p:anim>
                                    <p:anim calcmode="lin" valueType="num">
                                      <p:cBhvr additive="base">
                                        <p:cTn id="74" dur="500" fill="hold"/>
                                        <p:tgtEl>
                                          <p:spTgt spid="69"/>
                                        </p:tgtEl>
                                        <p:attrNameLst>
                                          <p:attrName>ppt_y</p:attrName>
                                        </p:attrNameLst>
                                      </p:cBhvr>
                                      <p:tavLst>
                                        <p:tav tm="0">
                                          <p:val>
                                            <p:strVal val="#ppt_y"/>
                                          </p:val>
                                        </p:tav>
                                        <p:tav tm="100000">
                                          <p:val>
                                            <p:strVal val="#ppt_y"/>
                                          </p:val>
                                        </p:tav>
                                      </p:tavLst>
                                    </p:anim>
                                  </p:childTnLst>
                                </p:cTn>
                              </p:par>
                              <p:par>
                                <p:cTn id="75" presetID="10" presetClass="entr" presetSubtype="0" fill="hold" grpId="0" nodeType="withEffect">
                                  <p:stCondLst>
                                    <p:cond delay="0"/>
                                  </p:stCondLst>
                                  <p:childTnLst>
                                    <p:set>
                                      <p:cBhvr>
                                        <p:cTn id="76" dur="1" fill="hold">
                                          <p:stCondLst>
                                            <p:cond delay="0"/>
                                          </p:stCondLst>
                                        </p:cTn>
                                        <p:tgtEl>
                                          <p:spTgt spid="96"/>
                                        </p:tgtEl>
                                        <p:attrNameLst>
                                          <p:attrName>style.visibility</p:attrName>
                                        </p:attrNameLst>
                                      </p:cBhvr>
                                      <p:to>
                                        <p:strVal val="visible"/>
                                      </p:to>
                                    </p:set>
                                    <p:animEffect transition="in" filter="fade">
                                      <p:cBhvr>
                                        <p:cTn id="77" dur="1000"/>
                                        <p:tgtEl>
                                          <p:spTgt spid="96"/>
                                        </p:tgtEl>
                                      </p:cBhvr>
                                    </p:animEffect>
                                  </p:childTnLst>
                                </p:cTn>
                              </p:par>
                            </p:childTnLst>
                          </p:cTn>
                        </p:par>
                        <p:par>
                          <p:cTn id="78" fill="hold">
                            <p:stCondLst>
                              <p:cond delay="12300"/>
                            </p:stCondLst>
                            <p:childTnLst>
                              <p:par>
                                <p:cTn id="79" presetID="2" presetClass="entr" presetSubtype="8" decel="100000" fill="hold" nodeType="afterEffect">
                                  <p:stCondLst>
                                    <p:cond delay="0"/>
                                  </p:stCondLst>
                                  <p:childTnLst>
                                    <p:set>
                                      <p:cBhvr>
                                        <p:cTn id="80" dur="1" fill="hold">
                                          <p:stCondLst>
                                            <p:cond delay="0"/>
                                          </p:stCondLst>
                                        </p:cTn>
                                        <p:tgtEl>
                                          <p:spTgt spid="75"/>
                                        </p:tgtEl>
                                        <p:attrNameLst>
                                          <p:attrName>style.visibility</p:attrName>
                                        </p:attrNameLst>
                                      </p:cBhvr>
                                      <p:to>
                                        <p:strVal val="visible"/>
                                      </p:to>
                                    </p:set>
                                    <p:anim calcmode="lin" valueType="num">
                                      <p:cBhvr additive="base">
                                        <p:cTn id="81" dur="500" fill="hold"/>
                                        <p:tgtEl>
                                          <p:spTgt spid="75"/>
                                        </p:tgtEl>
                                        <p:attrNameLst>
                                          <p:attrName>ppt_x</p:attrName>
                                        </p:attrNameLst>
                                      </p:cBhvr>
                                      <p:tavLst>
                                        <p:tav tm="0">
                                          <p:val>
                                            <p:strVal val="0-#ppt_w/2"/>
                                          </p:val>
                                        </p:tav>
                                        <p:tav tm="100000">
                                          <p:val>
                                            <p:strVal val="#ppt_x"/>
                                          </p:val>
                                        </p:tav>
                                      </p:tavLst>
                                    </p:anim>
                                    <p:anim calcmode="lin" valueType="num">
                                      <p:cBhvr additive="base">
                                        <p:cTn id="82" dur="500" fill="hold"/>
                                        <p:tgtEl>
                                          <p:spTgt spid="75"/>
                                        </p:tgtEl>
                                        <p:attrNameLst>
                                          <p:attrName>ppt_y</p:attrName>
                                        </p:attrNameLst>
                                      </p:cBhvr>
                                      <p:tavLst>
                                        <p:tav tm="0">
                                          <p:val>
                                            <p:strVal val="#ppt_y"/>
                                          </p:val>
                                        </p:tav>
                                        <p:tav tm="100000">
                                          <p:val>
                                            <p:strVal val="#ppt_y"/>
                                          </p:val>
                                        </p:tav>
                                      </p:tavLst>
                                    </p:anim>
                                  </p:childTnLst>
                                </p:cTn>
                              </p:par>
                              <p:par>
                                <p:cTn id="83" presetID="10" presetClass="entr" presetSubtype="0" fill="hold" grpId="0" nodeType="withEffect">
                                  <p:stCondLst>
                                    <p:cond delay="0"/>
                                  </p:stCondLst>
                                  <p:childTnLst>
                                    <p:set>
                                      <p:cBhvr>
                                        <p:cTn id="84" dur="1" fill="hold">
                                          <p:stCondLst>
                                            <p:cond delay="0"/>
                                          </p:stCondLst>
                                        </p:cTn>
                                        <p:tgtEl>
                                          <p:spTgt spid="97"/>
                                        </p:tgtEl>
                                        <p:attrNameLst>
                                          <p:attrName>style.visibility</p:attrName>
                                        </p:attrNameLst>
                                      </p:cBhvr>
                                      <p:to>
                                        <p:strVal val="visible"/>
                                      </p:to>
                                    </p:set>
                                    <p:animEffect transition="in" filter="fade">
                                      <p:cBhvr>
                                        <p:cTn id="85" dur="1000"/>
                                        <p:tgtEl>
                                          <p:spTgt spid="97"/>
                                        </p:tgtEl>
                                      </p:cBhvr>
                                    </p:animEffect>
                                  </p:childTnLst>
                                </p:cTn>
                              </p:par>
                            </p:childTnLst>
                          </p:cTn>
                        </p:par>
                        <p:par>
                          <p:cTn id="86" fill="hold">
                            <p:stCondLst>
                              <p:cond delay="13300"/>
                            </p:stCondLst>
                            <p:childTnLst>
                              <p:par>
                                <p:cTn id="87" presetID="2" presetClass="entr" presetSubtype="8" decel="100000" fill="hold" nodeType="afterEffect">
                                  <p:stCondLst>
                                    <p:cond delay="0"/>
                                  </p:stCondLst>
                                  <p:childTnLst>
                                    <p:set>
                                      <p:cBhvr>
                                        <p:cTn id="88" dur="1" fill="hold">
                                          <p:stCondLst>
                                            <p:cond delay="0"/>
                                          </p:stCondLst>
                                        </p:cTn>
                                        <p:tgtEl>
                                          <p:spTgt spid="81"/>
                                        </p:tgtEl>
                                        <p:attrNameLst>
                                          <p:attrName>style.visibility</p:attrName>
                                        </p:attrNameLst>
                                      </p:cBhvr>
                                      <p:to>
                                        <p:strVal val="visible"/>
                                      </p:to>
                                    </p:set>
                                    <p:anim calcmode="lin" valueType="num">
                                      <p:cBhvr additive="base">
                                        <p:cTn id="89" dur="500" fill="hold"/>
                                        <p:tgtEl>
                                          <p:spTgt spid="81"/>
                                        </p:tgtEl>
                                        <p:attrNameLst>
                                          <p:attrName>ppt_x</p:attrName>
                                        </p:attrNameLst>
                                      </p:cBhvr>
                                      <p:tavLst>
                                        <p:tav tm="0">
                                          <p:val>
                                            <p:strVal val="0-#ppt_w/2"/>
                                          </p:val>
                                        </p:tav>
                                        <p:tav tm="100000">
                                          <p:val>
                                            <p:strVal val="#ppt_x"/>
                                          </p:val>
                                        </p:tav>
                                      </p:tavLst>
                                    </p:anim>
                                    <p:anim calcmode="lin" valueType="num">
                                      <p:cBhvr additive="base">
                                        <p:cTn id="90" dur="500" fill="hold"/>
                                        <p:tgtEl>
                                          <p:spTgt spid="81"/>
                                        </p:tgtEl>
                                        <p:attrNameLst>
                                          <p:attrName>ppt_y</p:attrName>
                                        </p:attrNameLst>
                                      </p:cBhvr>
                                      <p:tavLst>
                                        <p:tav tm="0">
                                          <p:val>
                                            <p:strVal val="#ppt_y"/>
                                          </p:val>
                                        </p:tav>
                                        <p:tav tm="100000">
                                          <p:val>
                                            <p:strVal val="#ppt_y"/>
                                          </p:val>
                                        </p:tav>
                                      </p:tavLst>
                                    </p:anim>
                                  </p:childTnLst>
                                </p:cTn>
                              </p:par>
                              <p:par>
                                <p:cTn id="91" presetID="10" presetClass="entr" presetSubtype="0" fill="hold" grpId="0" nodeType="withEffect">
                                  <p:stCondLst>
                                    <p:cond delay="0"/>
                                  </p:stCondLst>
                                  <p:childTnLst>
                                    <p:set>
                                      <p:cBhvr>
                                        <p:cTn id="92" dur="1" fill="hold">
                                          <p:stCondLst>
                                            <p:cond delay="0"/>
                                          </p:stCondLst>
                                        </p:cTn>
                                        <p:tgtEl>
                                          <p:spTgt spid="99"/>
                                        </p:tgtEl>
                                        <p:attrNameLst>
                                          <p:attrName>style.visibility</p:attrName>
                                        </p:attrNameLst>
                                      </p:cBhvr>
                                      <p:to>
                                        <p:strVal val="visible"/>
                                      </p:to>
                                    </p:set>
                                    <p:animEffect transition="in" filter="fade">
                                      <p:cBhvr>
                                        <p:cTn id="93" dur="1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advAuto="0"/>
      <p:bldP spid="61" grpId="0" animBg="1" advAuto="0"/>
      <p:bldP spid="62" grpId="0" animBg="1" advAuto="0"/>
      <p:bldP spid="63" grpId="0" animBg="1" advAuto="0"/>
      <p:bldP spid="66" grpId="0" animBg="1" advAuto="0"/>
      <p:bldP spid="67" grpId="0" animBg="1" advAuto="0"/>
      <p:bldP spid="68" grpId="0"/>
      <p:bldP spid="64" grpId="0" animBg="1" advAuto="0"/>
      <p:bldP spid="65" grpId="0" animBg="1" advAuto="0"/>
      <p:bldP spid="87" grpId="0" advAuto="0"/>
      <p:bldP spid="95" grpId="0" advAuto="0"/>
      <p:bldP spid="96" grpId="0" advAuto="0"/>
      <p:bldP spid="97" grpId="0" advAuto="0"/>
      <p:bldP spid="99" grpId="0" advAuto="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1F79D-438D-0F95-DECA-600CE6CB8C98}"/>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D62AA4CD-6809-B51F-F926-F5AF01E38761}"/>
              </a:ext>
            </a:extLst>
          </p:cNvPr>
          <p:cNvSpPr>
            <a:spLocks/>
          </p:cNvSpPr>
          <p:nvPr/>
        </p:nvSpPr>
        <p:spPr bwMode="auto">
          <a:xfrm>
            <a:off x="-450850" y="-1588"/>
            <a:ext cx="6832600" cy="6861176"/>
          </a:xfrm>
          <a:custGeom>
            <a:avLst/>
            <a:gdLst>
              <a:gd name="T0" fmla="*/ 16 w 1794"/>
              <a:gd name="T1" fmla="*/ 0 h 1800"/>
              <a:gd name="T2" fmla="*/ 1335 w 1794"/>
              <a:gd name="T3" fmla="*/ 0 h 1800"/>
              <a:gd name="T4" fmla="*/ 1350 w 1794"/>
              <a:gd name="T5" fmla="*/ 9 h 1800"/>
              <a:gd name="T6" fmla="*/ 1780 w 1794"/>
              <a:gd name="T7" fmla="*/ 855 h 1800"/>
              <a:gd name="T8" fmla="*/ 1780 w 1794"/>
              <a:gd name="T9" fmla="*/ 945 h 1800"/>
              <a:gd name="T10" fmla="*/ 1350 w 1794"/>
              <a:gd name="T11" fmla="*/ 1791 h 1800"/>
              <a:gd name="T12" fmla="*/ 1335 w 1794"/>
              <a:gd name="T13" fmla="*/ 1800 h 1800"/>
              <a:gd name="T14" fmla="*/ 16 w 1794"/>
              <a:gd name="T15" fmla="*/ 1800 h 1800"/>
              <a:gd name="T16" fmla="*/ 0 w 1794"/>
              <a:gd name="T17" fmla="*/ 1783 h 1800"/>
              <a:gd name="T18" fmla="*/ 0 w 1794"/>
              <a:gd name="T19" fmla="*/ 17 h 1800"/>
              <a:gd name="T20" fmla="*/ 16 w 1794"/>
              <a:gd name="T21"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4" h="1800">
                <a:moveTo>
                  <a:pt x="16" y="0"/>
                </a:moveTo>
                <a:cubicBezTo>
                  <a:pt x="1335" y="0"/>
                  <a:pt x="1335" y="0"/>
                  <a:pt x="1335" y="0"/>
                </a:cubicBezTo>
                <a:cubicBezTo>
                  <a:pt x="1341" y="0"/>
                  <a:pt x="1347" y="4"/>
                  <a:pt x="1350" y="9"/>
                </a:cubicBezTo>
                <a:cubicBezTo>
                  <a:pt x="1780" y="855"/>
                  <a:pt x="1780" y="855"/>
                  <a:pt x="1780" y="855"/>
                </a:cubicBezTo>
                <a:cubicBezTo>
                  <a:pt x="1794" y="883"/>
                  <a:pt x="1794" y="917"/>
                  <a:pt x="1780" y="945"/>
                </a:cubicBezTo>
                <a:cubicBezTo>
                  <a:pt x="1350" y="1791"/>
                  <a:pt x="1350" y="1791"/>
                  <a:pt x="1350" y="1791"/>
                </a:cubicBezTo>
                <a:cubicBezTo>
                  <a:pt x="1347" y="1796"/>
                  <a:pt x="1341" y="1800"/>
                  <a:pt x="1335" y="1800"/>
                </a:cubicBezTo>
                <a:cubicBezTo>
                  <a:pt x="16" y="1800"/>
                  <a:pt x="16" y="1800"/>
                  <a:pt x="16" y="1800"/>
                </a:cubicBezTo>
                <a:cubicBezTo>
                  <a:pt x="7" y="1800"/>
                  <a:pt x="0" y="1793"/>
                  <a:pt x="0" y="1783"/>
                </a:cubicBezTo>
                <a:cubicBezTo>
                  <a:pt x="0" y="17"/>
                  <a:pt x="0" y="17"/>
                  <a:pt x="0" y="17"/>
                </a:cubicBezTo>
                <a:cubicBezTo>
                  <a:pt x="0" y="7"/>
                  <a:pt x="7" y="0"/>
                  <a:pt x="16" y="0"/>
                </a:cubicBezTo>
                <a:close/>
              </a:path>
            </a:pathLst>
          </a:custGeom>
          <a:solidFill>
            <a:srgbClr val="01AACD">
              <a:alpha val="50171"/>
            </a:srgbClr>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7" name="Freeform 7">
            <a:extLst>
              <a:ext uri="{FF2B5EF4-FFF2-40B4-BE49-F238E27FC236}">
                <a16:creationId xmlns:a16="http://schemas.microsoft.com/office/drawing/2014/main" id="{25932BDD-E493-387D-9162-E254048A07F9}"/>
              </a:ext>
            </a:extLst>
          </p:cNvPr>
          <p:cNvSpPr>
            <a:spLocks/>
          </p:cNvSpPr>
          <p:nvPr/>
        </p:nvSpPr>
        <p:spPr bwMode="auto">
          <a:xfrm>
            <a:off x="0" y="-1588"/>
            <a:ext cx="5930900" cy="6861176"/>
          </a:xfrm>
          <a:custGeom>
            <a:avLst/>
            <a:gdLst>
              <a:gd name="T0" fmla="*/ 0 w 1557"/>
              <a:gd name="T1" fmla="*/ 0 h 1800"/>
              <a:gd name="T2" fmla="*/ 1108 w 1557"/>
              <a:gd name="T3" fmla="*/ 0 h 1800"/>
              <a:gd name="T4" fmla="*/ 1543 w 1557"/>
              <a:gd name="T5" fmla="*/ 856 h 1800"/>
              <a:gd name="T6" fmla="*/ 1543 w 1557"/>
              <a:gd name="T7" fmla="*/ 944 h 1800"/>
              <a:gd name="T8" fmla="*/ 1108 w 1557"/>
              <a:gd name="T9" fmla="*/ 1800 h 1800"/>
              <a:gd name="T10" fmla="*/ 0 w 1557"/>
              <a:gd name="T11" fmla="*/ 1800 h 1800"/>
              <a:gd name="T12" fmla="*/ 0 w 1557"/>
              <a:gd name="T13" fmla="*/ 0 h 1800"/>
            </a:gdLst>
            <a:ahLst/>
            <a:cxnLst>
              <a:cxn ang="0">
                <a:pos x="T0" y="T1"/>
              </a:cxn>
              <a:cxn ang="0">
                <a:pos x="T2" y="T3"/>
              </a:cxn>
              <a:cxn ang="0">
                <a:pos x="T4" y="T5"/>
              </a:cxn>
              <a:cxn ang="0">
                <a:pos x="T6" y="T7"/>
              </a:cxn>
              <a:cxn ang="0">
                <a:pos x="T8" y="T9"/>
              </a:cxn>
              <a:cxn ang="0">
                <a:pos x="T10" y="T11"/>
              </a:cxn>
              <a:cxn ang="0">
                <a:pos x="T12" y="T13"/>
              </a:cxn>
            </a:cxnLst>
            <a:rect l="0" t="0" r="r" b="b"/>
            <a:pathLst>
              <a:path w="1557" h="1800">
                <a:moveTo>
                  <a:pt x="0" y="0"/>
                </a:moveTo>
                <a:cubicBezTo>
                  <a:pt x="1108" y="0"/>
                  <a:pt x="1108" y="0"/>
                  <a:pt x="1108" y="0"/>
                </a:cubicBezTo>
                <a:cubicBezTo>
                  <a:pt x="1543" y="856"/>
                  <a:pt x="1543" y="856"/>
                  <a:pt x="1543" y="856"/>
                </a:cubicBezTo>
                <a:cubicBezTo>
                  <a:pt x="1557" y="884"/>
                  <a:pt x="1557" y="916"/>
                  <a:pt x="1543" y="944"/>
                </a:cubicBezTo>
                <a:cubicBezTo>
                  <a:pt x="1108" y="1800"/>
                  <a:pt x="1108" y="1800"/>
                  <a:pt x="1108" y="1800"/>
                </a:cubicBezTo>
                <a:cubicBezTo>
                  <a:pt x="0" y="1800"/>
                  <a:pt x="0" y="1800"/>
                  <a:pt x="0" y="1800"/>
                </a:cubicBezTo>
                <a:lnTo>
                  <a:pt x="0" y="0"/>
                </a:lnTo>
                <a:close/>
              </a:path>
            </a:pathLst>
          </a:cu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pic>
        <p:nvPicPr>
          <p:cNvPr id="3" name="Picture Placeholder 2">
            <a:extLst>
              <a:ext uri="{FF2B5EF4-FFF2-40B4-BE49-F238E27FC236}">
                <a16:creationId xmlns:a16="http://schemas.microsoft.com/office/drawing/2014/main" id="{2B08548E-F94B-D831-7BC3-C870418D01B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5918" r="26584"/>
          <a:stretch/>
        </p:blipFill>
        <p:spPr>
          <a:xfrm>
            <a:off x="-11647" y="4"/>
            <a:ext cx="5914995" cy="6858254"/>
          </a:xfrm>
        </p:spPr>
      </p:pic>
      <p:sp>
        <p:nvSpPr>
          <p:cNvPr id="38" name="Exceptional Service.  Extraordinary Results.">
            <a:extLst>
              <a:ext uri="{FF2B5EF4-FFF2-40B4-BE49-F238E27FC236}">
                <a16:creationId xmlns:a16="http://schemas.microsoft.com/office/drawing/2014/main" id="{BE3349C1-911D-D582-E4F9-BDB5C09BCFD5}"/>
              </a:ext>
            </a:extLst>
          </p:cNvPr>
          <p:cNvSpPr txBox="1">
            <a:spLocks/>
          </p:cNvSpPr>
          <p:nvPr/>
        </p:nvSpPr>
        <p:spPr>
          <a:xfrm>
            <a:off x="5914995" y="628718"/>
            <a:ext cx="5914995"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4000" dirty="0">
                <a:solidFill>
                  <a:srgbClr val="BF965C"/>
                </a:solidFill>
                <a:latin typeface="Arial" panose="020B0604020202020204" pitchFamily="34" charset="0"/>
                <a:cs typeface="Arial" panose="020B0604020202020204" pitchFamily="34" charset="0"/>
              </a:rPr>
              <a:t>The Power of</a:t>
            </a:r>
            <a:r>
              <a:rPr lang="en-US" sz="4000" b="1" dirty="0">
                <a:solidFill>
                  <a:srgbClr val="BF965C"/>
                </a:solidFill>
                <a:latin typeface="Arial" panose="020B0604020202020204" pitchFamily="34" charset="0"/>
                <a:cs typeface="Arial" panose="020B0604020202020204" pitchFamily="34" charset="0"/>
              </a:rPr>
              <a:t> Automated Intelligence</a:t>
            </a:r>
          </a:p>
        </p:txBody>
      </p:sp>
      <p:pic>
        <p:nvPicPr>
          <p:cNvPr id="2" name="small_logo.png">
            <a:extLst>
              <a:ext uri="{FF2B5EF4-FFF2-40B4-BE49-F238E27FC236}">
                <a16:creationId xmlns:a16="http://schemas.microsoft.com/office/drawing/2014/main" id="{5AD40984-BC30-CAE4-D6D0-00D73F97A1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94050" y="5212747"/>
            <a:ext cx="1977722" cy="307473"/>
          </a:xfrm>
          <a:prstGeom prst="rect">
            <a:avLst/>
          </a:prstGeom>
          <a:ln w="12700">
            <a:miter lim="400000"/>
          </a:ln>
          <a:effectLst>
            <a:outerShdw dist="9695" dir="5400000" algn="ctr" rotWithShape="0">
              <a:schemeClr val="accent1">
                <a:alpha val="10000"/>
              </a:schemeClr>
            </a:outerShdw>
          </a:effectLst>
        </p:spPr>
      </p:pic>
      <p:pic>
        <p:nvPicPr>
          <p:cNvPr id="4" name="2560px-ESPN_wordmark.svg.png" descr="2560px-ESPN_wordmark.svg.png">
            <a:extLst>
              <a:ext uri="{FF2B5EF4-FFF2-40B4-BE49-F238E27FC236}">
                <a16:creationId xmlns:a16="http://schemas.microsoft.com/office/drawing/2014/main" id="{2D59D46A-02D3-9A17-749E-35BE9F218088}"/>
              </a:ext>
            </a:extLst>
          </p:cNvPr>
          <p:cNvPicPr>
            <a:picLocks noChangeAspect="1"/>
          </p:cNvPicPr>
          <p:nvPr/>
        </p:nvPicPr>
        <p:blipFill>
          <a:blip r:embed="rId4"/>
          <a:stretch>
            <a:fillRect/>
          </a:stretch>
        </p:blipFill>
        <p:spPr>
          <a:xfrm>
            <a:off x="10952093" y="5791469"/>
            <a:ext cx="678341" cy="167731"/>
          </a:xfrm>
          <a:prstGeom prst="rect">
            <a:avLst/>
          </a:prstGeom>
          <a:ln w="12700">
            <a:miter lim="400000"/>
          </a:ln>
        </p:spPr>
      </p:pic>
      <p:pic>
        <p:nvPicPr>
          <p:cNvPr id="11" name="ABC-News-logo.png" descr="ABC-News-logo.png">
            <a:extLst>
              <a:ext uri="{FF2B5EF4-FFF2-40B4-BE49-F238E27FC236}">
                <a16:creationId xmlns:a16="http://schemas.microsoft.com/office/drawing/2014/main" id="{E6F1AB8F-1909-AD3F-AB39-D33C4979E41C}"/>
              </a:ext>
            </a:extLst>
          </p:cNvPr>
          <p:cNvPicPr>
            <a:picLocks noChangeAspect="1"/>
          </p:cNvPicPr>
          <p:nvPr/>
        </p:nvPicPr>
        <p:blipFill>
          <a:blip r:embed="rId5"/>
          <a:stretch>
            <a:fillRect/>
          </a:stretch>
        </p:blipFill>
        <p:spPr>
          <a:xfrm>
            <a:off x="8902765" y="5601176"/>
            <a:ext cx="1086530" cy="611173"/>
          </a:xfrm>
          <a:prstGeom prst="rect">
            <a:avLst/>
          </a:prstGeom>
          <a:ln w="12700">
            <a:miter lim="400000"/>
          </a:ln>
        </p:spPr>
      </p:pic>
      <p:pic>
        <p:nvPicPr>
          <p:cNvPr id="12" name="image9.png" descr="image9.png">
            <a:extLst>
              <a:ext uri="{FF2B5EF4-FFF2-40B4-BE49-F238E27FC236}">
                <a16:creationId xmlns:a16="http://schemas.microsoft.com/office/drawing/2014/main" id="{78ADACEF-5677-A0E1-D416-9316871F0BE0}"/>
              </a:ext>
            </a:extLst>
          </p:cNvPr>
          <p:cNvPicPr>
            <a:picLocks noChangeAspect="1"/>
          </p:cNvPicPr>
          <p:nvPr/>
        </p:nvPicPr>
        <p:blipFill>
          <a:blip r:embed="rId6"/>
          <a:stretch>
            <a:fillRect/>
          </a:stretch>
        </p:blipFill>
        <p:spPr>
          <a:xfrm>
            <a:off x="7560778" y="5754015"/>
            <a:ext cx="1101499" cy="305494"/>
          </a:xfrm>
          <a:prstGeom prst="rect">
            <a:avLst/>
          </a:prstGeom>
          <a:ln w="12700">
            <a:miter lim="400000"/>
          </a:ln>
        </p:spPr>
      </p:pic>
      <p:pic>
        <p:nvPicPr>
          <p:cNvPr id="13" name="1280px-CBS_News.svg.png" descr="1280px-CBS_News.svg.png">
            <a:extLst>
              <a:ext uri="{FF2B5EF4-FFF2-40B4-BE49-F238E27FC236}">
                <a16:creationId xmlns:a16="http://schemas.microsoft.com/office/drawing/2014/main" id="{5130BCC0-38CA-B964-38CE-6428D316854D}"/>
              </a:ext>
            </a:extLst>
          </p:cNvPr>
          <p:cNvPicPr>
            <a:picLocks noChangeAspect="1"/>
          </p:cNvPicPr>
          <p:nvPr/>
        </p:nvPicPr>
        <p:blipFill>
          <a:blip r:embed="rId7"/>
          <a:stretch>
            <a:fillRect/>
          </a:stretch>
        </p:blipFill>
        <p:spPr>
          <a:xfrm>
            <a:off x="10229783" y="5737772"/>
            <a:ext cx="472261" cy="305494"/>
          </a:xfrm>
          <a:prstGeom prst="rect">
            <a:avLst/>
          </a:prstGeom>
          <a:ln w="12700">
            <a:miter lim="400000"/>
          </a:ln>
        </p:spPr>
      </p:pic>
      <p:pic>
        <p:nvPicPr>
          <p:cNvPr id="14" name="NBC_News_2013_logo.png" descr="NBC_News_2013_logo.png">
            <a:extLst>
              <a:ext uri="{FF2B5EF4-FFF2-40B4-BE49-F238E27FC236}">
                <a16:creationId xmlns:a16="http://schemas.microsoft.com/office/drawing/2014/main" id="{E386D9EE-DFE5-663E-8873-E302ADEDAFC5}"/>
              </a:ext>
            </a:extLst>
          </p:cNvPr>
          <p:cNvPicPr>
            <a:picLocks noChangeAspect="1"/>
          </p:cNvPicPr>
          <p:nvPr/>
        </p:nvPicPr>
        <p:blipFill>
          <a:blip r:embed="rId8"/>
          <a:stretch>
            <a:fillRect/>
          </a:stretch>
        </p:blipFill>
        <p:spPr>
          <a:xfrm>
            <a:off x="6630187" y="5587664"/>
            <a:ext cx="646638" cy="523031"/>
          </a:xfrm>
          <a:prstGeom prst="rect">
            <a:avLst/>
          </a:prstGeom>
          <a:ln w="12700">
            <a:miter lim="400000"/>
          </a:ln>
        </p:spPr>
      </p:pic>
      <p:pic>
        <p:nvPicPr>
          <p:cNvPr id="15" name="2560px-NewYorkTimes.svg.png">
            <a:extLst>
              <a:ext uri="{FF2B5EF4-FFF2-40B4-BE49-F238E27FC236}">
                <a16:creationId xmlns:a16="http://schemas.microsoft.com/office/drawing/2014/main" id="{9BA3CA80-FB6E-6FE7-18E3-D17C1FE0E85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425105" y="5268170"/>
            <a:ext cx="1866158" cy="252223"/>
          </a:xfrm>
          <a:prstGeom prst="rect">
            <a:avLst/>
          </a:prstGeom>
          <a:ln w="12700">
            <a:miter lim="400000"/>
          </a:ln>
          <a:effectLst>
            <a:outerShdw dir="5400000" algn="ctr" rotWithShape="0">
              <a:schemeClr val="accent1"/>
            </a:outerShdw>
          </a:effectLst>
        </p:spPr>
      </p:pic>
      <p:sp>
        <p:nvSpPr>
          <p:cNvPr id="16" name="Exceptional Service.  Extraordinary Results.">
            <a:extLst>
              <a:ext uri="{FF2B5EF4-FFF2-40B4-BE49-F238E27FC236}">
                <a16:creationId xmlns:a16="http://schemas.microsoft.com/office/drawing/2014/main" id="{EE8ABFC4-32BC-9BA1-B5CC-4055050107A0}"/>
              </a:ext>
            </a:extLst>
          </p:cNvPr>
          <p:cNvSpPr txBox="1">
            <a:spLocks/>
          </p:cNvSpPr>
          <p:nvPr/>
        </p:nvSpPr>
        <p:spPr>
          <a:xfrm>
            <a:off x="6054082" y="1827593"/>
            <a:ext cx="5576352"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defRPr sz="2200">
                <a:solidFill>
                  <a:srgbClr val="000000"/>
                </a:solidFill>
                <a:latin typeface="Playfair Display Regular"/>
                <a:ea typeface="Playfair Display Regular"/>
                <a:cs typeface="Playfair Display Regular"/>
                <a:sym typeface="Playfair Display Regular"/>
              </a:defRPr>
            </a:pPr>
            <a:r>
              <a:rPr lang="en-US" sz="2000" dirty="0">
                <a:solidFill>
                  <a:srgbClr val="193C6E"/>
                </a:solidFill>
                <a:latin typeface="Arial" panose="020B0604020202020204" pitchFamily="34" charset="0"/>
                <a:cs typeface="Arial" panose="020B0604020202020204" pitchFamily="34" charset="0"/>
              </a:rPr>
              <a:t>Our Best-in-Class </a:t>
            </a:r>
            <a:r>
              <a:rPr lang="en-US" sz="2000" b="1" dirty="0">
                <a:solidFill>
                  <a:srgbClr val="193C6E"/>
                </a:solidFill>
                <a:latin typeface="Arial" panose="020B0604020202020204" pitchFamily="34" charset="0"/>
                <a:cs typeface="Arial" panose="020B0604020202020204" pitchFamily="34" charset="0"/>
              </a:rPr>
              <a:t>Online Marketing Strategy</a:t>
            </a:r>
          </a:p>
        </p:txBody>
      </p:sp>
      <p:grpSp>
        <p:nvGrpSpPr>
          <p:cNvPr id="17" name="Group 16">
            <a:extLst>
              <a:ext uri="{FF2B5EF4-FFF2-40B4-BE49-F238E27FC236}">
                <a16:creationId xmlns:a16="http://schemas.microsoft.com/office/drawing/2014/main" id="{FE50B204-520E-CB99-A50A-904D591C0EC3}"/>
              </a:ext>
            </a:extLst>
          </p:cNvPr>
          <p:cNvGrpSpPr/>
          <p:nvPr/>
        </p:nvGrpSpPr>
        <p:grpSpPr>
          <a:xfrm>
            <a:off x="6772777" y="2607437"/>
            <a:ext cx="4497499" cy="749790"/>
            <a:chOff x="1769346" y="2840343"/>
            <a:chExt cx="4497499" cy="749790"/>
          </a:xfrm>
        </p:grpSpPr>
        <p:grpSp>
          <p:nvGrpSpPr>
            <p:cNvPr id="18" name="Group 17">
              <a:extLst>
                <a:ext uri="{FF2B5EF4-FFF2-40B4-BE49-F238E27FC236}">
                  <a16:creationId xmlns:a16="http://schemas.microsoft.com/office/drawing/2014/main" id="{33A1A365-DE47-EAE5-FB87-3398D3FC4905}"/>
                </a:ext>
              </a:extLst>
            </p:cNvPr>
            <p:cNvGrpSpPr/>
            <p:nvPr/>
          </p:nvGrpSpPr>
          <p:grpSpPr>
            <a:xfrm>
              <a:off x="1769346" y="2840343"/>
              <a:ext cx="511020" cy="501423"/>
              <a:chOff x="4021805" y="1423173"/>
              <a:chExt cx="1815198" cy="1781108"/>
            </a:xfrm>
          </p:grpSpPr>
          <p:sp>
            <p:nvSpPr>
              <p:cNvPr id="20" name="Oval 19">
                <a:extLst>
                  <a:ext uri="{FF2B5EF4-FFF2-40B4-BE49-F238E27FC236}">
                    <a16:creationId xmlns:a16="http://schemas.microsoft.com/office/drawing/2014/main" id="{0A9C52C1-C62D-74B2-3C7D-189A7CA76813}"/>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1" name="Oval 20">
                <a:extLst>
                  <a:ext uri="{FF2B5EF4-FFF2-40B4-BE49-F238E27FC236}">
                    <a16:creationId xmlns:a16="http://schemas.microsoft.com/office/drawing/2014/main" id="{0F9A49F8-8C13-AE31-1862-4EB5B163B156}"/>
                  </a:ext>
                </a:extLst>
              </p:cNvPr>
              <p:cNvSpPr/>
              <p:nvPr/>
            </p:nvSpPr>
            <p:spPr>
              <a:xfrm>
                <a:off x="4021805" y="1423173"/>
                <a:ext cx="1753171" cy="1753171"/>
              </a:xfrm>
              <a:prstGeom prst="ellipse">
                <a:avLst/>
              </a:prstGeom>
              <a:solidFill>
                <a:srgbClr val="BF965C">
                  <a:alpha val="25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19" name="TextBox 18">
              <a:extLst>
                <a:ext uri="{FF2B5EF4-FFF2-40B4-BE49-F238E27FC236}">
                  <a16:creationId xmlns:a16="http://schemas.microsoft.com/office/drawing/2014/main" id="{18704C04-4125-E685-D41B-B7BA2A2B169B}"/>
                </a:ext>
              </a:extLst>
            </p:cNvPr>
            <p:cNvSpPr txBox="1"/>
            <p:nvPr/>
          </p:nvSpPr>
          <p:spPr>
            <a:xfrm>
              <a:off x="2462058" y="2989969"/>
              <a:ext cx="3804787" cy="600164"/>
            </a:xfrm>
            <a:prstGeom prst="rect">
              <a:avLst/>
            </a:prstGeom>
            <a:noFill/>
          </p:spPr>
          <p:txBody>
            <a:bodyPr wrap="square" rtlCol="0">
              <a:spAutoFit/>
            </a:bodyPr>
            <a:lstStyle/>
            <a:p>
              <a:pPr>
                <a:defRPr sz="1000">
                  <a:solidFill>
                    <a:srgbClr val="000000"/>
                  </a:solidFill>
                  <a:latin typeface="Montserrat Light"/>
                  <a:ea typeface="Montserrat Light"/>
                  <a:cs typeface="Montserrat Light"/>
                  <a:sym typeface="Montserrat Light"/>
                </a:defRPr>
              </a:pPr>
              <a:r>
                <a:rPr lang="en-US" sz="1100" dirty="0">
                  <a:solidFill>
                    <a:srgbClr val="193C6E"/>
                  </a:solidFill>
                  <a:latin typeface="Arial" panose="020B0604020202020204" pitchFamily="34" charset="0"/>
                  <a:cs typeface="Arial" panose="020B0604020202020204" pitchFamily="34" charset="0"/>
                </a:rPr>
                <a:t>After listing your home, a custom ad will be automatically created and distributed on Google, Facebook, and other relevant websites.</a:t>
              </a:r>
            </a:p>
          </p:txBody>
        </p:sp>
      </p:grpSp>
      <p:sp>
        <p:nvSpPr>
          <p:cNvPr id="22" name="Exceptional Service.  Extraordinary Results.">
            <a:extLst>
              <a:ext uri="{FF2B5EF4-FFF2-40B4-BE49-F238E27FC236}">
                <a16:creationId xmlns:a16="http://schemas.microsoft.com/office/drawing/2014/main" id="{7F15D9B7-0D53-D357-BEE9-505731B00247}"/>
              </a:ext>
            </a:extLst>
          </p:cNvPr>
          <p:cNvSpPr txBox="1">
            <a:spLocks/>
          </p:cNvSpPr>
          <p:nvPr/>
        </p:nvSpPr>
        <p:spPr>
          <a:xfrm>
            <a:off x="7451774" y="2523831"/>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Automated Ad Distribution</a:t>
            </a:r>
          </a:p>
        </p:txBody>
      </p:sp>
      <p:grpSp>
        <p:nvGrpSpPr>
          <p:cNvPr id="24" name="Group 23">
            <a:extLst>
              <a:ext uri="{FF2B5EF4-FFF2-40B4-BE49-F238E27FC236}">
                <a16:creationId xmlns:a16="http://schemas.microsoft.com/office/drawing/2014/main" id="{B6276691-8D47-5EC9-DAA0-CD5B6ACC5F79}"/>
              </a:ext>
            </a:extLst>
          </p:cNvPr>
          <p:cNvGrpSpPr/>
          <p:nvPr/>
        </p:nvGrpSpPr>
        <p:grpSpPr>
          <a:xfrm>
            <a:off x="6772777" y="3677073"/>
            <a:ext cx="4497499" cy="1088345"/>
            <a:chOff x="1769346" y="2840343"/>
            <a:chExt cx="4497499" cy="1088345"/>
          </a:xfrm>
        </p:grpSpPr>
        <p:grpSp>
          <p:nvGrpSpPr>
            <p:cNvPr id="25" name="Group 24">
              <a:extLst>
                <a:ext uri="{FF2B5EF4-FFF2-40B4-BE49-F238E27FC236}">
                  <a16:creationId xmlns:a16="http://schemas.microsoft.com/office/drawing/2014/main" id="{1E94CB72-2367-0089-AA96-1996A73C3263}"/>
                </a:ext>
              </a:extLst>
            </p:cNvPr>
            <p:cNvGrpSpPr/>
            <p:nvPr/>
          </p:nvGrpSpPr>
          <p:grpSpPr>
            <a:xfrm>
              <a:off x="1769346" y="2840343"/>
              <a:ext cx="511020" cy="501423"/>
              <a:chOff x="4021805" y="1423173"/>
              <a:chExt cx="1815198" cy="1781108"/>
            </a:xfrm>
          </p:grpSpPr>
          <p:sp>
            <p:nvSpPr>
              <p:cNvPr id="27" name="Oval 26">
                <a:extLst>
                  <a:ext uri="{FF2B5EF4-FFF2-40B4-BE49-F238E27FC236}">
                    <a16:creationId xmlns:a16="http://schemas.microsoft.com/office/drawing/2014/main" id="{C71FE597-9FF4-A343-56CE-5E43402D8D6B}"/>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8" name="Oval 27">
                <a:extLst>
                  <a:ext uri="{FF2B5EF4-FFF2-40B4-BE49-F238E27FC236}">
                    <a16:creationId xmlns:a16="http://schemas.microsoft.com/office/drawing/2014/main" id="{14EC33B3-D144-945B-8B1C-9BA62EFA56A5}"/>
                  </a:ext>
                </a:extLst>
              </p:cNvPr>
              <p:cNvSpPr/>
              <p:nvPr/>
            </p:nvSpPr>
            <p:spPr>
              <a:xfrm>
                <a:off x="4021805" y="1423173"/>
                <a:ext cx="1753171" cy="1753171"/>
              </a:xfrm>
              <a:prstGeom prst="ellipse">
                <a:avLst/>
              </a:prstGeom>
              <a:solidFill>
                <a:srgbClr val="BF965C">
                  <a:alpha val="25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26" name="TextBox 25">
              <a:extLst>
                <a:ext uri="{FF2B5EF4-FFF2-40B4-BE49-F238E27FC236}">
                  <a16:creationId xmlns:a16="http://schemas.microsoft.com/office/drawing/2014/main" id="{9B7A32A9-FD01-B1B9-C950-47F33A4BFD32}"/>
                </a:ext>
              </a:extLst>
            </p:cNvPr>
            <p:cNvSpPr txBox="1"/>
            <p:nvPr/>
          </p:nvSpPr>
          <p:spPr>
            <a:xfrm>
              <a:off x="2462058" y="2989969"/>
              <a:ext cx="3804787" cy="938719"/>
            </a:xfrm>
            <a:prstGeom prst="rect">
              <a:avLst/>
            </a:prstGeom>
            <a:noFill/>
          </p:spPr>
          <p:txBody>
            <a:bodyPr wrap="square" rtlCol="0">
              <a:spAutoFit/>
            </a:bodyPr>
            <a:lstStyle/>
            <a:p>
              <a:pPr>
                <a:defRPr sz="1000">
                  <a:solidFill>
                    <a:srgbClr val="000000"/>
                  </a:solidFill>
                  <a:latin typeface="Montserrat Light"/>
                  <a:ea typeface="Montserrat Light"/>
                  <a:cs typeface="Montserrat Light"/>
                  <a:sym typeface="Montserrat Light"/>
                </a:defRPr>
              </a:pPr>
              <a:r>
                <a:rPr lang="en-US" sz="1100" dirty="0">
                  <a:solidFill>
                    <a:srgbClr val="193C6E"/>
                  </a:solidFill>
                  <a:latin typeface="Arial" panose="020B0604020202020204" pitchFamily="34" charset="0"/>
                  <a:cs typeface="Arial" panose="020B0604020202020204" pitchFamily="34" charset="0"/>
                </a:rPr>
                <a:t>Your Listing will be put in front of anyone who has looked for real estate, mortgage brokers, moving companies, and industry services in the local area and follow them onto websites like Yahoo, the Wall Street Journal, and all of the major news outlets.</a:t>
              </a:r>
            </a:p>
          </p:txBody>
        </p:sp>
      </p:grpSp>
      <p:sp>
        <p:nvSpPr>
          <p:cNvPr id="29" name="Exceptional Service.  Extraordinary Results.">
            <a:extLst>
              <a:ext uri="{FF2B5EF4-FFF2-40B4-BE49-F238E27FC236}">
                <a16:creationId xmlns:a16="http://schemas.microsoft.com/office/drawing/2014/main" id="{70CD075D-6DA1-B47C-E977-4F601B5B660B}"/>
              </a:ext>
            </a:extLst>
          </p:cNvPr>
          <p:cNvSpPr txBox="1">
            <a:spLocks/>
          </p:cNvSpPr>
          <p:nvPr/>
        </p:nvSpPr>
        <p:spPr>
          <a:xfrm>
            <a:off x="7451774" y="3593467"/>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Targeted Audience</a:t>
            </a:r>
          </a:p>
        </p:txBody>
      </p:sp>
      <p:sp>
        <p:nvSpPr>
          <p:cNvPr id="30" name="*All reports published January 2023 based on data available at the end of December 2022. Reports pulled from Trendgraphix, Inc.">
            <a:extLst>
              <a:ext uri="{FF2B5EF4-FFF2-40B4-BE49-F238E27FC236}">
                <a16:creationId xmlns:a16="http://schemas.microsoft.com/office/drawing/2014/main" id="{D0A43438-975B-1310-24A8-9D62B6D5528E}"/>
              </a:ext>
            </a:extLst>
          </p:cNvPr>
          <p:cNvSpPr txBox="1"/>
          <p:nvPr/>
        </p:nvSpPr>
        <p:spPr>
          <a:xfrm>
            <a:off x="7604195" y="6425805"/>
            <a:ext cx="3265841" cy="184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600">
                <a:solidFill>
                  <a:srgbClr val="000000"/>
                </a:solidFill>
                <a:latin typeface="Open Sans Light"/>
                <a:ea typeface="Open Sans Light"/>
                <a:cs typeface="Open Sans Light"/>
                <a:sym typeface="Open Sans Light"/>
              </a:defRPr>
            </a:lvl1pPr>
          </a:lstStyle>
          <a:p>
            <a:pPr algn="ctr"/>
            <a:r>
              <a:rPr lang="en-US" dirty="0">
                <a:solidFill>
                  <a:srgbClr val="193C6E"/>
                </a:solidFill>
              </a:rPr>
              <a:t>*The automated system only creates ads for homes that list for $1 Million or more</a:t>
            </a:r>
          </a:p>
        </p:txBody>
      </p:sp>
    </p:spTree>
    <p:extLst>
      <p:ext uri="{BB962C8B-B14F-4D97-AF65-F5344CB8AC3E}">
        <p14:creationId xmlns:p14="http://schemas.microsoft.com/office/powerpoint/2010/main" val="428530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38"/>
                                        </p:tgtEl>
                                        <p:attrNameLst>
                                          <p:attrName>style.visibility</p:attrName>
                                        </p:attrNameLst>
                                      </p:cBhvr>
                                      <p:to>
                                        <p:strVal val="visible"/>
                                      </p:to>
                                    </p:set>
                                    <p:anim calcmode="lin" valueType="num">
                                      <p:cBhvr>
                                        <p:cTn id="12" dur="1000" fill="hold"/>
                                        <p:tgtEl>
                                          <p:spTgt spid="38"/>
                                        </p:tgtEl>
                                        <p:attrNameLst>
                                          <p:attrName>ppt_w</p:attrName>
                                        </p:attrNameLst>
                                      </p:cBhvr>
                                      <p:tavLst>
                                        <p:tav tm="0">
                                          <p:val>
                                            <p:fltVal val="0"/>
                                          </p:val>
                                        </p:tav>
                                        <p:tav tm="100000">
                                          <p:val>
                                            <p:strVal val="#ppt_w"/>
                                          </p:val>
                                        </p:tav>
                                      </p:tavLst>
                                    </p:anim>
                                    <p:anim calcmode="lin" valueType="num">
                                      <p:cBhvr>
                                        <p:cTn id="13" dur="1000" fill="hold"/>
                                        <p:tgtEl>
                                          <p:spTgt spid="38"/>
                                        </p:tgtEl>
                                        <p:attrNameLst>
                                          <p:attrName>ppt_h</p:attrName>
                                        </p:attrNameLst>
                                      </p:cBhvr>
                                      <p:tavLst>
                                        <p:tav tm="0">
                                          <p:val>
                                            <p:fltVal val="0"/>
                                          </p:val>
                                        </p:tav>
                                        <p:tav tm="100000">
                                          <p:val>
                                            <p:strVal val="#ppt_h"/>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0-#ppt_w/2"/>
                                          </p:val>
                                        </p:tav>
                                        <p:tav tm="100000">
                                          <p:val>
                                            <p:strVal val="#ppt_x"/>
                                          </p:val>
                                        </p:tav>
                                      </p:tavLst>
                                    </p:anim>
                                    <p:anim calcmode="lin" valueType="num">
                                      <p:cBhvr additive="base">
                                        <p:cTn id="17" dur="100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childTnLst>
                          </p:cTn>
                        </p:par>
                        <p:par>
                          <p:cTn id="22" fill="hold">
                            <p:stCondLst>
                              <p:cond delay="3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childTnLst>
                                </p:cTn>
                              </p:par>
                            </p:childTnLst>
                          </p:cTn>
                        </p:par>
                        <p:par>
                          <p:cTn id="29" fill="hold">
                            <p:stCondLst>
                              <p:cond delay="4500"/>
                            </p:stCondLst>
                            <p:childTnLst>
                              <p:par>
                                <p:cTn id="30" presetID="1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8" grpId="0" advAuto="0"/>
      <p:bldP spid="16" grpId="0" advAuto="0"/>
      <p:bldP spid="22" grpId="0" advAuto="0"/>
      <p:bldP spid="29" grpId="0" advAuto="0"/>
      <p:bldP spid="30"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11278-D99B-2227-4734-C2070324FC73}"/>
            </a:ext>
          </a:extLst>
        </p:cNvPr>
        <p:cNvGrpSpPr/>
        <p:nvPr/>
      </p:nvGrpSpPr>
      <p:grpSpPr>
        <a:xfrm>
          <a:off x="0" y="0"/>
          <a:ext cx="0" cy="0"/>
          <a:chOff x="0" y="0"/>
          <a:chExt cx="0" cy="0"/>
        </a:xfrm>
      </p:grpSpPr>
      <p:pic>
        <p:nvPicPr>
          <p:cNvPr id="50" name="Picture 49" descr="A person reading a book&#10;&#10;Description automatically generated">
            <a:extLst>
              <a:ext uri="{FF2B5EF4-FFF2-40B4-BE49-F238E27FC236}">
                <a16:creationId xmlns:a16="http://schemas.microsoft.com/office/drawing/2014/main" id="{A66F964F-5179-8DA5-6203-0521116BA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62" y="-176293"/>
            <a:ext cx="12820366" cy="7210585"/>
          </a:xfrm>
          <a:prstGeom prst="rect">
            <a:avLst/>
          </a:prstGeom>
        </p:spPr>
      </p:pic>
      <p:pic>
        <p:nvPicPr>
          <p:cNvPr id="7" name="Picture 6">
            <a:extLst>
              <a:ext uri="{FF2B5EF4-FFF2-40B4-BE49-F238E27FC236}">
                <a16:creationId xmlns:a16="http://schemas.microsoft.com/office/drawing/2014/main" id="{162D84B4-4B07-4863-6637-9E89D06EDA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flipV="1">
            <a:off x="-2602557" y="4294728"/>
            <a:ext cx="8726146" cy="2364419"/>
          </a:xfrm>
          <a:prstGeom prst="rect">
            <a:avLst/>
          </a:prstGeom>
        </p:spPr>
      </p:pic>
      <p:pic>
        <p:nvPicPr>
          <p:cNvPr id="6" name="Picture 5">
            <a:extLst>
              <a:ext uri="{FF2B5EF4-FFF2-40B4-BE49-F238E27FC236}">
                <a16:creationId xmlns:a16="http://schemas.microsoft.com/office/drawing/2014/main" id="{3755469A-9BC6-DDF8-B7C4-D626853ACB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5999" y="4283238"/>
            <a:ext cx="8726144" cy="2380551"/>
          </a:xfrm>
          <a:prstGeom prst="rect">
            <a:avLst/>
          </a:prstGeom>
        </p:spPr>
      </p:pic>
      <p:sp>
        <p:nvSpPr>
          <p:cNvPr id="38" name="Exceptional Service.  Extraordinary Results.">
            <a:extLst>
              <a:ext uri="{FF2B5EF4-FFF2-40B4-BE49-F238E27FC236}">
                <a16:creationId xmlns:a16="http://schemas.microsoft.com/office/drawing/2014/main" id="{58367D13-EF15-A757-4DCB-1CDD9251507E}"/>
              </a:ext>
            </a:extLst>
          </p:cNvPr>
          <p:cNvSpPr txBox="1">
            <a:spLocks/>
          </p:cNvSpPr>
          <p:nvPr/>
        </p:nvSpPr>
        <p:spPr>
          <a:xfrm>
            <a:off x="554833" y="595163"/>
            <a:ext cx="5914995"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r>
              <a:rPr lang="en-US" sz="4000" dirty="0">
                <a:solidFill>
                  <a:srgbClr val="BF965C"/>
                </a:solidFill>
                <a:latin typeface="Arial" panose="020B0604020202020204" pitchFamily="34" charset="0"/>
                <a:cs typeface="Arial" panose="020B0604020202020204" pitchFamily="34" charset="0"/>
              </a:rPr>
              <a:t>Dominant</a:t>
            </a:r>
          </a:p>
          <a:p>
            <a:r>
              <a:rPr lang="en-US" sz="4000" b="1" dirty="0">
                <a:solidFill>
                  <a:srgbClr val="BF965C"/>
                </a:solidFill>
                <a:latin typeface="Arial" panose="020B0604020202020204" pitchFamily="34" charset="0"/>
                <a:cs typeface="Arial" panose="020B0604020202020204" pitchFamily="34" charset="0"/>
              </a:rPr>
              <a:t>Local Exposure</a:t>
            </a:r>
          </a:p>
        </p:txBody>
      </p:sp>
      <p:sp>
        <p:nvSpPr>
          <p:cNvPr id="16" name="Exceptional Service.  Extraordinary Results.">
            <a:extLst>
              <a:ext uri="{FF2B5EF4-FFF2-40B4-BE49-F238E27FC236}">
                <a16:creationId xmlns:a16="http://schemas.microsoft.com/office/drawing/2014/main" id="{DBFFAB93-2C25-E53E-B161-C951385610AF}"/>
              </a:ext>
            </a:extLst>
          </p:cNvPr>
          <p:cNvSpPr txBox="1">
            <a:spLocks/>
          </p:cNvSpPr>
          <p:nvPr/>
        </p:nvSpPr>
        <p:spPr>
          <a:xfrm>
            <a:off x="594509" y="1760076"/>
            <a:ext cx="5576352"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2000" dirty="0">
                <a:solidFill>
                  <a:srgbClr val="193C6E"/>
                </a:solidFill>
                <a:latin typeface="Arial" panose="020B0604020202020204" pitchFamily="34" charset="0"/>
                <a:cs typeface="Arial" panose="020B0604020202020204" pitchFamily="34" charset="0"/>
              </a:rPr>
              <a:t>The Local </a:t>
            </a:r>
            <a:r>
              <a:rPr lang="en-US" sz="2000" b="1" dirty="0">
                <a:solidFill>
                  <a:srgbClr val="193C6E"/>
                </a:solidFill>
                <a:latin typeface="Arial" panose="020B0604020202020204" pitchFamily="34" charset="0"/>
                <a:cs typeface="Arial" panose="020B0604020202020204" pitchFamily="34" charset="0"/>
              </a:rPr>
              <a:t>Advertising Leader </a:t>
            </a:r>
          </a:p>
        </p:txBody>
      </p:sp>
      <p:sp>
        <p:nvSpPr>
          <p:cNvPr id="22" name="Exceptional Service.  Extraordinary Results.">
            <a:extLst>
              <a:ext uri="{FF2B5EF4-FFF2-40B4-BE49-F238E27FC236}">
                <a16:creationId xmlns:a16="http://schemas.microsoft.com/office/drawing/2014/main" id="{A72099A2-D27C-B21E-CDA0-ABBF7A8CDDA0}"/>
              </a:ext>
            </a:extLst>
          </p:cNvPr>
          <p:cNvSpPr txBox="1">
            <a:spLocks/>
          </p:cNvSpPr>
          <p:nvPr/>
        </p:nvSpPr>
        <p:spPr>
          <a:xfrm>
            <a:off x="3877567" y="2240225"/>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Local Exposure</a:t>
            </a:r>
          </a:p>
        </p:txBody>
      </p:sp>
      <p:sp>
        <p:nvSpPr>
          <p:cNvPr id="29" name="Exceptional Service.  Extraordinary Results.">
            <a:extLst>
              <a:ext uri="{FF2B5EF4-FFF2-40B4-BE49-F238E27FC236}">
                <a16:creationId xmlns:a16="http://schemas.microsoft.com/office/drawing/2014/main" id="{7C7D48BF-F7C6-DB6B-C71E-BA915289F36B}"/>
              </a:ext>
            </a:extLst>
          </p:cNvPr>
          <p:cNvSpPr txBox="1">
            <a:spLocks/>
          </p:cNvSpPr>
          <p:nvPr/>
        </p:nvSpPr>
        <p:spPr>
          <a:xfrm>
            <a:off x="594509" y="2239924"/>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Local Leaders</a:t>
            </a:r>
          </a:p>
        </p:txBody>
      </p:sp>
      <p:pic>
        <p:nvPicPr>
          <p:cNvPr id="9" name="palm-beach-illustrated-logo-white.png" descr="palm-beach-illustrated-logo-white.png">
            <a:extLst>
              <a:ext uri="{FF2B5EF4-FFF2-40B4-BE49-F238E27FC236}">
                <a16:creationId xmlns:a16="http://schemas.microsoft.com/office/drawing/2014/main" id="{4FF13AF5-5738-A26F-5C0F-B720B9955AC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rcRect t="481" b="482"/>
          <a:stretch>
            <a:fillRect/>
          </a:stretch>
        </p:blipFill>
        <p:spPr>
          <a:xfrm>
            <a:off x="1267887" y="5219019"/>
            <a:ext cx="1256157" cy="365896"/>
          </a:xfrm>
          <a:prstGeom prst="rect">
            <a:avLst/>
          </a:prstGeom>
          <a:noFill/>
          <a:ln w="12700">
            <a:miter lim="400000"/>
          </a:ln>
        </p:spPr>
      </p:pic>
      <p:pic>
        <p:nvPicPr>
          <p:cNvPr id="10" name="Layer 5.png" descr="Layer 5.png">
            <a:extLst>
              <a:ext uri="{FF2B5EF4-FFF2-40B4-BE49-F238E27FC236}">
                <a16:creationId xmlns:a16="http://schemas.microsoft.com/office/drawing/2014/main" id="{B0C7DB44-9EE0-4D6C-06D6-25D1D79BF286}"/>
              </a:ext>
            </a:extLst>
          </p:cNvPr>
          <p:cNvPicPr>
            <a:picLocks noChangeAspect="1"/>
          </p:cNvPicPr>
          <p:nvPr/>
        </p:nvPicPr>
        <p:blipFill>
          <a:blip r:embed="rId6">
            <a:alphaModFix/>
          </a:blip>
          <a:stretch>
            <a:fillRect/>
          </a:stretch>
        </p:blipFill>
        <p:spPr>
          <a:xfrm>
            <a:off x="3877567" y="5190382"/>
            <a:ext cx="1450656" cy="344226"/>
          </a:xfrm>
          <a:prstGeom prst="rect">
            <a:avLst/>
          </a:prstGeom>
          <a:ln w="12700">
            <a:miter lim="400000"/>
          </a:ln>
        </p:spPr>
      </p:pic>
      <p:pic>
        <p:nvPicPr>
          <p:cNvPr id="31" name="boca-mag-logo.png" descr="boca-mag-logo.png">
            <a:extLst>
              <a:ext uri="{FF2B5EF4-FFF2-40B4-BE49-F238E27FC236}">
                <a16:creationId xmlns:a16="http://schemas.microsoft.com/office/drawing/2014/main" id="{A1A3D641-4EF8-73FC-E6C9-4CB7CAF3BAEC}"/>
              </a:ext>
            </a:extLst>
          </p:cNvPr>
          <p:cNvPicPr>
            <a:picLocks noChangeAspect="1"/>
          </p:cNvPicPr>
          <p:nvPr/>
        </p:nvPicPr>
        <p:blipFill>
          <a:blip r:embed="rId7"/>
          <a:stretch>
            <a:fillRect/>
          </a:stretch>
        </p:blipFill>
        <p:spPr>
          <a:xfrm>
            <a:off x="7125728" y="5133739"/>
            <a:ext cx="783838" cy="394533"/>
          </a:xfrm>
          <a:prstGeom prst="rect">
            <a:avLst/>
          </a:prstGeom>
          <a:ln w="12700">
            <a:miter lim="400000"/>
          </a:ln>
        </p:spPr>
      </p:pic>
      <p:pic>
        <p:nvPicPr>
          <p:cNvPr id="37" name="homes-and-land.png" descr="homes-and-land.png">
            <a:extLst>
              <a:ext uri="{FF2B5EF4-FFF2-40B4-BE49-F238E27FC236}">
                <a16:creationId xmlns:a16="http://schemas.microsoft.com/office/drawing/2014/main" id="{A84CC275-0FC7-E5DF-C7A9-BC1FFFE5659C}"/>
              </a:ext>
            </a:extLst>
          </p:cNvPr>
          <p:cNvPicPr>
            <a:picLocks noChangeAspect="1"/>
          </p:cNvPicPr>
          <p:nvPr/>
        </p:nvPicPr>
        <p:blipFill>
          <a:blip r:embed="rId8">
            <a:biLevel thresh="25000"/>
            <a:extLst>
              <a:ext uri="{BEBA8EAE-BF5A-486C-A8C5-ECC9F3942E4B}">
                <a14:imgProps xmlns:a14="http://schemas.microsoft.com/office/drawing/2010/main">
                  <a14:imgLayer r:embed="rId9">
                    <a14:imgEffect>
                      <a14:colorTemperature colorTemp="1500"/>
                    </a14:imgEffect>
                    <a14:imgEffect>
                      <a14:saturation sat="0"/>
                    </a14:imgEffect>
                  </a14:imgLayer>
                </a14:imgProps>
              </a:ext>
            </a:extLst>
          </a:blip>
          <a:stretch>
            <a:fillRect/>
          </a:stretch>
        </p:blipFill>
        <p:spPr>
          <a:xfrm>
            <a:off x="9471288" y="5203026"/>
            <a:ext cx="767570" cy="222701"/>
          </a:xfrm>
          <a:prstGeom prst="rect">
            <a:avLst/>
          </a:prstGeom>
          <a:ln w="12700">
            <a:miter lim="400000"/>
          </a:ln>
        </p:spPr>
      </p:pic>
      <p:sp>
        <p:nvSpPr>
          <p:cNvPr id="40" name="TextBox 39">
            <a:extLst>
              <a:ext uri="{FF2B5EF4-FFF2-40B4-BE49-F238E27FC236}">
                <a16:creationId xmlns:a16="http://schemas.microsoft.com/office/drawing/2014/main" id="{E23ED952-F09F-92C1-A3C5-4E4EA5AFF0F5}"/>
              </a:ext>
            </a:extLst>
          </p:cNvPr>
          <p:cNvSpPr txBox="1"/>
          <p:nvPr/>
        </p:nvSpPr>
        <p:spPr>
          <a:xfrm>
            <a:off x="3878532" y="2471767"/>
            <a:ext cx="2062939" cy="698717"/>
          </a:xfrm>
          <a:prstGeom prst="rect">
            <a:avLst/>
          </a:prstGeom>
          <a:noFill/>
        </p:spPr>
        <p:txBody>
          <a:bodyPr wrap="square" rtlCol="0">
            <a:spAutoFit/>
          </a:bodyPr>
          <a:lstStyle/>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Direct Mail Marketing</a:t>
            </a:r>
          </a:p>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Magazine Advertising</a:t>
            </a:r>
          </a:p>
        </p:txBody>
      </p:sp>
      <p:sp>
        <p:nvSpPr>
          <p:cNvPr id="41" name="TextBox 40">
            <a:extLst>
              <a:ext uri="{FF2B5EF4-FFF2-40B4-BE49-F238E27FC236}">
                <a16:creationId xmlns:a16="http://schemas.microsoft.com/office/drawing/2014/main" id="{93EE9124-3CE4-3748-8959-0F0890B8B39F}"/>
              </a:ext>
            </a:extLst>
          </p:cNvPr>
          <p:cNvSpPr txBox="1"/>
          <p:nvPr/>
        </p:nvSpPr>
        <p:spPr>
          <a:xfrm>
            <a:off x="594509" y="2471767"/>
            <a:ext cx="3208571" cy="1991379"/>
          </a:xfrm>
          <a:prstGeom prst="rect">
            <a:avLst/>
          </a:prstGeom>
          <a:noFill/>
        </p:spPr>
        <p:txBody>
          <a:bodyPr wrap="square" rtlCol="0">
            <a:spAutoFit/>
          </a:bodyPr>
          <a:lstStyle/>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Specializing in Waterfront Properties</a:t>
            </a:r>
          </a:p>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Golf &amp; Country Club Properties</a:t>
            </a:r>
          </a:p>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$1 Million+ Properties</a:t>
            </a:r>
          </a:p>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Luxury Condominiums</a:t>
            </a:r>
          </a:p>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Gated Communities</a:t>
            </a:r>
          </a:p>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New Construction</a:t>
            </a:r>
          </a:p>
        </p:txBody>
      </p:sp>
      <p:grpSp>
        <p:nvGrpSpPr>
          <p:cNvPr id="46" name="Group">
            <a:extLst>
              <a:ext uri="{FF2B5EF4-FFF2-40B4-BE49-F238E27FC236}">
                <a16:creationId xmlns:a16="http://schemas.microsoft.com/office/drawing/2014/main" id="{CA22E616-35A2-DF4B-3897-084F55CF3202}"/>
              </a:ext>
            </a:extLst>
          </p:cNvPr>
          <p:cNvGrpSpPr/>
          <p:nvPr/>
        </p:nvGrpSpPr>
        <p:grpSpPr>
          <a:xfrm>
            <a:off x="4901327" y="6213252"/>
            <a:ext cx="2344155" cy="369913"/>
            <a:chOff x="0" y="0"/>
            <a:chExt cx="2344154" cy="369912"/>
          </a:xfrm>
        </p:grpSpPr>
        <p:pic>
          <p:nvPicPr>
            <p:cNvPr id="47" name="Lang-Realty-Find-Your-Way-Home.png" descr="Lang-Realty-Find-Your-Way-Home.png">
              <a:extLst>
                <a:ext uri="{FF2B5EF4-FFF2-40B4-BE49-F238E27FC236}">
                  <a16:creationId xmlns:a16="http://schemas.microsoft.com/office/drawing/2014/main" id="{6A374DCA-BE4A-2AB8-D495-F3A295163C6A}"/>
                </a:ext>
              </a:extLst>
            </p:cNvPr>
            <p:cNvPicPr>
              <a:picLocks noChangeAspect="1"/>
            </p:cNvPicPr>
            <p:nvPr/>
          </p:nvPicPr>
          <p:blipFill>
            <a:blip r:embed="rId10"/>
            <a:srcRect l="19780" b="48838"/>
            <a:stretch>
              <a:fillRect/>
            </a:stretch>
          </p:blipFill>
          <p:spPr>
            <a:xfrm>
              <a:off x="473251" y="9750"/>
              <a:ext cx="1870904" cy="274439"/>
            </a:xfrm>
            <a:prstGeom prst="rect">
              <a:avLst/>
            </a:prstGeom>
            <a:ln w="12700" cap="flat">
              <a:noFill/>
              <a:miter lim="400000"/>
            </a:ln>
            <a:effectLst/>
          </p:spPr>
        </p:pic>
        <p:pic>
          <p:nvPicPr>
            <p:cNvPr id="48" name="Lang-Realty-Find-Your-Way-Home.png" descr="Lang-Realty-Find-Your-Way-Home.png">
              <a:extLst>
                <a:ext uri="{FF2B5EF4-FFF2-40B4-BE49-F238E27FC236}">
                  <a16:creationId xmlns:a16="http://schemas.microsoft.com/office/drawing/2014/main" id="{61826B44-4063-427C-81ED-F0B46DC76834}"/>
                </a:ext>
              </a:extLst>
            </p:cNvPr>
            <p:cNvPicPr>
              <a:picLocks noChangeAspect="1"/>
            </p:cNvPicPr>
            <p:nvPr/>
          </p:nvPicPr>
          <p:blipFill>
            <a:blip r:embed="rId10"/>
            <a:srcRect r="79657" b="31039"/>
            <a:stretch>
              <a:fillRect/>
            </a:stretch>
          </p:blipFill>
          <p:spPr>
            <a:xfrm>
              <a:off x="-1" y="-1"/>
              <a:ext cx="474439" cy="369914"/>
            </a:xfrm>
            <a:prstGeom prst="rect">
              <a:avLst/>
            </a:prstGeom>
            <a:ln w="12700" cap="flat">
              <a:noFill/>
              <a:miter lim="400000"/>
            </a:ln>
            <a:effectLst/>
          </p:spPr>
        </p:pic>
      </p:grpSp>
    </p:spTree>
    <p:extLst>
      <p:ext uri="{BB962C8B-B14F-4D97-AF65-F5344CB8AC3E}">
        <p14:creationId xmlns:p14="http://schemas.microsoft.com/office/powerpoint/2010/main" val="272600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dvAuto="0"/>
      <p:bldP spid="16" grpId="0" advAuto="0"/>
      <p:bldP spid="22" grpId="0" advAuto="0"/>
      <p:bldP spid="29" grpId="0" advAuto="0"/>
      <p:bldP spid="9" grpId="0" animBg="1" advAuto="0"/>
      <p:bldP spid="10" grpId="0" animBg="1" advAuto="0"/>
      <p:bldP spid="31" grpId="0" animBg="1" advAuto="0"/>
      <p:bldP spid="37" grpId="0" animBg="1" advAuto="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47A12-3928-FD98-F273-074F6CE16E1E}"/>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8D9D39F3-B145-44AD-0511-C9CD78FD2A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124" y="-26653"/>
            <a:ext cx="12240859" cy="6884652"/>
          </a:xfrm>
          <a:prstGeom prst="rect">
            <a:avLst/>
          </a:prstGeom>
        </p:spPr>
      </p:pic>
      <p:sp>
        <p:nvSpPr>
          <p:cNvPr id="38" name="Exceptional Service.  Extraordinary Results.">
            <a:extLst>
              <a:ext uri="{FF2B5EF4-FFF2-40B4-BE49-F238E27FC236}">
                <a16:creationId xmlns:a16="http://schemas.microsoft.com/office/drawing/2014/main" id="{B07FFA32-3709-3236-4B7F-93D3E0D8DB6B}"/>
              </a:ext>
            </a:extLst>
          </p:cNvPr>
          <p:cNvSpPr txBox="1">
            <a:spLocks/>
          </p:cNvSpPr>
          <p:nvPr/>
        </p:nvSpPr>
        <p:spPr>
          <a:xfrm>
            <a:off x="6192252" y="486146"/>
            <a:ext cx="5914995"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4000" dirty="0">
                <a:solidFill>
                  <a:srgbClr val="BF965C"/>
                </a:solidFill>
                <a:latin typeface="Arial" panose="020B0604020202020204" pitchFamily="34" charset="0"/>
                <a:cs typeface="Arial" panose="020B0604020202020204" pitchFamily="34" charset="0"/>
              </a:rPr>
              <a:t>Beyond the Sale… </a:t>
            </a:r>
            <a:r>
              <a:rPr lang="en-US" sz="4000" b="1" dirty="0">
                <a:solidFill>
                  <a:srgbClr val="BF965C"/>
                </a:solidFill>
                <a:latin typeface="Arial" panose="020B0604020202020204" pitchFamily="34" charset="0"/>
                <a:cs typeface="Arial" panose="020B0604020202020204" pitchFamily="34" charset="0"/>
              </a:rPr>
              <a:t>We’ve Got You Covered</a:t>
            </a:r>
          </a:p>
        </p:txBody>
      </p:sp>
      <p:sp>
        <p:nvSpPr>
          <p:cNvPr id="16" name="Exceptional Service.  Extraordinary Results.">
            <a:extLst>
              <a:ext uri="{FF2B5EF4-FFF2-40B4-BE49-F238E27FC236}">
                <a16:creationId xmlns:a16="http://schemas.microsoft.com/office/drawing/2014/main" id="{3C9A7D86-C283-A686-7ABC-5400FC0FE4AE}"/>
              </a:ext>
            </a:extLst>
          </p:cNvPr>
          <p:cNvSpPr txBox="1">
            <a:spLocks/>
          </p:cNvSpPr>
          <p:nvPr/>
        </p:nvSpPr>
        <p:spPr>
          <a:xfrm>
            <a:off x="6331339" y="1732808"/>
            <a:ext cx="5576352"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defRPr sz="2200">
                <a:solidFill>
                  <a:srgbClr val="000000"/>
                </a:solidFill>
                <a:latin typeface="Playfair Display Regular"/>
                <a:ea typeface="Playfair Display Regular"/>
                <a:cs typeface="Playfair Display Regular"/>
                <a:sym typeface="Playfair Display Regular"/>
              </a:defRPr>
            </a:pPr>
            <a:r>
              <a:rPr lang="en-US" sz="2000" dirty="0">
                <a:solidFill>
                  <a:srgbClr val="193C6E"/>
                </a:solidFill>
                <a:latin typeface="Arial" panose="020B0604020202020204" pitchFamily="34" charset="0"/>
                <a:cs typeface="Arial" panose="020B0604020202020204" pitchFamily="34" charset="0"/>
              </a:rPr>
              <a:t>With our premiere partners, we’ve made it easier than ever to insure a smooth transaction</a:t>
            </a:r>
          </a:p>
        </p:txBody>
      </p:sp>
      <p:sp>
        <p:nvSpPr>
          <p:cNvPr id="22" name="Exceptional Service.  Extraordinary Results.">
            <a:extLst>
              <a:ext uri="{FF2B5EF4-FFF2-40B4-BE49-F238E27FC236}">
                <a16:creationId xmlns:a16="http://schemas.microsoft.com/office/drawing/2014/main" id="{2F4E3838-31DF-0320-D556-ACA6C461AC98}"/>
              </a:ext>
            </a:extLst>
          </p:cNvPr>
          <p:cNvSpPr txBox="1">
            <a:spLocks/>
          </p:cNvSpPr>
          <p:nvPr/>
        </p:nvSpPr>
        <p:spPr>
          <a:xfrm>
            <a:off x="8675580" y="3620849"/>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400" b="1" dirty="0">
                <a:solidFill>
                  <a:srgbClr val="193C6E"/>
                </a:solidFill>
                <a:latin typeface="Arial" panose="020B0604020202020204" pitchFamily="34" charset="0"/>
                <a:cs typeface="Arial" panose="020B0604020202020204" pitchFamily="34" charset="0"/>
              </a:rPr>
              <a:t>Supreme Lending</a:t>
            </a:r>
            <a:br>
              <a:rPr lang="en-US" sz="1400" dirty="0">
                <a:solidFill>
                  <a:srgbClr val="193C6E"/>
                </a:solidFill>
                <a:latin typeface="Arial" panose="020B0604020202020204" pitchFamily="34" charset="0"/>
                <a:cs typeface="Arial" panose="020B0604020202020204" pitchFamily="34" charset="0"/>
              </a:rPr>
            </a:br>
            <a:r>
              <a:rPr lang="en-US" sz="1400" dirty="0">
                <a:solidFill>
                  <a:srgbClr val="193C6E"/>
                </a:solidFill>
                <a:latin typeface="Arial" panose="020B0604020202020204" pitchFamily="34" charset="0"/>
                <a:cs typeface="Arial" panose="020B0604020202020204" pitchFamily="34" charset="0"/>
              </a:rPr>
              <a:t>Mortgage Lenders</a:t>
            </a:r>
          </a:p>
        </p:txBody>
      </p:sp>
      <p:pic>
        <p:nvPicPr>
          <p:cNvPr id="5" name="Picture 4">
            <a:extLst>
              <a:ext uri="{FF2B5EF4-FFF2-40B4-BE49-F238E27FC236}">
                <a16:creationId xmlns:a16="http://schemas.microsoft.com/office/drawing/2014/main" id="{A7D51C68-1BA4-F9C6-5DA1-A34091CB39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4226" y="3653301"/>
            <a:ext cx="1749242" cy="468213"/>
          </a:xfrm>
          <a:prstGeom prst="rect">
            <a:avLst/>
          </a:prstGeom>
        </p:spPr>
      </p:pic>
      <p:pic>
        <p:nvPicPr>
          <p:cNvPr id="8" name="Picture 7">
            <a:extLst>
              <a:ext uri="{FF2B5EF4-FFF2-40B4-BE49-F238E27FC236}">
                <a16:creationId xmlns:a16="http://schemas.microsoft.com/office/drawing/2014/main" id="{61C7FFB9-B4B1-3076-99E5-F1D1EF676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7521" y="5197314"/>
            <a:ext cx="997320" cy="264595"/>
          </a:xfrm>
          <a:prstGeom prst="rect">
            <a:avLst/>
          </a:prstGeom>
        </p:spPr>
      </p:pic>
      <p:pic>
        <p:nvPicPr>
          <p:cNvPr id="10" name="Picture 9">
            <a:extLst>
              <a:ext uri="{FF2B5EF4-FFF2-40B4-BE49-F238E27FC236}">
                <a16:creationId xmlns:a16="http://schemas.microsoft.com/office/drawing/2014/main" id="{7EE5F238-C4E2-2E00-CF49-15DB8C94B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2600" y="4184106"/>
            <a:ext cx="1679558" cy="548427"/>
          </a:xfrm>
          <a:prstGeom prst="rect">
            <a:avLst/>
          </a:prstGeom>
        </p:spPr>
      </p:pic>
      <p:sp>
        <p:nvSpPr>
          <p:cNvPr id="23" name="Rectangle 22">
            <a:extLst>
              <a:ext uri="{FF2B5EF4-FFF2-40B4-BE49-F238E27FC236}">
                <a16:creationId xmlns:a16="http://schemas.microsoft.com/office/drawing/2014/main" id="{1AA2FB07-C705-8432-8DB7-4A9533BE8985}"/>
              </a:ext>
            </a:extLst>
          </p:cNvPr>
          <p:cNvSpPr/>
          <p:nvPr/>
        </p:nvSpPr>
        <p:spPr>
          <a:xfrm>
            <a:off x="8545389" y="2891777"/>
            <a:ext cx="69684" cy="424586"/>
          </a:xfrm>
          <a:prstGeom prst="rect">
            <a:avLst/>
          </a:prstGeom>
          <a:solidFill>
            <a:srgbClr val="BF96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ceptional Service.  Extraordinary Results.">
            <a:extLst>
              <a:ext uri="{FF2B5EF4-FFF2-40B4-BE49-F238E27FC236}">
                <a16:creationId xmlns:a16="http://schemas.microsoft.com/office/drawing/2014/main" id="{9BA8BB4B-E52D-BD8F-A2D8-DF9CB8667A56}"/>
              </a:ext>
            </a:extLst>
          </p:cNvPr>
          <p:cNvSpPr txBox="1">
            <a:spLocks/>
          </p:cNvSpPr>
          <p:nvPr/>
        </p:nvSpPr>
        <p:spPr>
          <a:xfrm>
            <a:off x="8675580" y="5127947"/>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400" b="1" dirty="0" err="1">
                <a:solidFill>
                  <a:srgbClr val="193C6E"/>
                </a:solidFill>
                <a:latin typeface="Arial" panose="020B0604020202020204" pitchFamily="34" charset="0"/>
                <a:cs typeface="Arial" panose="020B0604020202020204" pitchFamily="34" charset="0"/>
              </a:rPr>
              <a:t>KTitle</a:t>
            </a:r>
            <a:br>
              <a:rPr lang="en-US" sz="1400" b="1" dirty="0">
                <a:solidFill>
                  <a:srgbClr val="193C6E"/>
                </a:solidFill>
                <a:latin typeface="Arial" panose="020B0604020202020204" pitchFamily="34" charset="0"/>
                <a:cs typeface="Arial" panose="020B0604020202020204" pitchFamily="34" charset="0"/>
              </a:rPr>
            </a:br>
            <a:r>
              <a:rPr lang="en-US" sz="1400" dirty="0">
                <a:solidFill>
                  <a:srgbClr val="193C6E"/>
                </a:solidFill>
                <a:latin typeface="Arial" panose="020B0604020202020204" pitchFamily="34" charset="0"/>
                <a:cs typeface="Arial" panose="020B0604020202020204" pitchFamily="34" charset="0"/>
              </a:rPr>
              <a:t>Port St. Lucie Title Company</a:t>
            </a:r>
          </a:p>
        </p:txBody>
      </p:sp>
      <p:sp>
        <p:nvSpPr>
          <p:cNvPr id="32" name="Rectangle 31">
            <a:extLst>
              <a:ext uri="{FF2B5EF4-FFF2-40B4-BE49-F238E27FC236}">
                <a16:creationId xmlns:a16="http://schemas.microsoft.com/office/drawing/2014/main" id="{F6BEC083-7333-2305-ECC4-36D882E84C60}"/>
              </a:ext>
            </a:extLst>
          </p:cNvPr>
          <p:cNvSpPr/>
          <p:nvPr/>
        </p:nvSpPr>
        <p:spPr>
          <a:xfrm>
            <a:off x="8545389" y="3627074"/>
            <a:ext cx="69684" cy="424586"/>
          </a:xfrm>
          <a:prstGeom prst="rect">
            <a:avLst/>
          </a:prstGeom>
          <a:solidFill>
            <a:srgbClr val="BF96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D5E26C2-75E5-2624-FCB0-4C8D6A38F019}"/>
              </a:ext>
            </a:extLst>
          </p:cNvPr>
          <p:cNvSpPr/>
          <p:nvPr/>
        </p:nvSpPr>
        <p:spPr>
          <a:xfrm>
            <a:off x="8545389" y="4342972"/>
            <a:ext cx="69684" cy="424586"/>
          </a:xfrm>
          <a:prstGeom prst="rect">
            <a:avLst/>
          </a:prstGeom>
          <a:solidFill>
            <a:srgbClr val="BF96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ceptional Service.  Extraordinary Results.">
            <a:extLst>
              <a:ext uri="{FF2B5EF4-FFF2-40B4-BE49-F238E27FC236}">
                <a16:creationId xmlns:a16="http://schemas.microsoft.com/office/drawing/2014/main" id="{343CFC24-4F2A-E372-56B9-596A87E8E072}"/>
              </a:ext>
            </a:extLst>
          </p:cNvPr>
          <p:cNvSpPr txBox="1">
            <a:spLocks/>
          </p:cNvSpPr>
          <p:nvPr/>
        </p:nvSpPr>
        <p:spPr>
          <a:xfrm>
            <a:off x="8675580" y="4291052"/>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400" b="1" dirty="0" err="1">
                <a:solidFill>
                  <a:srgbClr val="193C6E"/>
                </a:solidFill>
                <a:latin typeface="Arial" panose="020B0604020202020204" pitchFamily="34" charset="0"/>
                <a:cs typeface="Arial" panose="020B0604020202020204" pitchFamily="34" charset="0"/>
              </a:rPr>
              <a:t>Acentria</a:t>
            </a:r>
            <a:r>
              <a:rPr lang="en-US" sz="1400" b="1" dirty="0">
                <a:solidFill>
                  <a:srgbClr val="193C6E"/>
                </a:solidFill>
                <a:latin typeface="Arial" panose="020B0604020202020204" pitchFamily="34" charset="0"/>
                <a:cs typeface="Arial" panose="020B0604020202020204" pitchFamily="34" charset="0"/>
              </a:rPr>
              <a:t> Insurance</a:t>
            </a:r>
            <a:br>
              <a:rPr lang="en-US" sz="1400" b="1" dirty="0">
                <a:solidFill>
                  <a:srgbClr val="193C6E"/>
                </a:solidFill>
                <a:latin typeface="Arial" panose="020B0604020202020204" pitchFamily="34" charset="0"/>
                <a:cs typeface="Arial" panose="020B0604020202020204" pitchFamily="34" charset="0"/>
              </a:rPr>
            </a:br>
            <a:r>
              <a:rPr lang="en-US" sz="1400" dirty="0">
                <a:solidFill>
                  <a:srgbClr val="193C6E"/>
                </a:solidFill>
                <a:latin typeface="Arial" panose="020B0604020202020204" pitchFamily="34" charset="0"/>
                <a:cs typeface="Arial" panose="020B0604020202020204" pitchFamily="34" charset="0"/>
              </a:rPr>
              <a:t>Home owners Insurance</a:t>
            </a:r>
          </a:p>
        </p:txBody>
      </p:sp>
      <p:sp>
        <p:nvSpPr>
          <p:cNvPr id="36" name="Rectangle 35">
            <a:extLst>
              <a:ext uri="{FF2B5EF4-FFF2-40B4-BE49-F238E27FC236}">
                <a16:creationId xmlns:a16="http://schemas.microsoft.com/office/drawing/2014/main" id="{19CC5D0C-9969-8D91-6C27-EE89C67179B2}"/>
              </a:ext>
            </a:extLst>
          </p:cNvPr>
          <p:cNvSpPr/>
          <p:nvPr/>
        </p:nvSpPr>
        <p:spPr>
          <a:xfrm>
            <a:off x="8545389" y="5120980"/>
            <a:ext cx="69684" cy="424586"/>
          </a:xfrm>
          <a:prstGeom prst="rect">
            <a:avLst/>
          </a:prstGeom>
          <a:solidFill>
            <a:srgbClr val="BF96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a:extLst>
              <a:ext uri="{FF2B5EF4-FFF2-40B4-BE49-F238E27FC236}">
                <a16:creationId xmlns:a16="http://schemas.microsoft.com/office/drawing/2014/main" id="{DBA8D7E9-162E-F61E-0228-B154D8C0517B}"/>
              </a:ext>
            </a:extLst>
          </p:cNvPr>
          <p:cNvGrpSpPr/>
          <p:nvPr/>
        </p:nvGrpSpPr>
        <p:grpSpPr>
          <a:xfrm>
            <a:off x="7977671" y="6048615"/>
            <a:ext cx="2344155" cy="369913"/>
            <a:chOff x="0" y="0"/>
            <a:chExt cx="2344154" cy="369912"/>
          </a:xfrm>
        </p:grpSpPr>
        <p:pic>
          <p:nvPicPr>
            <p:cNvPr id="43" name="Lang-Realty-Find-Your-Way-Home.png" descr="Lang-Realty-Find-Your-Way-Home.png">
              <a:extLst>
                <a:ext uri="{FF2B5EF4-FFF2-40B4-BE49-F238E27FC236}">
                  <a16:creationId xmlns:a16="http://schemas.microsoft.com/office/drawing/2014/main" id="{CF163F91-09FD-96B9-7AC1-9B7236810F69}"/>
                </a:ext>
              </a:extLst>
            </p:cNvPr>
            <p:cNvPicPr>
              <a:picLocks noChangeAspect="1"/>
            </p:cNvPicPr>
            <p:nvPr/>
          </p:nvPicPr>
          <p:blipFill>
            <a:blip r:embed="rId6"/>
            <a:srcRect l="19780" b="48838"/>
            <a:stretch>
              <a:fillRect/>
            </a:stretch>
          </p:blipFill>
          <p:spPr>
            <a:xfrm>
              <a:off x="473251" y="9750"/>
              <a:ext cx="1870904" cy="274439"/>
            </a:xfrm>
            <a:prstGeom prst="rect">
              <a:avLst/>
            </a:prstGeom>
            <a:ln w="12700" cap="flat">
              <a:noFill/>
              <a:miter lim="400000"/>
            </a:ln>
            <a:effectLst/>
          </p:spPr>
        </p:pic>
        <p:pic>
          <p:nvPicPr>
            <p:cNvPr id="44" name="Lang-Realty-Find-Your-Way-Home.png" descr="Lang-Realty-Find-Your-Way-Home.png">
              <a:extLst>
                <a:ext uri="{FF2B5EF4-FFF2-40B4-BE49-F238E27FC236}">
                  <a16:creationId xmlns:a16="http://schemas.microsoft.com/office/drawing/2014/main" id="{371B285D-A82F-D47C-9AB5-75A5FCE75560}"/>
                </a:ext>
              </a:extLst>
            </p:cNvPr>
            <p:cNvPicPr>
              <a:picLocks noChangeAspect="1"/>
            </p:cNvPicPr>
            <p:nvPr/>
          </p:nvPicPr>
          <p:blipFill>
            <a:blip r:embed="rId6"/>
            <a:srcRect r="79657" b="31039"/>
            <a:stretch>
              <a:fillRect/>
            </a:stretch>
          </p:blipFill>
          <p:spPr>
            <a:xfrm>
              <a:off x="-1" y="-1"/>
              <a:ext cx="474439" cy="369914"/>
            </a:xfrm>
            <a:prstGeom prst="rect">
              <a:avLst/>
            </a:prstGeom>
            <a:ln w="12700" cap="flat">
              <a:noFill/>
              <a:miter lim="400000"/>
            </a:ln>
            <a:effectLst/>
          </p:spPr>
        </p:pic>
      </p:grpSp>
      <p:sp>
        <p:nvSpPr>
          <p:cNvPr id="2" name="Exceptional Service.  Extraordinary Results.">
            <a:extLst>
              <a:ext uri="{FF2B5EF4-FFF2-40B4-BE49-F238E27FC236}">
                <a16:creationId xmlns:a16="http://schemas.microsoft.com/office/drawing/2014/main" id="{F456D6EC-59FB-F804-2F73-96EEC72E90BB}"/>
              </a:ext>
            </a:extLst>
          </p:cNvPr>
          <p:cNvSpPr txBox="1">
            <a:spLocks/>
          </p:cNvSpPr>
          <p:nvPr/>
        </p:nvSpPr>
        <p:spPr>
          <a:xfrm>
            <a:off x="8675580" y="2893537"/>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400" b="1" dirty="0">
                <a:solidFill>
                  <a:srgbClr val="193C6E"/>
                </a:solidFill>
                <a:latin typeface="Arial" panose="020B0604020202020204" pitchFamily="34" charset="0"/>
                <a:cs typeface="Arial" panose="020B0604020202020204" pitchFamily="34" charset="0"/>
              </a:rPr>
              <a:t>New Dawn</a:t>
            </a:r>
            <a:br>
              <a:rPr lang="en-US" sz="1400" dirty="0">
                <a:solidFill>
                  <a:srgbClr val="193C6E"/>
                </a:solidFill>
                <a:latin typeface="Arial" panose="020B0604020202020204" pitchFamily="34" charset="0"/>
                <a:cs typeface="Arial" panose="020B0604020202020204" pitchFamily="34" charset="0"/>
              </a:rPr>
            </a:br>
            <a:r>
              <a:rPr lang="en-US" sz="1400" dirty="0">
                <a:solidFill>
                  <a:srgbClr val="193C6E"/>
                </a:solidFill>
                <a:latin typeface="Arial" panose="020B0604020202020204" pitchFamily="34" charset="0"/>
                <a:cs typeface="Arial" panose="020B0604020202020204" pitchFamily="34" charset="0"/>
              </a:rPr>
              <a:t>Title Group</a:t>
            </a:r>
          </a:p>
        </p:txBody>
      </p:sp>
      <p:pic>
        <p:nvPicPr>
          <p:cNvPr id="3" name="Picture 2">
            <a:extLst>
              <a:ext uri="{FF2B5EF4-FFF2-40B4-BE49-F238E27FC236}">
                <a16:creationId xmlns:a16="http://schemas.microsoft.com/office/drawing/2014/main" id="{1C83F7C2-5822-6F97-60DE-F51BD7C44E5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137766" y="2574210"/>
            <a:ext cx="1273810" cy="743056"/>
          </a:xfrm>
          <a:prstGeom prst="rect">
            <a:avLst/>
          </a:prstGeom>
        </p:spPr>
      </p:pic>
    </p:spTree>
    <p:extLst>
      <p:ext uri="{BB962C8B-B14F-4D97-AF65-F5344CB8AC3E}">
        <p14:creationId xmlns:p14="http://schemas.microsoft.com/office/powerpoint/2010/main" val="48135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dvAuto="0"/>
      <p:bldP spid="16" grpId="0" advAuto="0"/>
      <p:bldP spid="22" grpId="0" advAuto="0"/>
      <p:bldP spid="23" grpId="0" animBg="1"/>
      <p:bldP spid="31" grpId="0" advAuto="0"/>
      <p:bldP spid="32" grpId="0" animBg="1"/>
      <p:bldP spid="34" grpId="0" animBg="1"/>
      <p:bldP spid="35" grpId="0" advAuto="0"/>
      <p:bldP spid="36" grpId="0" animBg="1"/>
      <p:bldP spid="2" grpId="0"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360DE-0D0D-177E-6F24-3CACEC00BD8F}"/>
            </a:ext>
          </a:extLst>
        </p:cNvPr>
        <p:cNvGrpSpPr/>
        <p:nvPr/>
      </p:nvGrpSpPr>
      <p:grpSpPr>
        <a:xfrm>
          <a:off x="0" y="0"/>
          <a:ext cx="0" cy="0"/>
          <a:chOff x="0" y="0"/>
          <a:chExt cx="0" cy="0"/>
        </a:xfrm>
      </p:grpSpPr>
      <p:pic>
        <p:nvPicPr>
          <p:cNvPr id="35" name="Picture 34">
            <a:extLst>
              <a:ext uri="{FF2B5EF4-FFF2-40B4-BE49-F238E27FC236}">
                <a16:creationId xmlns:a16="http://schemas.microsoft.com/office/drawing/2014/main" id="{CB6E5C72-7F9F-AC41-D2DD-A3C880B6F1D8}"/>
              </a:ext>
            </a:extLst>
          </p:cNvPr>
          <p:cNvPicPr>
            <a:picLocks noChangeAspect="1"/>
          </p:cNvPicPr>
          <p:nvPr/>
        </p:nvPicPr>
        <p:blipFill>
          <a:blip r:embed="rId2"/>
          <a:stretch>
            <a:fillRect/>
          </a:stretch>
        </p:blipFill>
        <p:spPr>
          <a:xfrm>
            <a:off x="9075974" y="-497284"/>
            <a:ext cx="6029867" cy="5566031"/>
          </a:xfrm>
          <a:prstGeom prst="rect">
            <a:avLst/>
          </a:prstGeom>
        </p:spPr>
      </p:pic>
      <p:pic>
        <p:nvPicPr>
          <p:cNvPr id="34" name="Picture 33">
            <a:extLst>
              <a:ext uri="{FF2B5EF4-FFF2-40B4-BE49-F238E27FC236}">
                <a16:creationId xmlns:a16="http://schemas.microsoft.com/office/drawing/2014/main" id="{76F936B7-27A0-4A30-79D1-959E255D26D2}"/>
              </a:ext>
            </a:extLst>
          </p:cNvPr>
          <p:cNvPicPr>
            <a:picLocks noChangeAspect="1"/>
          </p:cNvPicPr>
          <p:nvPr/>
        </p:nvPicPr>
        <p:blipFill>
          <a:blip r:embed="rId2"/>
          <a:stretch>
            <a:fillRect/>
          </a:stretch>
        </p:blipFill>
        <p:spPr>
          <a:xfrm>
            <a:off x="-3063463" y="-497284"/>
            <a:ext cx="6029867" cy="5566031"/>
          </a:xfrm>
          <a:prstGeom prst="rect">
            <a:avLst/>
          </a:prstGeom>
        </p:spPr>
      </p:pic>
      <p:grpSp>
        <p:nvGrpSpPr>
          <p:cNvPr id="51" name="Group 50">
            <a:extLst>
              <a:ext uri="{FF2B5EF4-FFF2-40B4-BE49-F238E27FC236}">
                <a16:creationId xmlns:a16="http://schemas.microsoft.com/office/drawing/2014/main" id="{452AA9FC-2BE3-E929-ADF0-53447FBAEB23}"/>
              </a:ext>
            </a:extLst>
          </p:cNvPr>
          <p:cNvGrpSpPr/>
          <p:nvPr/>
        </p:nvGrpSpPr>
        <p:grpSpPr>
          <a:xfrm>
            <a:off x="832935" y="1417993"/>
            <a:ext cx="2348415" cy="2348415"/>
            <a:chOff x="4083832" y="1451110"/>
            <a:chExt cx="1753171" cy="1753171"/>
          </a:xfrm>
          <a:solidFill>
            <a:srgbClr val="01AACD">
              <a:alpha val="25000"/>
            </a:srgbClr>
          </a:solidFill>
        </p:grpSpPr>
        <p:sp>
          <p:nvSpPr>
            <p:cNvPr id="52" name="Oval 51">
              <a:extLst>
                <a:ext uri="{FF2B5EF4-FFF2-40B4-BE49-F238E27FC236}">
                  <a16:creationId xmlns:a16="http://schemas.microsoft.com/office/drawing/2014/main" id="{23028171-5277-BD51-FF21-85EBB11D33EE}"/>
                </a:ext>
              </a:extLst>
            </p:cNvPr>
            <p:cNvSpPr/>
            <p:nvPr/>
          </p:nvSpPr>
          <p:spPr>
            <a:xfrm>
              <a:off x="4083832" y="1451110"/>
              <a:ext cx="1753171" cy="1753171"/>
            </a:xfrm>
            <a:prstGeom prst="ellipse">
              <a:avLst/>
            </a:prstGeom>
            <a:grp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3" name="Oval 52">
              <a:extLst>
                <a:ext uri="{FF2B5EF4-FFF2-40B4-BE49-F238E27FC236}">
                  <a16:creationId xmlns:a16="http://schemas.microsoft.com/office/drawing/2014/main" id="{C87C9620-A590-F5D8-0B84-3BA83AD3E23A}"/>
                </a:ext>
              </a:extLst>
            </p:cNvPr>
            <p:cNvSpPr/>
            <p:nvPr/>
          </p:nvSpPr>
          <p:spPr>
            <a:xfrm>
              <a:off x="4083832" y="1451110"/>
              <a:ext cx="1753171" cy="1753171"/>
            </a:xfrm>
            <a:prstGeom prst="ellipse">
              <a:avLst/>
            </a:prstGeom>
            <a:grp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54" name="Group 53">
            <a:extLst>
              <a:ext uri="{FF2B5EF4-FFF2-40B4-BE49-F238E27FC236}">
                <a16:creationId xmlns:a16="http://schemas.microsoft.com/office/drawing/2014/main" id="{992FD61F-6415-4BEB-2590-AA405E66A090}"/>
              </a:ext>
            </a:extLst>
          </p:cNvPr>
          <p:cNvGrpSpPr/>
          <p:nvPr/>
        </p:nvGrpSpPr>
        <p:grpSpPr>
          <a:xfrm>
            <a:off x="3557085" y="1417993"/>
            <a:ext cx="2348415" cy="2348415"/>
            <a:chOff x="4083832" y="1451110"/>
            <a:chExt cx="1753171" cy="1753171"/>
          </a:xfrm>
          <a:solidFill>
            <a:srgbClr val="01AACD">
              <a:alpha val="25000"/>
            </a:srgbClr>
          </a:solidFill>
        </p:grpSpPr>
        <p:sp>
          <p:nvSpPr>
            <p:cNvPr id="55" name="Oval 54">
              <a:extLst>
                <a:ext uri="{FF2B5EF4-FFF2-40B4-BE49-F238E27FC236}">
                  <a16:creationId xmlns:a16="http://schemas.microsoft.com/office/drawing/2014/main" id="{05072015-32CD-58D8-EEF7-4B12331C26F8}"/>
                </a:ext>
              </a:extLst>
            </p:cNvPr>
            <p:cNvSpPr/>
            <p:nvPr/>
          </p:nvSpPr>
          <p:spPr>
            <a:xfrm>
              <a:off x="4083832" y="1451110"/>
              <a:ext cx="1753171" cy="1753171"/>
            </a:xfrm>
            <a:prstGeom prst="ellipse">
              <a:avLst/>
            </a:prstGeom>
            <a:grp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6" name="Oval 55">
              <a:extLst>
                <a:ext uri="{FF2B5EF4-FFF2-40B4-BE49-F238E27FC236}">
                  <a16:creationId xmlns:a16="http://schemas.microsoft.com/office/drawing/2014/main" id="{9B88E49F-5D8B-A2CC-3DB5-62368326B20A}"/>
                </a:ext>
              </a:extLst>
            </p:cNvPr>
            <p:cNvSpPr/>
            <p:nvPr/>
          </p:nvSpPr>
          <p:spPr>
            <a:xfrm>
              <a:off x="4083832" y="1451110"/>
              <a:ext cx="1753171" cy="1753171"/>
            </a:xfrm>
            <a:prstGeom prst="ellipse">
              <a:avLst/>
            </a:prstGeom>
            <a:grp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57" name="Group 56">
            <a:extLst>
              <a:ext uri="{FF2B5EF4-FFF2-40B4-BE49-F238E27FC236}">
                <a16:creationId xmlns:a16="http://schemas.microsoft.com/office/drawing/2014/main" id="{4A2C2D4C-242A-6C44-1769-7B32ACEAA59D}"/>
              </a:ext>
            </a:extLst>
          </p:cNvPr>
          <p:cNvGrpSpPr/>
          <p:nvPr/>
        </p:nvGrpSpPr>
        <p:grpSpPr>
          <a:xfrm>
            <a:off x="6274885" y="1417993"/>
            <a:ext cx="2348415" cy="2348415"/>
            <a:chOff x="4083832" y="1451110"/>
            <a:chExt cx="1753171" cy="1753171"/>
          </a:xfrm>
          <a:solidFill>
            <a:srgbClr val="01AACD">
              <a:alpha val="25000"/>
            </a:srgbClr>
          </a:solidFill>
        </p:grpSpPr>
        <p:sp>
          <p:nvSpPr>
            <p:cNvPr id="58" name="Oval 57">
              <a:extLst>
                <a:ext uri="{FF2B5EF4-FFF2-40B4-BE49-F238E27FC236}">
                  <a16:creationId xmlns:a16="http://schemas.microsoft.com/office/drawing/2014/main" id="{8FC45D8E-B659-BC3C-1102-BC482F9EA6D3}"/>
                </a:ext>
              </a:extLst>
            </p:cNvPr>
            <p:cNvSpPr/>
            <p:nvPr/>
          </p:nvSpPr>
          <p:spPr>
            <a:xfrm>
              <a:off x="4083832" y="1451110"/>
              <a:ext cx="1753171" cy="1753171"/>
            </a:xfrm>
            <a:prstGeom prst="ellipse">
              <a:avLst/>
            </a:prstGeom>
            <a:grp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9" name="Oval 58">
              <a:extLst>
                <a:ext uri="{FF2B5EF4-FFF2-40B4-BE49-F238E27FC236}">
                  <a16:creationId xmlns:a16="http://schemas.microsoft.com/office/drawing/2014/main" id="{2F4E9E20-D82F-B9D5-BBA4-600AE9550158}"/>
                </a:ext>
              </a:extLst>
            </p:cNvPr>
            <p:cNvSpPr/>
            <p:nvPr/>
          </p:nvSpPr>
          <p:spPr>
            <a:xfrm>
              <a:off x="4083832" y="1451110"/>
              <a:ext cx="1753171" cy="1753171"/>
            </a:xfrm>
            <a:prstGeom prst="ellipse">
              <a:avLst/>
            </a:prstGeom>
            <a:grp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60" name="Group 59">
            <a:extLst>
              <a:ext uri="{FF2B5EF4-FFF2-40B4-BE49-F238E27FC236}">
                <a16:creationId xmlns:a16="http://schemas.microsoft.com/office/drawing/2014/main" id="{0D573690-21AF-A56E-0316-E689960EF0DB}"/>
              </a:ext>
            </a:extLst>
          </p:cNvPr>
          <p:cNvGrpSpPr/>
          <p:nvPr/>
        </p:nvGrpSpPr>
        <p:grpSpPr>
          <a:xfrm>
            <a:off x="9011735" y="1417993"/>
            <a:ext cx="2348415" cy="2348415"/>
            <a:chOff x="4083832" y="1451110"/>
            <a:chExt cx="1753171" cy="1753171"/>
          </a:xfrm>
          <a:solidFill>
            <a:srgbClr val="01AACD">
              <a:alpha val="25000"/>
            </a:srgbClr>
          </a:solidFill>
        </p:grpSpPr>
        <p:sp>
          <p:nvSpPr>
            <p:cNvPr id="61" name="Oval 60">
              <a:extLst>
                <a:ext uri="{FF2B5EF4-FFF2-40B4-BE49-F238E27FC236}">
                  <a16:creationId xmlns:a16="http://schemas.microsoft.com/office/drawing/2014/main" id="{6B9F8857-5164-B414-B45B-4E9156E36341}"/>
                </a:ext>
              </a:extLst>
            </p:cNvPr>
            <p:cNvSpPr/>
            <p:nvPr/>
          </p:nvSpPr>
          <p:spPr>
            <a:xfrm>
              <a:off x="4083832" y="1451110"/>
              <a:ext cx="1753171" cy="1753171"/>
            </a:xfrm>
            <a:prstGeom prst="ellipse">
              <a:avLst/>
            </a:prstGeom>
            <a:grp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62" name="Oval 61">
              <a:extLst>
                <a:ext uri="{FF2B5EF4-FFF2-40B4-BE49-F238E27FC236}">
                  <a16:creationId xmlns:a16="http://schemas.microsoft.com/office/drawing/2014/main" id="{44411CA6-6A67-48B3-604A-5E99B413088D}"/>
                </a:ext>
              </a:extLst>
            </p:cNvPr>
            <p:cNvSpPr/>
            <p:nvPr/>
          </p:nvSpPr>
          <p:spPr>
            <a:xfrm>
              <a:off x="4083832" y="1451110"/>
              <a:ext cx="1753171" cy="1753171"/>
            </a:xfrm>
            <a:prstGeom prst="ellipse">
              <a:avLst/>
            </a:prstGeom>
            <a:grp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14" name="Rectangle 14">
            <a:extLst>
              <a:ext uri="{FF2B5EF4-FFF2-40B4-BE49-F238E27FC236}">
                <a16:creationId xmlns:a16="http://schemas.microsoft.com/office/drawing/2014/main" id="{B8A1C879-3E6B-7C6E-DF68-B07135B35576}"/>
              </a:ext>
            </a:extLst>
          </p:cNvPr>
          <p:cNvSpPr>
            <a:spLocks noChangeArrowheads="1"/>
          </p:cNvSpPr>
          <p:nvPr/>
        </p:nvSpPr>
        <p:spPr bwMode="auto">
          <a:xfrm>
            <a:off x="3167776" y="422275"/>
            <a:ext cx="584775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dirty="0">
                <a:solidFill>
                  <a:srgbClr val="BF965C"/>
                </a:solidFill>
                <a:latin typeface="Arial" panose="020B0604020202020204" pitchFamily="34" charset="0"/>
                <a:cs typeface="Arial" panose="020B0604020202020204" pitchFamily="34" charset="0"/>
              </a:rPr>
              <a:t>What My Clients </a:t>
            </a:r>
            <a:r>
              <a:rPr lang="en-US" sz="3600" b="1" dirty="0">
                <a:solidFill>
                  <a:srgbClr val="BF965C"/>
                </a:solidFill>
                <a:latin typeface="Arial" panose="020B0604020202020204" pitchFamily="34" charset="0"/>
                <a:cs typeface="Arial" panose="020B0604020202020204" pitchFamily="34" charset="0"/>
              </a:rPr>
              <a:t>Are Saying</a:t>
            </a:r>
          </a:p>
        </p:txBody>
      </p:sp>
      <p:sp>
        <p:nvSpPr>
          <p:cNvPr id="16" name="Rectangle 16">
            <a:extLst>
              <a:ext uri="{FF2B5EF4-FFF2-40B4-BE49-F238E27FC236}">
                <a16:creationId xmlns:a16="http://schemas.microsoft.com/office/drawing/2014/main" id="{57C5D450-BD6D-1EA8-C16D-35965F14F69E}"/>
              </a:ext>
            </a:extLst>
          </p:cNvPr>
          <p:cNvSpPr>
            <a:spLocks noChangeArrowheads="1"/>
          </p:cNvSpPr>
          <p:nvPr/>
        </p:nvSpPr>
        <p:spPr bwMode="auto">
          <a:xfrm>
            <a:off x="1088327" y="3960696"/>
            <a:ext cx="18773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b="1" i="0" u="none" strike="noStrike" cap="none" normalizeH="0" baseline="0" dirty="0">
                <a:ln>
                  <a:noFill/>
                </a:ln>
                <a:solidFill>
                  <a:srgbClr val="BF965C"/>
                </a:solidFill>
                <a:effectLst/>
                <a:cs typeface="Arial" panose="020B0604020202020204" pitchFamily="34" charset="0"/>
              </a:rPr>
              <a:t>Name Goes Here</a:t>
            </a:r>
            <a:endParaRPr kumimoji="0" lang="ru-UA" altLang="ru-UA" b="0" i="0" u="none" strike="noStrike" cap="none" normalizeH="0" baseline="0">
              <a:ln>
                <a:noFill/>
              </a:ln>
              <a:solidFill>
                <a:srgbClr val="BF965C"/>
              </a:solidFill>
              <a:effectLst/>
              <a:cs typeface="Arial" panose="020B0604020202020204" pitchFamily="34" charset="0"/>
            </a:endParaRPr>
          </a:p>
        </p:txBody>
      </p:sp>
      <p:sp>
        <p:nvSpPr>
          <p:cNvPr id="18" name="Rectangle 18">
            <a:extLst>
              <a:ext uri="{FF2B5EF4-FFF2-40B4-BE49-F238E27FC236}">
                <a16:creationId xmlns:a16="http://schemas.microsoft.com/office/drawing/2014/main" id="{6A837B10-05B1-8652-E5FC-BA292111514C}"/>
              </a:ext>
            </a:extLst>
          </p:cNvPr>
          <p:cNvSpPr>
            <a:spLocks noChangeArrowheads="1"/>
          </p:cNvSpPr>
          <p:nvPr/>
        </p:nvSpPr>
        <p:spPr bwMode="auto">
          <a:xfrm>
            <a:off x="3823828" y="3960696"/>
            <a:ext cx="18466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ru-UA" b="1" dirty="0">
                <a:solidFill>
                  <a:srgbClr val="BF965C"/>
                </a:solidFill>
                <a:cs typeface="Arial" panose="020B0604020202020204" pitchFamily="34" charset="0"/>
              </a:rPr>
              <a:t>Name Goes Here</a:t>
            </a:r>
            <a:endParaRPr lang="ru-UA" altLang="ru-UA">
              <a:solidFill>
                <a:srgbClr val="BF965C"/>
              </a:solidFill>
              <a:cs typeface="Arial" panose="020B0604020202020204" pitchFamily="34" charset="0"/>
            </a:endParaRPr>
          </a:p>
        </p:txBody>
      </p:sp>
      <p:sp>
        <p:nvSpPr>
          <p:cNvPr id="20" name="Rectangle 20">
            <a:extLst>
              <a:ext uri="{FF2B5EF4-FFF2-40B4-BE49-F238E27FC236}">
                <a16:creationId xmlns:a16="http://schemas.microsoft.com/office/drawing/2014/main" id="{5A68206C-1586-8202-07A3-C12CE29A6BF7}"/>
              </a:ext>
            </a:extLst>
          </p:cNvPr>
          <p:cNvSpPr>
            <a:spLocks noChangeArrowheads="1"/>
          </p:cNvSpPr>
          <p:nvPr/>
        </p:nvSpPr>
        <p:spPr bwMode="auto">
          <a:xfrm>
            <a:off x="6540561" y="3960696"/>
            <a:ext cx="18466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ru-UA" b="1" dirty="0">
                <a:solidFill>
                  <a:srgbClr val="BF965C"/>
                </a:solidFill>
                <a:cs typeface="Arial" panose="020B0604020202020204" pitchFamily="34" charset="0"/>
              </a:rPr>
              <a:t>Name Goes Here</a:t>
            </a:r>
            <a:endParaRPr lang="ru-UA" altLang="ru-UA">
              <a:solidFill>
                <a:srgbClr val="BF965C"/>
              </a:solidFill>
              <a:cs typeface="Arial" panose="020B0604020202020204" pitchFamily="34" charset="0"/>
            </a:endParaRPr>
          </a:p>
        </p:txBody>
      </p:sp>
      <p:sp>
        <p:nvSpPr>
          <p:cNvPr id="22" name="Rectangle 22">
            <a:extLst>
              <a:ext uri="{FF2B5EF4-FFF2-40B4-BE49-F238E27FC236}">
                <a16:creationId xmlns:a16="http://schemas.microsoft.com/office/drawing/2014/main" id="{2A69C86E-50AB-7AEA-0E5B-9FBFD16F8317}"/>
              </a:ext>
            </a:extLst>
          </p:cNvPr>
          <p:cNvSpPr>
            <a:spLocks noChangeArrowheads="1"/>
          </p:cNvSpPr>
          <p:nvPr/>
        </p:nvSpPr>
        <p:spPr bwMode="auto">
          <a:xfrm>
            <a:off x="9261609" y="3960696"/>
            <a:ext cx="18466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ru-UA" b="1" dirty="0">
                <a:solidFill>
                  <a:srgbClr val="BF965C"/>
                </a:solidFill>
                <a:cs typeface="Arial" panose="020B0604020202020204" pitchFamily="34" charset="0"/>
              </a:rPr>
              <a:t>Name Goes Here</a:t>
            </a:r>
            <a:endParaRPr lang="ru-UA" altLang="ru-UA">
              <a:solidFill>
                <a:srgbClr val="BF965C"/>
              </a:solidFill>
              <a:cs typeface="Arial" panose="020B0604020202020204" pitchFamily="34" charset="0"/>
            </a:endParaRPr>
          </a:p>
        </p:txBody>
      </p:sp>
      <p:pic>
        <p:nvPicPr>
          <p:cNvPr id="3" name="Picture Placeholder 2" descr="A person in a white suit&#10;&#10;Description automatically generated">
            <a:extLst>
              <a:ext uri="{FF2B5EF4-FFF2-40B4-BE49-F238E27FC236}">
                <a16:creationId xmlns:a16="http://schemas.microsoft.com/office/drawing/2014/main" id="{1E5E6743-E622-AC33-25E9-C3A150DFD4D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70" b="270"/>
          <a:stretch>
            <a:fillRect/>
          </a:stretch>
        </p:blipFill>
        <p:spPr>
          <a:xfrm>
            <a:off x="1006475" y="1583095"/>
            <a:ext cx="2017714" cy="2016126"/>
          </a:xfrm>
        </p:spPr>
      </p:pic>
      <p:pic>
        <p:nvPicPr>
          <p:cNvPr id="6" name="Picture Placeholder 5" descr="A person in a white suit&#10;&#10;Description automatically generated">
            <a:extLst>
              <a:ext uri="{FF2B5EF4-FFF2-40B4-BE49-F238E27FC236}">
                <a16:creationId xmlns:a16="http://schemas.microsoft.com/office/drawing/2014/main" id="{B51FEFC5-D0BE-891E-01BC-D6ED27D5810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70" b="270"/>
          <a:stretch>
            <a:fillRect/>
          </a:stretch>
        </p:blipFill>
        <p:spPr>
          <a:xfrm>
            <a:off x="3725863" y="1583095"/>
            <a:ext cx="2017714" cy="2016126"/>
          </a:xfrm>
        </p:spPr>
      </p:pic>
      <p:pic>
        <p:nvPicPr>
          <p:cNvPr id="9" name="Picture Placeholder 8" descr="A person in a white suit&#10;&#10;Description automatically generated">
            <a:extLst>
              <a:ext uri="{FF2B5EF4-FFF2-40B4-BE49-F238E27FC236}">
                <a16:creationId xmlns:a16="http://schemas.microsoft.com/office/drawing/2014/main" id="{8C806A04-1417-E643-99B0-E481CF0ADA3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70" b="270"/>
          <a:stretch>
            <a:fillRect/>
          </a:stretch>
        </p:blipFill>
        <p:spPr>
          <a:xfrm>
            <a:off x="6445250" y="1583095"/>
            <a:ext cx="2017714" cy="2016126"/>
          </a:xfrm>
        </p:spPr>
      </p:pic>
      <p:pic>
        <p:nvPicPr>
          <p:cNvPr id="12" name="Picture Placeholder 11" descr="A person in a white suit&#10;&#10;Description automatically generated">
            <a:extLst>
              <a:ext uri="{FF2B5EF4-FFF2-40B4-BE49-F238E27FC236}">
                <a16:creationId xmlns:a16="http://schemas.microsoft.com/office/drawing/2014/main" id="{5C406189-B370-5CDA-C1A8-C554C0879CB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270" b="270"/>
          <a:stretch>
            <a:fillRect/>
          </a:stretch>
        </p:blipFill>
        <p:spPr>
          <a:xfrm>
            <a:off x="9164638" y="1583095"/>
            <a:ext cx="2017714" cy="2016126"/>
          </a:xfrm>
        </p:spPr>
      </p:pic>
      <p:sp>
        <p:nvSpPr>
          <p:cNvPr id="23" name="Rectangle 15">
            <a:extLst>
              <a:ext uri="{FF2B5EF4-FFF2-40B4-BE49-F238E27FC236}">
                <a16:creationId xmlns:a16="http://schemas.microsoft.com/office/drawing/2014/main" id="{B32A7600-4689-2C49-93BD-5E74A3D46AAD}"/>
              </a:ext>
            </a:extLst>
          </p:cNvPr>
          <p:cNvSpPr>
            <a:spLocks noChangeArrowheads="1"/>
          </p:cNvSpPr>
          <p:nvPr/>
        </p:nvSpPr>
        <p:spPr bwMode="auto">
          <a:xfrm>
            <a:off x="1088327" y="4401389"/>
            <a:ext cx="1877309"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lvl="0"/>
            <a:endParaRPr lang="en-US" altLang="ru-UA" sz="1100" dirty="0">
              <a:solidFill>
                <a:srgbClr val="9FA4B7"/>
              </a:solidFill>
              <a:latin typeface="Open Sans" panose="020B0606030504020204" pitchFamily="34" charset="0"/>
            </a:endParaRPr>
          </a:p>
        </p:txBody>
      </p:sp>
      <p:sp>
        <p:nvSpPr>
          <p:cNvPr id="24" name="Rectangle 15">
            <a:extLst>
              <a:ext uri="{FF2B5EF4-FFF2-40B4-BE49-F238E27FC236}">
                <a16:creationId xmlns:a16="http://schemas.microsoft.com/office/drawing/2014/main" id="{6D5A5D79-4043-F156-2207-9066D2836E99}"/>
              </a:ext>
            </a:extLst>
          </p:cNvPr>
          <p:cNvSpPr>
            <a:spLocks noChangeArrowheads="1"/>
          </p:cNvSpPr>
          <p:nvPr/>
        </p:nvSpPr>
        <p:spPr bwMode="auto">
          <a:xfrm>
            <a:off x="3776525" y="4401389"/>
            <a:ext cx="1877309"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lvl="0"/>
            <a:endParaRPr lang="en-US" altLang="ru-UA" sz="1100" dirty="0">
              <a:solidFill>
                <a:srgbClr val="9FA4B7"/>
              </a:solidFill>
              <a:latin typeface="Open Sans" panose="020B0606030504020204" pitchFamily="34" charset="0"/>
            </a:endParaRPr>
          </a:p>
        </p:txBody>
      </p:sp>
      <p:sp>
        <p:nvSpPr>
          <p:cNvPr id="25" name="Rectangle 15">
            <a:extLst>
              <a:ext uri="{FF2B5EF4-FFF2-40B4-BE49-F238E27FC236}">
                <a16:creationId xmlns:a16="http://schemas.microsoft.com/office/drawing/2014/main" id="{0E1D886E-8B99-54B1-2A6C-8B40A44B1562}"/>
              </a:ext>
            </a:extLst>
          </p:cNvPr>
          <p:cNvSpPr>
            <a:spLocks noChangeArrowheads="1"/>
          </p:cNvSpPr>
          <p:nvPr/>
        </p:nvSpPr>
        <p:spPr bwMode="auto">
          <a:xfrm>
            <a:off x="6526600" y="4401389"/>
            <a:ext cx="1877309"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lvl="0"/>
            <a:endParaRPr lang="en-US" altLang="ru-UA" sz="1100" dirty="0">
              <a:solidFill>
                <a:srgbClr val="9FA4B7"/>
              </a:solidFill>
              <a:latin typeface="Open Sans" panose="020B0606030504020204" pitchFamily="34" charset="0"/>
            </a:endParaRPr>
          </a:p>
        </p:txBody>
      </p:sp>
      <p:sp>
        <p:nvSpPr>
          <p:cNvPr id="30" name="Rectangle 15">
            <a:extLst>
              <a:ext uri="{FF2B5EF4-FFF2-40B4-BE49-F238E27FC236}">
                <a16:creationId xmlns:a16="http://schemas.microsoft.com/office/drawing/2014/main" id="{4A39E8BB-BD68-7127-A575-A41F448707B3}"/>
              </a:ext>
            </a:extLst>
          </p:cNvPr>
          <p:cNvSpPr>
            <a:spLocks noChangeArrowheads="1"/>
          </p:cNvSpPr>
          <p:nvPr/>
        </p:nvSpPr>
        <p:spPr bwMode="auto">
          <a:xfrm>
            <a:off x="9249174" y="4401389"/>
            <a:ext cx="1877309"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algn="ctr"/>
            <a:r>
              <a:rPr lang="en-US" altLang="ru-UA" sz="1100" dirty="0">
                <a:solidFill>
                  <a:srgbClr val="9FA4B7"/>
                </a:solidFill>
                <a:latin typeface="Open Sans" panose="020B0606030504020204" pitchFamily="34" charset="0"/>
              </a:rPr>
              <a:t>Body text Goes here</a:t>
            </a:r>
          </a:p>
          <a:p>
            <a:pPr lvl="0"/>
            <a:endParaRPr lang="en-US" altLang="ru-UA" sz="1100" dirty="0">
              <a:solidFill>
                <a:srgbClr val="9FA4B7"/>
              </a:solidFill>
              <a:latin typeface="Open Sans" panose="020B0606030504020204" pitchFamily="34" charset="0"/>
            </a:endParaRPr>
          </a:p>
        </p:txBody>
      </p:sp>
      <p:grpSp>
        <p:nvGrpSpPr>
          <p:cNvPr id="31" name="Group">
            <a:extLst>
              <a:ext uri="{FF2B5EF4-FFF2-40B4-BE49-F238E27FC236}">
                <a16:creationId xmlns:a16="http://schemas.microsoft.com/office/drawing/2014/main" id="{0241A6DC-413F-6C78-7E0A-E2B00D2A5D8B}"/>
              </a:ext>
            </a:extLst>
          </p:cNvPr>
          <p:cNvGrpSpPr/>
          <p:nvPr/>
        </p:nvGrpSpPr>
        <p:grpSpPr>
          <a:xfrm>
            <a:off x="4919576" y="6171325"/>
            <a:ext cx="2344155" cy="369913"/>
            <a:chOff x="0" y="0"/>
            <a:chExt cx="2344154" cy="369912"/>
          </a:xfrm>
        </p:grpSpPr>
        <p:pic>
          <p:nvPicPr>
            <p:cNvPr id="32" name="Lang-Realty-Find-Your-Way-Home.png" descr="Lang-Realty-Find-Your-Way-Home.png">
              <a:extLst>
                <a:ext uri="{FF2B5EF4-FFF2-40B4-BE49-F238E27FC236}">
                  <a16:creationId xmlns:a16="http://schemas.microsoft.com/office/drawing/2014/main" id="{7698C961-0C8F-38EC-3F3A-A9EA8BFAB4E0}"/>
                </a:ext>
              </a:extLst>
            </p:cNvPr>
            <p:cNvPicPr>
              <a:picLocks noChangeAspect="1"/>
            </p:cNvPicPr>
            <p:nvPr/>
          </p:nvPicPr>
          <p:blipFill>
            <a:blip r:embed="rId4"/>
            <a:srcRect l="19780" b="48838"/>
            <a:stretch>
              <a:fillRect/>
            </a:stretch>
          </p:blipFill>
          <p:spPr>
            <a:xfrm>
              <a:off x="473251" y="9750"/>
              <a:ext cx="1870904" cy="274439"/>
            </a:xfrm>
            <a:prstGeom prst="rect">
              <a:avLst/>
            </a:prstGeom>
            <a:ln w="12700" cap="flat">
              <a:noFill/>
              <a:miter lim="400000"/>
            </a:ln>
            <a:effectLst/>
          </p:spPr>
        </p:pic>
        <p:pic>
          <p:nvPicPr>
            <p:cNvPr id="33" name="Lang-Realty-Find-Your-Way-Home.png" descr="Lang-Realty-Find-Your-Way-Home.png">
              <a:extLst>
                <a:ext uri="{FF2B5EF4-FFF2-40B4-BE49-F238E27FC236}">
                  <a16:creationId xmlns:a16="http://schemas.microsoft.com/office/drawing/2014/main" id="{25F8E546-10D4-89A0-0B10-0F0AADD2FB1B}"/>
                </a:ext>
              </a:extLst>
            </p:cNvPr>
            <p:cNvPicPr>
              <a:picLocks noChangeAspect="1"/>
            </p:cNvPicPr>
            <p:nvPr/>
          </p:nvPicPr>
          <p:blipFill>
            <a:blip r:embed="rId4"/>
            <a:srcRect r="79657" b="31039"/>
            <a:stretch>
              <a:fillRect/>
            </a:stretch>
          </p:blipFill>
          <p:spPr>
            <a:xfrm>
              <a:off x="-1" y="-1"/>
              <a:ext cx="474439" cy="369914"/>
            </a:xfrm>
            <a:prstGeom prst="rect">
              <a:avLst/>
            </a:prstGeom>
            <a:ln w="12700" cap="flat">
              <a:noFill/>
              <a:miter lim="400000"/>
            </a:ln>
            <a:effectLst/>
          </p:spPr>
        </p:pic>
      </p:grpSp>
    </p:spTree>
    <p:extLst>
      <p:ext uri="{BB962C8B-B14F-4D97-AF65-F5344CB8AC3E}">
        <p14:creationId xmlns:p14="http://schemas.microsoft.com/office/powerpoint/2010/main" val="39034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5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1" decel="10000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1000" fill="hold"/>
                                        <p:tgtEl>
                                          <p:spTgt spid="51"/>
                                        </p:tgtEl>
                                        <p:attrNameLst>
                                          <p:attrName>ppt_x</p:attrName>
                                        </p:attrNameLst>
                                      </p:cBhvr>
                                      <p:tavLst>
                                        <p:tav tm="0">
                                          <p:val>
                                            <p:strVal val="#ppt_x"/>
                                          </p:val>
                                        </p:tav>
                                        <p:tav tm="100000">
                                          <p:val>
                                            <p:strVal val="#ppt_x"/>
                                          </p:val>
                                        </p:tav>
                                      </p:tavLst>
                                    </p:anim>
                                    <p:anim calcmode="lin" valueType="num">
                                      <p:cBhvr additive="base">
                                        <p:cTn id="24" dur="1000" fill="hold"/>
                                        <p:tgtEl>
                                          <p:spTgt spid="51"/>
                                        </p:tgtEl>
                                        <p:attrNameLst>
                                          <p:attrName>ppt_y</p:attrName>
                                        </p:attrNameLst>
                                      </p:cBhvr>
                                      <p:tavLst>
                                        <p:tav tm="0">
                                          <p:val>
                                            <p:strVal val="0-#ppt_h/2"/>
                                          </p:val>
                                        </p:tav>
                                        <p:tav tm="100000">
                                          <p:val>
                                            <p:strVal val="#ppt_y"/>
                                          </p:val>
                                        </p:tav>
                                      </p:tavLst>
                                    </p:anim>
                                  </p:childTnLst>
                                </p:cTn>
                              </p:par>
                              <p:par>
                                <p:cTn id="25" presetID="2" presetClass="entr" presetSubtype="1" decel="100000" fill="hold" nodeType="withEffect">
                                  <p:stCondLst>
                                    <p:cond delay="50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1000" fill="hold"/>
                                        <p:tgtEl>
                                          <p:spTgt spid="54"/>
                                        </p:tgtEl>
                                        <p:attrNameLst>
                                          <p:attrName>ppt_x</p:attrName>
                                        </p:attrNameLst>
                                      </p:cBhvr>
                                      <p:tavLst>
                                        <p:tav tm="0">
                                          <p:val>
                                            <p:strVal val="#ppt_x"/>
                                          </p:val>
                                        </p:tav>
                                        <p:tav tm="100000">
                                          <p:val>
                                            <p:strVal val="#ppt_x"/>
                                          </p:val>
                                        </p:tav>
                                      </p:tavLst>
                                    </p:anim>
                                    <p:anim calcmode="lin" valueType="num">
                                      <p:cBhvr additive="base">
                                        <p:cTn id="28" dur="1000" fill="hold"/>
                                        <p:tgtEl>
                                          <p:spTgt spid="54"/>
                                        </p:tgtEl>
                                        <p:attrNameLst>
                                          <p:attrName>ppt_y</p:attrName>
                                        </p:attrNameLst>
                                      </p:cBhvr>
                                      <p:tavLst>
                                        <p:tav tm="0">
                                          <p:val>
                                            <p:strVal val="0-#ppt_h/2"/>
                                          </p:val>
                                        </p:tav>
                                        <p:tav tm="100000">
                                          <p:val>
                                            <p:strVal val="#ppt_y"/>
                                          </p:val>
                                        </p:tav>
                                      </p:tavLst>
                                    </p:anim>
                                  </p:childTnLst>
                                </p:cTn>
                              </p:par>
                              <p:par>
                                <p:cTn id="29" presetID="2" presetClass="entr" presetSubtype="1" decel="100000" fill="hold" nodeType="withEffect">
                                  <p:stCondLst>
                                    <p:cond delay="100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1000" fill="hold"/>
                                        <p:tgtEl>
                                          <p:spTgt spid="57"/>
                                        </p:tgtEl>
                                        <p:attrNameLst>
                                          <p:attrName>ppt_x</p:attrName>
                                        </p:attrNameLst>
                                      </p:cBhvr>
                                      <p:tavLst>
                                        <p:tav tm="0">
                                          <p:val>
                                            <p:strVal val="#ppt_x"/>
                                          </p:val>
                                        </p:tav>
                                        <p:tav tm="100000">
                                          <p:val>
                                            <p:strVal val="#ppt_x"/>
                                          </p:val>
                                        </p:tav>
                                      </p:tavLst>
                                    </p:anim>
                                    <p:anim calcmode="lin" valueType="num">
                                      <p:cBhvr additive="base">
                                        <p:cTn id="32" dur="1000" fill="hold"/>
                                        <p:tgtEl>
                                          <p:spTgt spid="57"/>
                                        </p:tgtEl>
                                        <p:attrNameLst>
                                          <p:attrName>ppt_y</p:attrName>
                                        </p:attrNameLst>
                                      </p:cBhvr>
                                      <p:tavLst>
                                        <p:tav tm="0">
                                          <p:val>
                                            <p:strVal val="0-#ppt_h/2"/>
                                          </p:val>
                                        </p:tav>
                                        <p:tav tm="100000">
                                          <p:val>
                                            <p:strVal val="#ppt_y"/>
                                          </p:val>
                                        </p:tav>
                                      </p:tavLst>
                                    </p:anim>
                                  </p:childTnLst>
                                </p:cTn>
                              </p:par>
                              <p:par>
                                <p:cTn id="33" presetID="2" presetClass="entr" presetSubtype="1" decel="100000" fill="hold" nodeType="withEffect">
                                  <p:stCondLst>
                                    <p:cond delay="150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1000" fill="hold"/>
                                        <p:tgtEl>
                                          <p:spTgt spid="60"/>
                                        </p:tgtEl>
                                        <p:attrNameLst>
                                          <p:attrName>ppt_x</p:attrName>
                                        </p:attrNameLst>
                                      </p:cBhvr>
                                      <p:tavLst>
                                        <p:tav tm="0">
                                          <p:val>
                                            <p:strVal val="#ppt_x"/>
                                          </p:val>
                                        </p:tav>
                                        <p:tav tm="100000">
                                          <p:val>
                                            <p:strVal val="#ppt_x"/>
                                          </p:val>
                                        </p:tav>
                                      </p:tavLst>
                                    </p:anim>
                                    <p:anim calcmode="lin" valueType="num">
                                      <p:cBhvr additive="base">
                                        <p:cTn id="36" dur="1000" fill="hold"/>
                                        <p:tgtEl>
                                          <p:spTgt spid="60"/>
                                        </p:tgtEl>
                                        <p:attrNameLst>
                                          <p:attrName>ppt_y</p:attrName>
                                        </p:attrNameLst>
                                      </p:cBhvr>
                                      <p:tavLst>
                                        <p:tav tm="0">
                                          <p:val>
                                            <p:strVal val="0-#ppt_h/2"/>
                                          </p:val>
                                        </p:tav>
                                        <p:tav tm="100000">
                                          <p:val>
                                            <p:strVal val="#ppt_y"/>
                                          </p:val>
                                        </p:tav>
                                      </p:tavLst>
                                    </p:anim>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2" grpId="0"/>
      <p:bldP spid="23" grpId="0"/>
      <p:bldP spid="24" grpId="0"/>
      <p:bldP spid="25"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0E7E9F1-C9C8-42F1-9729-58D4A6CC5CD5}"/>
              </a:ext>
            </a:extLst>
          </p:cNvPr>
          <p:cNvGrpSpPr/>
          <p:nvPr/>
        </p:nvGrpSpPr>
        <p:grpSpPr>
          <a:xfrm>
            <a:off x="1181701" y="627475"/>
            <a:ext cx="3215898" cy="3215898"/>
            <a:chOff x="4083832" y="1451110"/>
            <a:chExt cx="1753171" cy="1753171"/>
          </a:xfrm>
          <a:solidFill>
            <a:srgbClr val="01AACD">
              <a:alpha val="25000"/>
            </a:srgbClr>
          </a:solidFill>
        </p:grpSpPr>
        <p:sp>
          <p:nvSpPr>
            <p:cNvPr id="18" name="Oval 17">
              <a:extLst>
                <a:ext uri="{FF2B5EF4-FFF2-40B4-BE49-F238E27FC236}">
                  <a16:creationId xmlns:a16="http://schemas.microsoft.com/office/drawing/2014/main" id="{0BD5A444-CF4B-435C-A2FA-B74DBDF1F353}"/>
                </a:ext>
              </a:extLst>
            </p:cNvPr>
            <p:cNvSpPr/>
            <p:nvPr/>
          </p:nvSpPr>
          <p:spPr>
            <a:xfrm>
              <a:off x="4083832" y="1451110"/>
              <a:ext cx="1753171" cy="1753171"/>
            </a:xfrm>
            <a:prstGeom prst="ellipse">
              <a:avLst/>
            </a:prstGeom>
            <a:grp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9" name="Oval 18">
              <a:extLst>
                <a:ext uri="{FF2B5EF4-FFF2-40B4-BE49-F238E27FC236}">
                  <a16:creationId xmlns:a16="http://schemas.microsoft.com/office/drawing/2014/main" id="{25FB1E0D-14D3-4884-B4F7-8C39D2CA84F9}"/>
                </a:ext>
              </a:extLst>
            </p:cNvPr>
            <p:cNvSpPr/>
            <p:nvPr/>
          </p:nvSpPr>
          <p:spPr>
            <a:xfrm>
              <a:off x="4083832" y="1451110"/>
              <a:ext cx="1753171" cy="1753171"/>
            </a:xfrm>
            <a:prstGeom prst="ellipse">
              <a:avLst/>
            </a:prstGeom>
            <a:grp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11" name="Text"/>
          <p:cNvSpPr>
            <a:spLocks noChangeArrowheads="1"/>
          </p:cNvSpPr>
          <p:nvPr/>
        </p:nvSpPr>
        <p:spPr bwMode="auto">
          <a:xfrm>
            <a:off x="1413976" y="4596967"/>
            <a:ext cx="2811368" cy="161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ru-RU" b="1" dirty="0">
                <a:solidFill>
                  <a:srgbClr val="193C6E"/>
                </a:solidFill>
              </a:rPr>
              <a:t>Office: </a:t>
            </a:r>
            <a:r>
              <a:rPr lang="en-US" altLang="ru-RU" dirty="0">
                <a:solidFill>
                  <a:srgbClr val="193C6E"/>
                </a:solidFill>
              </a:rPr>
              <a:t>999.999.9999</a:t>
            </a:r>
            <a:endParaRPr lang="ru-RU" altLang="ru-RU" dirty="0">
              <a:solidFill>
                <a:srgbClr val="193C6E"/>
              </a:solidFill>
            </a:endParaRPr>
          </a:p>
          <a:p>
            <a:pPr algn="ctr">
              <a:lnSpc>
                <a:spcPct val="150000"/>
              </a:lnSpc>
            </a:pPr>
            <a:r>
              <a:rPr lang="en-US" altLang="ru-RU" b="1" dirty="0">
                <a:solidFill>
                  <a:srgbClr val="193C6E"/>
                </a:solidFill>
              </a:rPr>
              <a:t>Cell: </a:t>
            </a:r>
            <a:r>
              <a:rPr lang="en-US" altLang="ru-RU" dirty="0">
                <a:solidFill>
                  <a:srgbClr val="193C6E"/>
                </a:solidFill>
              </a:rPr>
              <a:t>999.999.9999</a:t>
            </a:r>
          </a:p>
          <a:p>
            <a:pPr algn="ctr">
              <a:lnSpc>
                <a:spcPct val="150000"/>
              </a:lnSpc>
            </a:pPr>
            <a:r>
              <a:rPr lang="en-US" dirty="0" err="1">
                <a:solidFill>
                  <a:srgbClr val="193C6E"/>
                </a:solidFill>
                <a:uFill>
                  <a:solidFill>
                    <a:srgbClr val="0000FF"/>
                  </a:solidFill>
                </a:uFill>
              </a:rPr>
              <a:t>agent@langrealty.com</a:t>
            </a:r>
            <a:endParaRPr lang="en-US" dirty="0">
              <a:solidFill>
                <a:srgbClr val="193C6E"/>
              </a:solidFill>
              <a:uFill>
                <a:solidFill>
                  <a:srgbClr val="0000FF"/>
                </a:solidFill>
              </a:uFill>
            </a:endParaRPr>
          </a:p>
          <a:p>
            <a:pPr algn="ctr">
              <a:lnSpc>
                <a:spcPct val="150000"/>
              </a:lnSpc>
            </a:pPr>
            <a:r>
              <a:rPr lang="en-US" dirty="0" err="1">
                <a:solidFill>
                  <a:srgbClr val="193C6E"/>
                </a:solidFill>
                <a:uFill>
                  <a:solidFill>
                    <a:srgbClr val="0000FF"/>
                  </a:solidFill>
                </a:uFill>
              </a:rPr>
              <a:t>agent.langrealty.com</a:t>
            </a:r>
            <a:endParaRPr lang="en-US" dirty="0">
              <a:solidFill>
                <a:srgbClr val="193C6E"/>
              </a:solidFill>
              <a:uFill>
                <a:solidFill>
                  <a:srgbClr val="0000FF"/>
                </a:solidFill>
              </a:uFill>
            </a:endParaRPr>
          </a:p>
        </p:txBody>
      </p:sp>
      <p:sp>
        <p:nvSpPr>
          <p:cNvPr id="12" name="Text_01"/>
          <p:cNvSpPr>
            <a:spLocks noChangeArrowheads="1"/>
          </p:cNvSpPr>
          <p:nvPr/>
        </p:nvSpPr>
        <p:spPr bwMode="auto">
          <a:xfrm>
            <a:off x="1820187" y="4068543"/>
            <a:ext cx="19989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2800" dirty="0">
                <a:solidFill>
                  <a:srgbClr val="BF965C"/>
                </a:solidFill>
              </a:rPr>
              <a:t>Agent Name</a:t>
            </a:r>
          </a:p>
        </p:txBody>
      </p:sp>
      <p:grpSp>
        <p:nvGrpSpPr>
          <p:cNvPr id="20" name="Group 19">
            <a:extLst>
              <a:ext uri="{FF2B5EF4-FFF2-40B4-BE49-F238E27FC236}">
                <a16:creationId xmlns:a16="http://schemas.microsoft.com/office/drawing/2014/main" id="{90AEAD2A-20DE-4722-AD99-65626266EE81}"/>
              </a:ext>
            </a:extLst>
          </p:cNvPr>
          <p:cNvGrpSpPr/>
          <p:nvPr/>
        </p:nvGrpSpPr>
        <p:grpSpPr>
          <a:xfrm>
            <a:off x="11396759" y="275263"/>
            <a:ext cx="518079" cy="518079"/>
            <a:chOff x="4083832" y="1451110"/>
            <a:chExt cx="1753171" cy="1753171"/>
          </a:xfrm>
        </p:grpSpPr>
        <p:sp>
          <p:nvSpPr>
            <p:cNvPr id="21" name="Oval 20">
              <a:extLst>
                <a:ext uri="{FF2B5EF4-FFF2-40B4-BE49-F238E27FC236}">
                  <a16:creationId xmlns:a16="http://schemas.microsoft.com/office/drawing/2014/main" id="{72CDFC07-85DC-41CF-8FF2-D5998E3AAA1F}"/>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2" name="Oval 21">
              <a:extLst>
                <a:ext uri="{FF2B5EF4-FFF2-40B4-BE49-F238E27FC236}">
                  <a16:creationId xmlns:a16="http://schemas.microsoft.com/office/drawing/2014/main" id="{F71B77C2-78F0-461D-80F2-CC721EF298B9}"/>
                </a:ext>
              </a:extLst>
            </p:cNvPr>
            <p:cNvSpPr/>
            <p:nvPr/>
          </p:nvSpPr>
          <p:spPr>
            <a:xfrm>
              <a:off x="4083832" y="1451110"/>
              <a:ext cx="1753171" cy="1753171"/>
            </a:xfrm>
            <a:prstGeom prst="ellipse">
              <a:avLst/>
            </a:prstGeom>
            <a:solidFill>
              <a:schemeClr val="bg2"/>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23" name="Group 22">
            <a:extLst>
              <a:ext uri="{FF2B5EF4-FFF2-40B4-BE49-F238E27FC236}">
                <a16:creationId xmlns:a16="http://schemas.microsoft.com/office/drawing/2014/main" id="{485E6CB6-E6A6-4B10-8138-82CF5AC92F60}"/>
              </a:ext>
            </a:extLst>
          </p:cNvPr>
          <p:cNvGrpSpPr/>
          <p:nvPr/>
        </p:nvGrpSpPr>
        <p:grpSpPr>
          <a:xfrm>
            <a:off x="11323940" y="3641297"/>
            <a:ext cx="1744082" cy="1744082"/>
            <a:chOff x="4083832" y="1451110"/>
            <a:chExt cx="1753171" cy="1753171"/>
          </a:xfrm>
          <a:solidFill>
            <a:schemeClr val="bg2"/>
          </a:solidFill>
        </p:grpSpPr>
        <p:sp>
          <p:nvSpPr>
            <p:cNvPr id="24" name="Oval 23">
              <a:extLst>
                <a:ext uri="{FF2B5EF4-FFF2-40B4-BE49-F238E27FC236}">
                  <a16:creationId xmlns:a16="http://schemas.microsoft.com/office/drawing/2014/main" id="{7B4B1214-DCC0-40C8-B13D-F339A60FFAE3}"/>
                </a:ext>
              </a:extLst>
            </p:cNvPr>
            <p:cNvSpPr/>
            <p:nvPr/>
          </p:nvSpPr>
          <p:spPr>
            <a:xfrm>
              <a:off x="4083832" y="1451110"/>
              <a:ext cx="1753171" cy="1753171"/>
            </a:xfrm>
            <a:prstGeom prst="ellipse">
              <a:avLst/>
            </a:prstGeom>
            <a:grp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5" name="Oval 24">
              <a:extLst>
                <a:ext uri="{FF2B5EF4-FFF2-40B4-BE49-F238E27FC236}">
                  <a16:creationId xmlns:a16="http://schemas.microsoft.com/office/drawing/2014/main" id="{96C0C0BF-ACBF-49F2-BEF4-16A7D49C2C94}"/>
                </a:ext>
              </a:extLst>
            </p:cNvPr>
            <p:cNvSpPr/>
            <p:nvPr/>
          </p:nvSpPr>
          <p:spPr>
            <a:xfrm>
              <a:off x="4083832" y="1451110"/>
              <a:ext cx="1753171" cy="1753171"/>
            </a:xfrm>
            <a:prstGeom prst="ellipse">
              <a:avLst/>
            </a:prstGeom>
            <a:grp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31" name="Group 30">
            <a:extLst>
              <a:ext uri="{FF2B5EF4-FFF2-40B4-BE49-F238E27FC236}">
                <a16:creationId xmlns:a16="http://schemas.microsoft.com/office/drawing/2014/main" id="{B5CF343E-0F9D-410A-8AF1-39251016E44E}"/>
              </a:ext>
            </a:extLst>
          </p:cNvPr>
          <p:cNvGrpSpPr/>
          <p:nvPr/>
        </p:nvGrpSpPr>
        <p:grpSpPr>
          <a:xfrm>
            <a:off x="-2720760" y="2686391"/>
            <a:ext cx="4270202" cy="4274804"/>
            <a:chOff x="8401148" y="1506310"/>
            <a:chExt cx="2811788" cy="2814818"/>
          </a:xfrm>
        </p:grpSpPr>
        <p:sp>
          <p:nvSpPr>
            <p:cNvPr id="32" name="Oval 101">
              <a:extLst>
                <a:ext uri="{FF2B5EF4-FFF2-40B4-BE49-F238E27FC236}">
                  <a16:creationId xmlns:a16="http://schemas.microsoft.com/office/drawing/2014/main" id="{AFBEF8CE-C7A9-4B77-9282-FBD58F4DC98B}"/>
                </a:ext>
              </a:extLst>
            </p:cNvPr>
            <p:cNvSpPr>
              <a:spLocks noChangeArrowheads="1"/>
            </p:cNvSpPr>
            <p:nvPr/>
          </p:nvSpPr>
          <p:spPr bwMode="auto">
            <a:xfrm>
              <a:off x="8401148" y="1506310"/>
              <a:ext cx="2811788" cy="2814818"/>
            </a:xfrm>
            <a:prstGeom prst="ellipse">
              <a:avLst/>
            </a:prstGeom>
            <a:gradFill flip="none" rotWithShape="1">
              <a:gsLst>
                <a:gs pos="0">
                  <a:schemeClr val="bg2">
                    <a:lumMod val="53000"/>
                    <a:lumOff val="47000"/>
                  </a:schemeClr>
                </a:gs>
                <a:gs pos="100000">
                  <a:schemeClr val="bg2">
                    <a:lumMod val="9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nvGrpSpPr>
            <p:cNvPr id="33" name="Group 32">
              <a:extLst>
                <a:ext uri="{FF2B5EF4-FFF2-40B4-BE49-F238E27FC236}">
                  <a16:creationId xmlns:a16="http://schemas.microsoft.com/office/drawing/2014/main" id="{DCB621BB-A6F5-43B5-A56F-43A6B8536B27}"/>
                </a:ext>
              </a:extLst>
            </p:cNvPr>
            <p:cNvGrpSpPr/>
            <p:nvPr/>
          </p:nvGrpSpPr>
          <p:grpSpPr>
            <a:xfrm>
              <a:off x="8641672" y="1784325"/>
              <a:ext cx="2292236" cy="2292236"/>
              <a:chOff x="7349505" y="606851"/>
              <a:chExt cx="1211126" cy="1211126"/>
            </a:xfrm>
            <a:solidFill>
              <a:schemeClr val="bg2"/>
            </a:solidFill>
          </p:grpSpPr>
          <p:sp>
            <p:nvSpPr>
              <p:cNvPr id="34" name="Oval 33">
                <a:extLst>
                  <a:ext uri="{FF2B5EF4-FFF2-40B4-BE49-F238E27FC236}">
                    <a16:creationId xmlns:a16="http://schemas.microsoft.com/office/drawing/2014/main" id="{482E11A4-5AC9-4851-B295-8657EFC7C666}"/>
                  </a:ext>
                </a:extLst>
              </p:cNvPr>
              <p:cNvSpPr/>
              <p:nvPr/>
            </p:nvSpPr>
            <p:spPr>
              <a:xfrm>
                <a:off x="7349505"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5" name="Oval 34">
                <a:extLst>
                  <a:ext uri="{FF2B5EF4-FFF2-40B4-BE49-F238E27FC236}">
                    <a16:creationId xmlns:a16="http://schemas.microsoft.com/office/drawing/2014/main" id="{22EA4B0A-53F6-4F45-A408-5BA4BF44BC3A}"/>
                  </a:ext>
                </a:extLst>
              </p:cNvPr>
              <p:cNvSpPr/>
              <p:nvPr/>
            </p:nvSpPr>
            <p:spPr>
              <a:xfrm>
                <a:off x="7349505" y="606851"/>
                <a:ext cx="1211126" cy="1211126"/>
              </a:xfrm>
              <a:prstGeom prst="ellipse">
                <a:avLst/>
              </a:prstGeom>
              <a:grp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pic>
        <p:nvPicPr>
          <p:cNvPr id="37" name="Picture Placeholder 36" descr="A person in a white suit&#10;&#10;Description automatically generated">
            <a:extLst>
              <a:ext uri="{FF2B5EF4-FFF2-40B4-BE49-F238E27FC236}">
                <a16:creationId xmlns:a16="http://schemas.microsoft.com/office/drawing/2014/main" id="{4D90DDF4-6B91-A486-5AE6-20B2DAA063F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7" b="197"/>
          <a:stretch>
            <a:fillRect/>
          </a:stretch>
        </p:blipFill>
        <p:spPr>
          <a:xfrm>
            <a:off x="1338490" y="783301"/>
            <a:ext cx="2902321" cy="2904246"/>
          </a:xfrm>
        </p:spPr>
      </p:pic>
      <p:sp>
        <p:nvSpPr>
          <p:cNvPr id="2" name="Exceptional Service.  Extraordinary Results.">
            <a:extLst>
              <a:ext uri="{FF2B5EF4-FFF2-40B4-BE49-F238E27FC236}">
                <a16:creationId xmlns:a16="http://schemas.microsoft.com/office/drawing/2014/main" id="{C6F2D256-49D1-519D-7B7F-AB60D2B52A41}"/>
              </a:ext>
            </a:extLst>
          </p:cNvPr>
          <p:cNvSpPr txBox="1">
            <a:spLocks/>
          </p:cNvSpPr>
          <p:nvPr/>
        </p:nvSpPr>
        <p:spPr>
          <a:xfrm>
            <a:off x="5362261" y="887112"/>
            <a:ext cx="12192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r>
              <a:rPr lang="en-US" sz="4000" b="1" dirty="0">
                <a:solidFill>
                  <a:srgbClr val="BF965C"/>
                </a:solidFill>
                <a:latin typeface="Arial" panose="020B0604020202020204" pitchFamily="34" charset="0"/>
                <a:cs typeface="Arial" panose="020B0604020202020204" pitchFamily="34" charset="0"/>
              </a:rPr>
              <a:t>Exceptional Service.</a:t>
            </a:r>
          </a:p>
          <a:p>
            <a:r>
              <a:rPr lang="en-US" sz="4000" b="1" dirty="0">
                <a:solidFill>
                  <a:srgbClr val="BF965C"/>
                </a:solidFill>
                <a:latin typeface="Arial" panose="020B0604020202020204" pitchFamily="34" charset="0"/>
                <a:cs typeface="Arial" panose="020B0604020202020204" pitchFamily="34" charset="0"/>
              </a:rPr>
              <a:t>Extraordinary Results.</a:t>
            </a:r>
          </a:p>
        </p:txBody>
      </p:sp>
      <p:grpSp>
        <p:nvGrpSpPr>
          <p:cNvPr id="3" name="Group">
            <a:extLst>
              <a:ext uri="{FF2B5EF4-FFF2-40B4-BE49-F238E27FC236}">
                <a16:creationId xmlns:a16="http://schemas.microsoft.com/office/drawing/2014/main" id="{850FA2F2-ABDC-CB09-96F3-90D7DEAEDBF9}"/>
              </a:ext>
            </a:extLst>
          </p:cNvPr>
          <p:cNvGrpSpPr/>
          <p:nvPr/>
        </p:nvGrpSpPr>
        <p:grpSpPr>
          <a:xfrm>
            <a:off x="9292665" y="6066138"/>
            <a:ext cx="2344155" cy="369913"/>
            <a:chOff x="0" y="0"/>
            <a:chExt cx="2344154" cy="369912"/>
          </a:xfrm>
        </p:grpSpPr>
        <p:pic>
          <p:nvPicPr>
            <p:cNvPr id="5" name="Lang-Realty-Find-Your-Way-Home.png" descr="Lang-Realty-Find-Your-Way-Home.png">
              <a:extLst>
                <a:ext uri="{FF2B5EF4-FFF2-40B4-BE49-F238E27FC236}">
                  <a16:creationId xmlns:a16="http://schemas.microsoft.com/office/drawing/2014/main" id="{C07FB14C-0F52-1328-8412-609FC6F064AF}"/>
                </a:ext>
              </a:extLst>
            </p:cNvPr>
            <p:cNvPicPr>
              <a:picLocks noChangeAspect="1"/>
            </p:cNvPicPr>
            <p:nvPr/>
          </p:nvPicPr>
          <p:blipFill>
            <a:blip r:embed="rId3"/>
            <a:srcRect l="19780" b="48838"/>
            <a:stretch>
              <a:fillRect/>
            </a:stretch>
          </p:blipFill>
          <p:spPr>
            <a:xfrm>
              <a:off x="473251" y="9750"/>
              <a:ext cx="1870904" cy="274439"/>
            </a:xfrm>
            <a:prstGeom prst="rect">
              <a:avLst/>
            </a:prstGeom>
            <a:ln w="12700" cap="flat">
              <a:noFill/>
              <a:miter lim="400000"/>
            </a:ln>
            <a:effectLst/>
          </p:spPr>
        </p:pic>
        <p:pic>
          <p:nvPicPr>
            <p:cNvPr id="6" name="Lang-Realty-Find-Your-Way-Home.png" descr="Lang-Realty-Find-Your-Way-Home.png">
              <a:extLst>
                <a:ext uri="{FF2B5EF4-FFF2-40B4-BE49-F238E27FC236}">
                  <a16:creationId xmlns:a16="http://schemas.microsoft.com/office/drawing/2014/main" id="{904A647E-8E5A-2663-CBB2-7A3D532DC0AF}"/>
                </a:ext>
              </a:extLst>
            </p:cNvPr>
            <p:cNvPicPr>
              <a:picLocks noChangeAspect="1"/>
            </p:cNvPicPr>
            <p:nvPr/>
          </p:nvPicPr>
          <p:blipFill>
            <a:blip r:embed="rId3"/>
            <a:srcRect r="79657" b="31039"/>
            <a:stretch>
              <a:fillRect/>
            </a:stretch>
          </p:blipFill>
          <p:spPr>
            <a:xfrm>
              <a:off x="-1" y="-1"/>
              <a:ext cx="474439" cy="369914"/>
            </a:xfrm>
            <a:prstGeom prst="rect">
              <a:avLst/>
            </a:prstGeom>
            <a:ln w="12700" cap="flat">
              <a:noFill/>
              <a:miter lim="400000"/>
            </a:ln>
            <a:effectLst/>
          </p:spPr>
        </p:pic>
      </p:grpSp>
      <p:sp>
        <p:nvSpPr>
          <p:cNvPr id="7" name="Why Choose Allyson Sullivan?">
            <a:extLst>
              <a:ext uri="{FF2B5EF4-FFF2-40B4-BE49-F238E27FC236}">
                <a16:creationId xmlns:a16="http://schemas.microsoft.com/office/drawing/2014/main" id="{6A848354-F6AC-22B6-EA72-AF6FA93CCBF5}"/>
              </a:ext>
            </a:extLst>
          </p:cNvPr>
          <p:cNvSpPr txBox="1"/>
          <p:nvPr/>
        </p:nvSpPr>
        <p:spPr>
          <a:xfrm>
            <a:off x="5538312" y="2321131"/>
            <a:ext cx="5030229" cy="419102"/>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914353">
              <a:lnSpc>
                <a:spcPct val="90000"/>
              </a:lnSpc>
              <a:spcBef>
                <a:spcPts val="1000"/>
              </a:spcBef>
              <a:defRPr>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Lang Office:</a:t>
            </a:r>
            <a:r>
              <a:rPr b="1" dirty="0">
                <a:solidFill>
                  <a:srgbClr val="193C6E"/>
                </a:solidFill>
                <a:latin typeface="Arial" panose="020B0604020202020204" pitchFamily="34" charset="0"/>
                <a:cs typeface="Arial" panose="020B0604020202020204" pitchFamily="34" charset="0"/>
              </a:rPr>
              <a:t> </a:t>
            </a:r>
            <a:r>
              <a:rPr sz="1600" dirty="0">
                <a:solidFill>
                  <a:srgbClr val="193C6E"/>
                </a:solidFill>
                <a:latin typeface="Arial" panose="020B0604020202020204" pitchFamily="34" charset="0"/>
                <a:cs typeface="Arial" panose="020B0604020202020204" pitchFamily="34" charset="0"/>
              </a:rPr>
              <a:t>Agent Office Location</a:t>
            </a:r>
          </a:p>
        </p:txBody>
      </p:sp>
      <p:sp>
        <p:nvSpPr>
          <p:cNvPr id="9" name="Why Choose Allyson Sullivan?">
            <a:extLst>
              <a:ext uri="{FF2B5EF4-FFF2-40B4-BE49-F238E27FC236}">
                <a16:creationId xmlns:a16="http://schemas.microsoft.com/office/drawing/2014/main" id="{54161551-8B8D-E836-F1F8-9847999DD18F}"/>
              </a:ext>
            </a:extLst>
          </p:cNvPr>
          <p:cNvSpPr txBox="1"/>
          <p:nvPr/>
        </p:nvSpPr>
        <p:spPr>
          <a:xfrm>
            <a:off x="5538312" y="2773892"/>
            <a:ext cx="5030229" cy="419102"/>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914353">
              <a:lnSpc>
                <a:spcPct val="90000"/>
              </a:lnSpc>
              <a:spcBef>
                <a:spcPts val="1000"/>
              </a:spcBef>
              <a:defRPr>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Professional Experience:</a:t>
            </a:r>
            <a:r>
              <a:rPr b="1" dirty="0">
                <a:solidFill>
                  <a:srgbClr val="193C6E"/>
                </a:solidFill>
                <a:latin typeface="Arial" panose="020B0604020202020204" pitchFamily="34" charset="0"/>
                <a:cs typeface="Arial" panose="020B0604020202020204" pitchFamily="34" charset="0"/>
              </a:rPr>
              <a:t> </a:t>
            </a:r>
            <a:r>
              <a:rPr sz="1600" dirty="0">
                <a:solidFill>
                  <a:srgbClr val="193C6E"/>
                </a:solidFill>
                <a:latin typeface="Arial" panose="020B0604020202020204" pitchFamily="34" charset="0"/>
                <a:cs typeface="Arial" panose="020B0604020202020204" pitchFamily="34" charset="0"/>
              </a:rPr>
              <a:t>Industry Accolades, etc.</a:t>
            </a:r>
          </a:p>
        </p:txBody>
      </p:sp>
      <p:sp>
        <p:nvSpPr>
          <p:cNvPr id="10" name="Why Choose Allyson Sullivan?">
            <a:extLst>
              <a:ext uri="{FF2B5EF4-FFF2-40B4-BE49-F238E27FC236}">
                <a16:creationId xmlns:a16="http://schemas.microsoft.com/office/drawing/2014/main" id="{5BA7B99A-A612-7A44-FE81-E20C4DB3128D}"/>
              </a:ext>
            </a:extLst>
          </p:cNvPr>
          <p:cNvSpPr txBox="1"/>
          <p:nvPr/>
        </p:nvSpPr>
        <p:spPr>
          <a:xfrm>
            <a:off x="5538312" y="3135145"/>
            <a:ext cx="5030229" cy="419102"/>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914353">
              <a:lnSpc>
                <a:spcPct val="90000"/>
              </a:lnSpc>
              <a:spcBef>
                <a:spcPts val="1000"/>
              </a:spcBef>
              <a:defRPr>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 of Years in Real Estate:</a:t>
            </a:r>
            <a:r>
              <a:rPr b="1" dirty="0">
                <a:solidFill>
                  <a:srgbClr val="193C6E"/>
                </a:solidFill>
                <a:latin typeface="Arial" panose="020B0604020202020204" pitchFamily="34" charset="0"/>
                <a:cs typeface="Arial" panose="020B0604020202020204" pitchFamily="34" charset="0"/>
              </a:rPr>
              <a:t> </a:t>
            </a:r>
            <a:r>
              <a:rPr sz="1600" dirty="0">
                <a:solidFill>
                  <a:srgbClr val="193C6E"/>
                </a:solidFill>
                <a:latin typeface="Arial" panose="020B0604020202020204" pitchFamily="34" charset="0"/>
                <a:cs typeface="Arial" panose="020B0604020202020204" pitchFamily="34" charset="0"/>
              </a:rPr>
              <a:t>XX Years</a:t>
            </a:r>
          </a:p>
        </p:txBody>
      </p:sp>
      <p:sp>
        <p:nvSpPr>
          <p:cNvPr id="13" name="Why Choose Allyson Sullivan?">
            <a:extLst>
              <a:ext uri="{FF2B5EF4-FFF2-40B4-BE49-F238E27FC236}">
                <a16:creationId xmlns:a16="http://schemas.microsoft.com/office/drawing/2014/main" id="{9A77F0EB-43D5-783B-9F6C-2B87E8135B1A}"/>
              </a:ext>
            </a:extLst>
          </p:cNvPr>
          <p:cNvSpPr txBox="1"/>
          <p:nvPr/>
        </p:nvSpPr>
        <p:spPr>
          <a:xfrm>
            <a:off x="5538312" y="3561186"/>
            <a:ext cx="5030229" cy="419102"/>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914353">
              <a:lnSpc>
                <a:spcPct val="90000"/>
              </a:lnSpc>
              <a:spcBef>
                <a:spcPts val="1000"/>
              </a:spcBef>
              <a:defRPr>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Area of Expertise:</a:t>
            </a:r>
            <a:r>
              <a:rPr b="1" dirty="0">
                <a:solidFill>
                  <a:srgbClr val="193C6E"/>
                </a:solidFill>
                <a:latin typeface="Arial" panose="020B0604020202020204" pitchFamily="34" charset="0"/>
                <a:cs typeface="Arial" panose="020B0604020202020204" pitchFamily="34" charset="0"/>
              </a:rPr>
              <a:t> </a:t>
            </a:r>
            <a:r>
              <a:rPr sz="1600" dirty="0">
                <a:solidFill>
                  <a:srgbClr val="193C6E"/>
                </a:solidFill>
                <a:latin typeface="Arial" panose="020B0604020202020204" pitchFamily="34" charset="0"/>
                <a:cs typeface="Arial" panose="020B0604020202020204" pitchFamily="34" charset="0"/>
              </a:rPr>
              <a:t>Country Clubs, Ocean, etc.</a:t>
            </a:r>
          </a:p>
        </p:txBody>
      </p:sp>
      <p:sp>
        <p:nvSpPr>
          <p:cNvPr id="14" name="Why Choose Allyson Sullivan?">
            <a:extLst>
              <a:ext uri="{FF2B5EF4-FFF2-40B4-BE49-F238E27FC236}">
                <a16:creationId xmlns:a16="http://schemas.microsoft.com/office/drawing/2014/main" id="{FA049178-A9C4-37A1-855B-212275E4A608}"/>
              </a:ext>
            </a:extLst>
          </p:cNvPr>
          <p:cNvSpPr txBox="1"/>
          <p:nvPr/>
        </p:nvSpPr>
        <p:spPr>
          <a:xfrm>
            <a:off x="5538312" y="3983807"/>
            <a:ext cx="5326481" cy="748361"/>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868635">
              <a:lnSpc>
                <a:spcPct val="90000"/>
              </a:lnSpc>
              <a:spcBef>
                <a:spcPts val="900"/>
              </a:spcBef>
              <a:defRPr sz="1710">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Qualities That Make Me a Real Estate Professional:</a:t>
            </a:r>
            <a:r>
              <a:rPr b="1" dirty="0">
                <a:solidFill>
                  <a:srgbClr val="193C6E"/>
                </a:solidFill>
                <a:latin typeface="Arial" panose="020B0604020202020204" pitchFamily="34" charset="0"/>
                <a:cs typeface="Arial" panose="020B0604020202020204" pitchFamily="34" charset="0"/>
              </a:rPr>
              <a:t> </a:t>
            </a:r>
          </a:p>
          <a:p>
            <a:pPr defTabSz="868635">
              <a:lnSpc>
                <a:spcPct val="90000"/>
              </a:lnSpc>
              <a:spcBef>
                <a:spcPts val="900"/>
              </a:spcBef>
              <a:defRPr sz="1520">
                <a:solidFill>
                  <a:srgbClr val="000000"/>
                </a:solidFill>
                <a:latin typeface="Playfair Display Regular"/>
                <a:ea typeface="Playfair Display Regular"/>
                <a:cs typeface="Playfair Display Regular"/>
                <a:sym typeface="Playfair Display Regular"/>
              </a:defRPr>
            </a:pPr>
            <a:r>
              <a:rPr sz="1600" dirty="0">
                <a:solidFill>
                  <a:srgbClr val="193C6E"/>
                </a:solidFill>
                <a:latin typeface="Arial" panose="020B0604020202020204" pitchFamily="34" charset="0"/>
                <a:cs typeface="Arial" panose="020B0604020202020204" pitchFamily="34" charset="0"/>
              </a:rPr>
              <a:t>Honesty, Integrity, Trust</a:t>
            </a:r>
          </a:p>
        </p:txBody>
      </p:sp>
      <p:sp>
        <p:nvSpPr>
          <p:cNvPr id="15" name="Why Choose Allyson Sullivan?">
            <a:extLst>
              <a:ext uri="{FF2B5EF4-FFF2-40B4-BE49-F238E27FC236}">
                <a16:creationId xmlns:a16="http://schemas.microsoft.com/office/drawing/2014/main" id="{09598FEE-34F4-17D5-0AE9-72FCBD4D9879}"/>
              </a:ext>
            </a:extLst>
          </p:cNvPr>
          <p:cNvSpPr txBox="1"/>
          <p:nvPr/>
        </p:nvSpPr>
        <p:spPr>
          <a:xfrm>
            <a:off x="5538312" y="4730804"/>
            <a:ext cx="5030229" cy="419102"/>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914353">
              <a:lnSpc>
                <a:spcPct val="90000"/>
              </a:lnSpc>
              <a:spcBef>
                <a:spcPts val="1000"/>
              </a:spcBef>
              <a:defRPr>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Currently Live In:</a:t>
            </a:r>
            <a:r>
              <a:rPr b="1" dirty="0">
                <a:solidFill>
                  <a:srgbClr val="193C6E"/>
                </a:solidFill>
                <a:latin typeface="Arial" panose="020B0604020202020204" pitchFamily="34" charset="0"/>
                <a:cs typeface="Arial" panose="020B0604020202020204" pitchFamily="34" charset="0"/>
              </a:rPr>
              <a:t> </a:t>
            </a:r>
            <a:r>
              <a:rPr sz="1600" dirty="0">
                <a:solidFill>
                  <a:srgbClr val="193C6E"/>
                </a:solidFill>
                <a:latin typeface="Arial" panose="020B0604020202020204" pitchFamily="34" charset="0"/>
                <a:cs typeface="Arial" panose="020B0604020202020204" pitchFamily="34" charset="0"/>
              </a:rPr>
              <a:t>Community or Location</a:t>
            </a:r>
          </a:p>
        </p:txBody>
      </p:sp>
      <p:sp>
        <p:nvSpPr>
          <p:cNvPr id="17" name="Why Choose Allyson Sullivan?">
            <a:extLst>
              <a:ext uri="{FF2B5EF4-FFF2-40B4-BE49-F238E27FC236}">
                <a16:creationId xmlns:a16="http://schemas.microsoft.com/office/drawing/2014/main" id="{3D7B26AD-793A-BBA4-7FA6-DC78E73EDD3E}"/>
              </a:ext>
            </a:extLst>
          </p:cNvPr>
          <p:cNvSpPr txBox="1"/>
          <p:nvPr/>
        </p:nvSpPr>
        <p:spPr>
          <a:xfrm>
            <a:off x="5538312" y="5168290"/>
            <a:ext cx="5030229" cy="419102"/>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914353">
              <a:lnSpc>
                <a:spcPct val="90000"/>
              </a:lnSpc>
              <a:spcBef>
                <a:spcPts val="1000"/>
              </a:spcBef>
              <a:defRPr>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Additional Info:</a:t>
            </a:r>
            <a:r>
              <a:rPr b="1" dirty="0">
                <a:solidFill>
                  <a:srgbClr val="193C6E"/>
                </a:solidFill>
                <a:latin typeface="Arial" panose="020B0604020202020204" pitchFamily="34" charset="0"/>
                <a:cs typeface="Arial" panose="020B0604020202020204" pitchFamily="34" charset="0"/>
              </a:rPr>
              <a:t>  </a:t>
            </a:r>
            <a:r>
              <a:rPr sz="1600" dirty="0">
                <a:solidFill>
                  <a:srgbClr val="193C6E"/>
                </a:solidFill>
                <a:latin typeface="Arial" panose="020B0604020202020204" pitchFamily="34" charset="0"/>
                <a:cs typeface="Arial" panose="020B0604020202020204" pitchFamily="34" charset="0"/>
              </a:rPr>
              <a:t>Add Info Here</a:t>
            </a:r>
          </a:p>
        </p:txBody>
      </p:sp>
      <p:sp>
        <p:nvSpPr>
          <p:cNvPr id="38" name="TextBox 37">
            <a:extLst>
              <a:ext uri="{FF2B5EF4-FFF2-40B4-BE49-F238E27FC236}">
                <a16:creationId xmlns:a16="http://schemas.microsoft.com/office/drawing/2014/main" id="{69774790-BA54-501C-A80E-A42ED073E803}"/>
              </a:ext>
            </a:extLst>
          </p:cNvPr>
          <p:cNvSpPr txBox="1"/>
          <p:nvPr/>
        </p:nvSpPr>
        <p:spPr>
          <a:xfrm>
            <a:off x="-387458" y="437827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713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25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par>
                                <p:cTn id="14" presetID="53" presetClass="entr" presetSubtype="16" fill="hold" nodeType="withEffect">
                                  <p:stCondLst>
                                    <p:cond delay="50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par>
                                <p:cTn id="19" presetID="2" presetClass="entr" presetSubtype="1" decel="100000"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0-#ppt_h/2"/>
                                          </p:val>
                                        </p:tav>
                                        <p:tav tm="100000">
                                          <p:val>
                                            <p:strVal val="#ppt_y"/>
                                          </p:val>
                                        </p:tav>
                                      </p:tavLst>
                                    </p:anim>
                                  </p:childTnLst>
                                </p:cTn>
                              </p:par>
                              <p:par>
                                <p:cTn id="23" presetID="2" presetClass="entr" presetSubtype="4" decel="100000" fill="hold" grpId="0" nodeType="withEffect">
                                  <p:stCondLst>
                                    <p:cond delay="5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ppt_x"/>
                                          </p:val>
                                        </p:tav>
                                        <p:tav tm="100000">
                                          <p:val>
                                            <p:strVal val="#ppt_x"/>
                                          </p:val>
                                        </p:tav>
                                      </p:tavLst>
                                    </p:anim>
                                    <p:anim calcmode="lin" valueType="num">
                                      <p:cBhvr additive="base">
                                        <p:cTn id="26" dur="10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0" nodeType="withEffect">
                                  <p:stCondLst>
                                    <p:cond delay="50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000" fill="hold"/>
                                        <p:tgtEl>
                                          <p:spTgt spid="11"/>
                                        </p:tgtEl>
                                        <p:attrNameLst>
                                          <p:attrName>ppt_x</p:attrName>
                                        </p:attrNameLst>
                                      </p:cBhvr>
                                      <p:tavLst>
                                        <p:tav tm="0">
                                          <p:val>
                                            <p:strVal val="#ppt_x"/>
                                          </p:val>
                                        </p:tav>
                                        <p:tav tm="100000">
                                          <p:val>
                                            <p:strVal val="#ppt_x"/>
                                          </p:val>
                                        </p:tav>
                                      </p:tavLst>
                                    </p:anim>
                                    <p:anim calcmode="lin" valueType="num">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000"/>
                                        <p:tgtEl>
                                          <p:spTgt spid="2"/>
                                        </p:tgtEl>
                                      </p:cBhvr>
                                    </p:animEffect>
                                  </p:childTnLst>
                                </p:cTn>
                              </p:par>
                            </p:childTnLst>
                          </p:cTn>
                        </p:par>
                        <p:par>
                          <p:cTn id="35" fill="hold">
                            <p:stCondLst>
                              <p:cond delay="3500"/>
                            </p:stCondLst>
                            <p:childTnLst>
                              <p:par>
                                <p:cTn id="36" presetID="22" presetClass="entr" presetSubtype="8" fill="hold" grpId="0" nodeType="afterEffect">
                                  <p:stCondLst>
                                    <p:cond delay="0"/>
                                  </p:stCondLst>
                                  <p:iterate>
                                    <p:tmAbs val="0"/>
                                  </p:iterate>
                                  <p:childTnLst>
                                    <p:set>
                                      <p:cBhvr>
                                        <p:cTn id="37" fill="hold"/>
                                        <p:tgtEl>
                                          <p:spTgt spid="7"/>
                                        </p:tgtEl>
                                        <p:attrNameLst>
                                          <p:attrName>style.visibility</p:attrName>
                                        </p:attrNameLst>
                                      </p:cBhvr>
                                      <p:to>
                                        <p:strVal val="visible"/>
                                      </p:to>
                                    </p:set>
                                    <p:animEffect transition="in" filter="wipe(left)">
                                      <p:cBhvr>
                                        <p:cTn id="38" dur="1000"/>
                                        <p:tgtEl>
                                          <p:spTgt spid="7"/>
                                        </p:tgtEl>
                                      </p:cBhvr>
                                    </p:animEffect>
                                  </p:childTnLst>
                                </p:cTn>
                              </p:par>
                            </p:childTnLst>
                          </p:cTn>
                        </p:par>
                        <p:par>
                          <p:cTn id="39" fill="hold">
                            <p:stCondLst>
                              <p:cond delay="4500"/>
                            </p:stCondLst>
                            <p:childTnLst>
                              <p:par>
                                <p:cTn id="40" presetID="22" presetClass="entr" presetSubtype="8" fill="hold" grpId="0" nodeType="afterEffect">
                                  <p:stCondLst>
                                    <p:cond delay="0"/>
                                  </p:stCondLst>
                                  <p:iterate>
                                    <p:tmAbs val="0"/>
                                  </p:iterate>
                                  <p:childTnLst>
                                    <p:set>
                                      <p:cBhvr>
                                        <p:cTn id="41" fill="hold"/>
                                        <p:tgtEl>
                                          <p:spTgt spid="9"/>
                                        </p:tgtEl>
                                        <p:attrNameLst>
                                          <p:attrName>style.visibility</p:attrName>
                                        </p:attrNameLst>
                                      </p:cBhvr>
                                      <p:to>
                                        <p:strVal val="visible"/>
                                      </p:to>
                                    </p:set>
                                    <p:animEffect transition="in" filter="wipe(left)">
                                      <p:cBhvr>
                                        <p:cTn id="42" dur="1000"/>
                                        <p:tgtEl>
                                          <p:spTgt spid="9"/>
                                        </p:tgtEl>
                                      </p:cBhvr>
                                    </p:animEffect>
                                  </p:childTnLst>
                                </p:cTn>
                              </p:par>
                            </p:childTnLst>
                          </p:cTn>
                        </p:par>
                        <p:par>
                          <p:cTn id="43" fill="hold">
                            <p:stCondLst>
                              <p:cond delay="5500"/>
                            </p:stCondLst>
                            <p:childTnLst>
                              <p:par>
                                <p:cTn id="44" presetID="22" presetClass="entr" presetSubtype="8" fill="hold" grpId="0" nodeType="afterEffect">
                                  <p:stCondLst>
                                    <p:cond delay="0"/>
                                  </p:stCondLst>
                                  <p:iterate>
                                    <p:tmAbs val="0"/>
                                  </p:iterate>
                                  <p:childTnLst>
                                    <p:set>
                                      <p:cBhvr>
                                        <p:cTn id="45" fill="hold"/>
                                        <p:tgtEl>
                                          <p:spTgt spid="10"/>
                                        </p:tgtEl>
                                        <p:attrNameLst>
                                          <p:attrName>style.visibility</p:attrName>
                                        </p:attrNameLst>
                                      </p:cBhvr>
                                      <p:to>
                                        <p:strVal val="visible"/>
                                      </p:to>
                                    </p:set>
                                    <p:animEffect transition="in" filter="wipe(left)">
                                      <p:cBhvr>
                                        <p:cTn id="46" dur="1000"/>
                                        <p:tgtEl>
                                          <p:spTgt spid="10"/>
                                        </p:tgtEl>
                                      </p:cBhvr>
                                    </p:animEffect>
                                  </p:childTnLst>
                                </p:cTn>
                              </p:par>
                            </p:childTnLst>
                          </p:cTn>
                        </p:par>
                        <p:par>
                          <p:cTn id="47" fill="hold">
                            <p:stCondLst>
                              <p:cond delay="6500"/>
                            </p:stCondLst>
                            <p:childTnLst>
                              <p:par>
                                <p:cTn id="48" presetID="22" presetClass="entr" presetSubtype="8" fill="hold" grpId="0" nodeType="afterEffect">
                                  <p:stCondLst>
                                    <p:cond delay="0"/>
                                  </p:stCondLst>
                                  <p:iterate>
                                    <p:tmAbs val="0"/>
                                  </p:iterate>
                                  <p:childTnLst>
                                    <p:set>
                                      <p:cBhvr>
                                        <p:cTn id="49" fill="hold"/>
                                        <p:tgtEl>
                                          <p:spTgt spid="13"/>
                                        </p:tgtEl>
                                        <p:attrNameLst>
                                          <p:attrName>style.visibility</p:attrName>
                                        </p:attrNameLst>
                                      </p:cBhvr>
                                      <p:to>
                                        <p:strVal val="visible"/>
                                      </p:to>
                                    </p:set>
                                    <p:animEffect transition="in" filter="wipe(left)">
                                      <p:cBhvr>
                                        <p:cTn id="50" dur="1000"/>
                                        <p:tgtEl>
                                          <p:spTgt spid="13"/>
                                        </p:tgtEl>
                                      </p:cBhvr>
                                    </p:animEffect>
                                  </p:childTnLst>
                                </p:cTn>
                              </p:par>
                            </p:childTnLst>
                          </p:cTn>
                        </p:par>
                        <p:par>
                          <p:cTn id="51" fill="hold">
                            <p:stCondLst>
                              <p:cond delay="7500"/>
                            </p:stCondLst>
                            <p:childTnLst>
                              <p:par>
                                <p:cTn id="52" presetID="22" presetClass="entr" presetSubtype="8" fill="hold" grpId="0" nodeType="afterEffect">
                                  <p:stCondLst>
                                    <p:cond delay="0"/>
                                  </p:stCondLst>
                                  <p:iterate>
                                    <p:tmAbs val="0"/>
                                  </p:iterate>
                                  <p:childTnLst>
                                    <p:set>
                                      <p:cBhvr>
                                        <p:cTn id="53" fill="hold"/>
                                        <p:tgtEl>
                                          <p:spTgt spid="14"/>
                                        </p:tgtEl>
                                        <p:attrNameLst>
                                          <p:attrName>style.visibility</p:attrName>
                                        </p:attrNameLst>
                                      </p:cBhvr>
                                      <p:to>
                                        <p:strVal val="visible"/>
                                      </p:to>
                                    </p:set>
                                    <p:animEffect transition="in" filter="wipe(left)">
                                      <p:cBhvr>
                                        <p:cTn id="54" dur="1000"/>
                                        <p:tgtEl>
                                          <p:spTgt spid="14"/>
                                        </p:tgtEl>
                                      </p:cBhvr>
                                    </p:animEffect>
                                  </p:childTnLst>
                                </p:cTn>
                              </p:par>
                            </p:childTnLst>
                          </p:cTn>
                        </p:par>
                        <p:par>
                          <p:cTn id="55" fill="hold">
                            <p:stCondLst>
                              <p:cond delay="8500"/>
                            </p:stCondLst>
                            <p:childTnLst>
                              <p:par>
                                <p:cTn id="56" presetID="22" presetClass="entr" presetSubtype="8" fill="hold" grpId="0" nodeType="afterEffect">
                                  <p:stCondLst>
                                    <p:cond delay="0"/>
                                  </p:stCondLst>
                                  <p:iterate>
                                    <p:tmAbs val="0"/>
                                  </p:iterate>
                                  <p:childTnLst>
                                    <p:set>
                                      <p:cBhvr>
                                        <p:cTn id="57" fill="hold"/>
                                        <p:tgtEl>
                                          <p:spTgt spid="15"/>
                                        </p:tgtEl>
                                        <p:attrNameLst>
                                          <p:attrName>style.visibility</p:attrName>
                                        </p:attrNameLst>
                                      </p:cBhvr>
                                      <p:to>
                                        <p:strVal val="visible"/>
                                      </p:to>
                                    </p:set>
                                    <p:animEffect transition="in" filter="wipe(left)">
                                      <p:cBhvr>
                                        <p:cTn id="58" dur="1000"/>
                                        <p:tgtEl>
                                          <p:spTgt spid="15"/>
                                        </p:tgtEl>
                                      </p:cBhvr>
                                    </p:animEffect>
                                  </p:childTnLst>
                                </p:cTn>
                              </p:par>
                            </p:childTnLst>
                          </p:cTn>
                        </p:par>
                        <p:par>
                          <p:cTn id="59" fill="hold">
                            <p:stCondLst>
                              <p:cond delay="9500"/>
                            </p:stCondLst>
                            <p:childTnLst>
                              <p:par>
                                <p:cTn id="60" presetID="22" presetClass="entr" presetSubtype="8" fill="hold" grpId="0" nodeType="afterEffect">
                                  <p:stCondLst>
                                    <p:cond delay="0"/>
                                  </p:stCondLst>
                                  <p:iterate>
                                    <p:tmAbs val="0"/>
                                  </p:iterate>
                                  <p:childTnLst>
                                    <p:set>
                                      <p:cBhvr>
                                        <p:cTn id="61" fill="hold"/>
                                        <p:tgtEl>
                                          <p:spTgt spid="17"/>
                                        </p:tgtEl>
                                        <p:attrNameLst>
                                          <p:attrName>style.visibility</p:attrName>
                                        </p:attrNameLst>
                                      </p:cBhvr>
                                      <p:to>
                                        <p:strVal val="visible"/>
                                      </p:to>
                                    </p:set>
                                    <p:animEffect transition="in" filter="wipe(left)">
                                      <p:cBhvr>
                                        <p:cTn id="6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advAuto="0"/>
      <p:bldP spid="7" grpId="0" animBg="1" advAuto="0"/>
      <p:bldP spid="9" grpId="0" animBg="1" advAuto="0"/>
      <p:bldP spid="10" grpId="0" animBg="1" advAuto="0"/>
      <p:bldP spid="13" grpId="0" animBg="1" advAuto="0"/>
      <p:bldP spid="14" grpId="0" animBg="1" advAuto="0"/>
      <p:bldP spid="15" grpId="0" animBg="1" advAuto="0"/>
      <p:bldP spid="17"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A74E1F7-D5B6-290C-4D5F-674CD02C052F}"/>
              </a:ext>
            </a:extLst>
          </p:cNvPr>
          <p:cNvSpPr/>
          <p:nvPr/>
        </p:nvSpPr>
        <p:spPr>
          <a:xfrm>
            <a:off x="8766585" y="1102315"/>
            <a:ext cx="6342905" cy="6442711"/>
          </a:xfrm>
          <a:custGeom>
            <a:avLst/>
            <a:gdLst/>
            <a:ahLst/>
            <a:cxnLst/>
            <a:rect l="l" t="t" r="r" b="b"/>
            <a:pathLst>
              <a:path w="9578212" h="10287000">
                <a:moveTo>
                  <a:pt x="0" y="0"/>
                </a:moveTo>
                <a:lnTo>
                  <a:pt x="9578212" y="0"/>
                </a:lnTo>
                <a:lnTo>
                  <a:pt x="9578212" y="10287000"/>
                </a:lnTo>
                <a:lnTo>
                  <a:pt x="0" y="10287000"/>
                </a:lnTo>
                <a:lnTo>
                  <a:pt x="0" y="0"/>
                </a:lnTo>
                <a:close/>
              </a:path>
            </a:pathLst>
          </a:custGeom>
          <a:blipFill dpi="0" rotWithShape="1">
            <a:blip r:embed="rId2">
              <a:alphaModFix amt="25000"/>
            </a:blip>
            <a:srcRect/>
            <a:stretch>
              <a:fillRect/>
            </a:stretch>
          </a:blipFill>
        </p:spPr>
        <p:txBody>
          <a:bodyPr/>
          <a:lstStyle/>
          <a:p>
            <a:endParaRPr lang="en-US" dirty="0"/>
          </a:p>
        </p:txBody>
      </p:sp>
      <p:sp>
        <p:nvSpPr>
          <p:cNvPr id="12" name="Freeform 11">
            <a:extLst>
              <a:ext uri="{FF2B5EF4-FFF2-40B4-BE49-F238E27FC236}">
                <a16:creationId xmlns:a16="http://schemas.microsoft.com/office/drawing/2014/main" id="{2BEA9005-2855-9F98-38CC-5CCAB0AF9FDE}"/>
              </a:ext>
            </a:extLst>
          </p:cNvPr>
          <p:cNvSpPr/>
          <p:nvPr/>
        </p:nvSpPr>
        <p:spPr>
          <a:xfrm>
            <a:off x="-3440713" y="-1041834"/>
            <a:ext cx="6342905" cy="6442711"/>
          </a:xfrm>
          <a:custGeom>
            <a:avLst/>
            <a:gdLst/>
            <a:ahLst/>
            <a:cxnLst/>
            <a:rect l="l" t="t" r="r" b="b"/>
            <a:pathLst>
              <a:path w="9578212" h="10287000">
                <a:moveTo>
                  <a:pt x="0" y="0"/>
                </a:moveTo>
                <a:lnTo>
                  <a:pt x="9578212" y="0"/>
                </a:lnTo>
                <a:lnTo>
                  <a:pt x="9578212" y="10287000"/>
                </a:lnTo>
                <a:lnTo>
                  <a:pt x="0" y="10287000"/>
                </a:lnTo>
                <a:lnTo>
                  <a:pt x="0" y="0"/>
                </a:lnTo>
                <a:close/>
              </a:path>
            </a:pathLst>
          </a:custGeom>
          <a:blipFill dpi="0" rotWithShape="1">
            <a:blip r:embed="rId2">
              <a:alphaModFix amt="35200"/>
            </a:blip>
            <a:srcRect/>
            <a:stretch>
              <a:fillRect/>
            </a:stretch>
          </a:blipFill>
        </p:spPr>
        <p:txBody>
          <a:bodyPr/>
          <a:lstStyle/>
          <a:p>
            <a:endParaRPr lang="en-US" dirty="0"/>
          </a:p>
        </p:txBody>
      </p:sp>
      <p:sp>
        <p:nvSpPr>
          <p:cNvPr id="11" name="Text"/>
          <p:cNvSpPr>
            <a:spLocks noChangeArrowheads="1"/>
          </p:cNvSpPr>
          <p:nvPr/>
        </p:nvSpPr>
        <p:spPr bwMode="auto">
          <a:xfrm>
            <a:off x="5563444" y="5269016"/>
            <a:ext cx="119269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dirty="0">
                <a:solidFill>
                  <a:srgbClr val="BF965C"/>
                </a:solidFill>
              </a:rPr>
              <a:t>Scott Agran</a:t>
            </a:r>
          </a:p>
          <a:p>
            <a:pPr algn="ctr"/>
            <a:r>
              <a:rPr lang="en-US" sz="1400" dirty="0">
                <a:solidFill>
                  <a:srgbClr val="BF965C"/>
                </a:solidFill>
              </a:rPr>
              <a:t>President</a:t>
            </a:r>
          </a:p>
        </p:txBody>
      </p:sp>
      <p:sp>
        <p:nvSpPr>
          <p:cNvPr id="8" name="TextBox 7">
            <a:extLst>
              <a:ext uri="{FF2B5EF4-FFF2-40B4-BE49-F238E27FC236}">
                <a16:creationId xmlns:a16="http://schemas.microsoft.com/office/drawing/2014/main" id="{F0DEAB67-2E19-433C-8276-8B33F1BE358E}"/>
              </a:ext>
            </a:extLst>
          </p:cNvPr>
          <p:cNvSpPr txBox="1"/>
          <p:nvPr/>
        </p:nvSpPr>
        <p:spPr>
          <a:xfrm>
            <a:off x="2754553" y="4323671"/>
            <a:ext cx="6842501" cy="1169551"/>
          </a:xfrm>
          <a:prstGeom prst="rect">
            <a:avLst/>
          </a:prstGeom>
          <a:noFill/>
        </p:spPr>
        <p:txBody>
          <a:bodyPr wrap="square" rtlCol="0">
            <a:spAutoFit/>
          </a:bodyPr>
          <a:lstStyle/>
          <a:p>
            <a:pPr algn="ctr"/>
            <a:r>
              <a:rPr lang="en-US" sz="1400" dirty="0">
                <a:solidFill>
                  <a:srgbClr val="193C6E"/>
                </a:solidFill>
                <a:latin typeface="Arial" panose="020B0604020202020204" pitchFamily="34" charset="0"/>
                <a:cs typeface="Arial" panose="020B0604020202020204" pitchFamily="34" charset="0"/>
              </a:rPr>
              <a:t>These are the principles that guide us, and they cannot be compromised.</a:t>
            </a:r>
          </a:p>
          <a:p>
            <a:pPr algn="ctr"/>
            <a:r>
              <a:rPr lang="en-US" sz="1400" dirty="0">
                <a:solidFill>
                  <a:srgbClr val="193C6E"/>
                </a:solidFill>
                <a:latin typeface="Arial" panose="020B0604020202020204" pitchFamily="34" charset="0"/>
                <a:cs typeface="Arial" panose="020B0604020202020204" pitchFamily="34" charset="0"/>
              </a:rPr>
              <a:t>Lang Realty strives to create an extraordinary real estate experience for our clients.</a:t>
            </a:r>
          </a:p>
          <a:p>
            <a:pPr algn="ctr"/>
            <a:endParaRPr lang="en-US" sz="1400" dirty="0">
              <a:latin typeface="Arial" panose="020B0604020202020204" pitchFamily="34" charset="0"/>
              <a:cs typeface="Arial" panose="020B0604020202020204" pitchFamily="34" charset="0"/>
            </a:endParaRPr>
          </a:p>
          <a:p>
            <a:pPr algn="ctr"/>
            <a:r>
              <a:rPr lang="en-US" sz="1400" dirty="0">
                <a:solidFill>
                  <a:srgbClr val="193C6E"/>
                </a:solidFill>
                <a:latin typeface="Arial" panose="020B0604020202020204" pitchFamily="34" charset="0"/>
                <a:cs typeface="Arial" panose="020B0604020202020204" pitchFamily="34" charset="0"/>
              </a:rPr>
              <a:t>Warm Regards,</a:t>
            </a:r>
          </a:p>
          <a:p>
            <a:pPr algn="ctr"/>
            <a:endParaRPr lang="en-US" sz="1400" dirty="0">
              <a:solidFill>
                <a:srgbClr val="193C6E"/>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2A1199B-81AB-4CE5-BDA8-71B7186EA0BF}"/>
              </a:ext>
            </a:extLst>
          </p:cNvPr>
          <p:cNvGrpSpPr/>
          <p:nvPr/>
        </p:nvGrpSpPr>
        <p:grpSpPr>
          <a:xfrm>
            <a:off x="4683946" y="378284"/>
            <a:ext cx="3215898" cy="3215898"/>
            <a:chOff x="4083832" y="1451110"/>
            <a:chExt cx="1753171" cy="1753171"/>
          </a:xfrm>
          <a:solidFill>
            <a:srgbClr val="BF965C">
              <a:alpha val="25000"/>
            </a:srgbClr>
          </a:solidFill>
        </p:grpSpPr>
        <p:sp>
          <p:nvSpPr>
            <p:cNvPr id="3" name="Oval 2">
              <a:extLst>
                <a:ext uri="{FF2B5EF4-FFF2-40B4-BE49-F238E27FC236}">
                  <a16:creationId xmlns:a16="http://schemas.microsoft.com/office/drawing/2014/main" id="{549BD233-03CE-C357-62E4-94D00D8BB35A}"/>
                </a:ext>
              </a:extLst>
            </p:cNvPr>
            <p:cNvSpPr/>
            <p:nvPr/>
          </p:nvSpPr>
          <p:spPr>
            <a:xfrm>
              <a:off x="4083832" y="1451110"/>
              <a:ext cx="1753171" cy="1753171"/>
            </a:xfrm>
            <a:prstGeom prst="ellipse">
              <a:avLst/>
            </a:prstGeom>
            <a:grp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 name="Oval 4">
              <a:extLst>
                <a:ext uri="{FF2B5EF4-FFF2-40B4-BE49-F238E27FC236}">
                  <a16:creationId xmlns:a16="http://schemas.microsoft.com/office/drawing/2014/main" id="{F79D460B-5220-648B-E3B2-C16AEB6ABC06}"/>
                </a:ext>
              </a:extLst>
            </p:cNvPr>
            <p:cNvSpPr/>
            <p:nvPr/>
          </p:nvSpPr>
          <p:spPr>
            <a:xfrm>
              <a:off x="4083832" y="1451110"/>
              <a:ext cx="1753171" cy="1753171"/>
            </a:xfrm>
            <a:prstGeom prst="ellipse">
              <a:avLst/>
            </a:prstGeom>
            <a:grp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pic>
        <p:nvPicPr>
          <p:cNvPr id="6" name="Picture Placeholder 36">
            <a:extLst>
              <a:ext uri="{FF2B5EF4-FFF2-40B4-BE49-F238E27FC236}">
                <a16:creationId xmlns:a16="http://schemas.microsoft.com/office/drawing/2014/main" id="{D7A04134-9564-C6F0-C439-987CBDE9745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000" t="9000" r="21000" b="29000"/>
          <a:stretch/>
        </p:blipFill>
        <p:spPr>
          <a:xfrm>
            <a:off x="4875516" y="568913"/>
            <a:ext cx="2834640" cy="2834640"/>
          </a:xfrm>
        </p:spPr>
      </p:pic>
      <p:grpSp>
        <p:nvGrpSpPr>
          <p:cNvPr id="7" name="Group">
            <a:extLst>
              <a:ext uri="{FF2B5EF4-FFF2-40B4-BE49-F238E27FC236}">
                <a16:creationId xmlns:a16="http://schemas.microsoft.com/office/drawing/2014/main" id="{4BDF8040-8283-895B-7989-C0A2AB358318}"/>
              </a:ext>
            </a:extLst>
          </p:cNvPr>
          <p:cNvGrpSpPr/>
          <p:nvPr/>
        </p:nvGrpSpPr>
        <p:grpSpPr>
          <a:xfrm>
            <a:off x="4987715" y="6029698"/>
            <a:ext cx="2344155" cy="369913"/>
            <a:chOff x="0" y="0"/>
            <a:chExt cx="2344154" cy="369912"/>
          </a:xfrm>
        </p:grpSpPr>
        <p:pic>
          <p:nvPicPr>
            <p:cNvPr id="9" name="Lang-Realty-Find-Your-Way-Home.png" descr="Lang-Realty-Find-Your-Way-Home.png">
              <a:extLst>
                <a:ext uri="{FF2B5EF4-FFF2-40B4-BE49-F238E27FC236}">
                  <a16:creationId xmlns:a16="http://schemas.microsoft.com/office/drawing/2014/main" id="{D2F10343-E451-C25F-0ABC-0B96B5377DBC}"/>
                </a:ext>
              </a:extLst>
            </p:cNvPr>
            <p:cNvPicPr>
              <a:picLocks noChangeAspect="1"/>
            </p:cNvPicPr>
            <p:nvPr/>
          </p:nvPicPr>
          <p:blipFill>
            <a:blip r:embed="rId4"/>
            <a:srcRect l="19780" b="48838"/>
            <a:stretch>
              <a:fillRect/>
            </a:stretch>
          </p:blipFill>
          <p:spPr>
            <a:xfrm>
              <a:off x="473251" y="9750"/>
              <a:ext cx="1870904" cy="274439"/>
            </a:xfrm>
            <a:prstGeom prst="rect">
              <a:avLst/>
            </a:prstGeom>
            <a:ln w="12700" cap="flat">
              <a:noFill/>
              <a:miter lim="400000"/>
            </a:ln>
            <a:effectLst/>
          </p:spPr>
        </p:pic>
        <p:pic>
          <p:nvPicPr>
            <p:cNvPr id="10" name="Lang-Realty-Find-Your-Way-Home.png" descr="Lang-Realty-Find-Your-Way-Home.png">
              <a:extLst>
                <a:ext uri="{FF2B5EF4-FFF2-40B4-BE49-F238E27FC236}">
                  <a16:creationId xmlns:a16="http://schemas.microsoft.com/office/drawing/2014/main" id="{0693AF6E-9190-461B-951C-7A8256310380}"/>
                </a:ext>
              </a:extLst>
            </p:cNvPr>
            <p:cNvPicPr>
              <a:picLocks noChangeAspect="1"/>
            </p:cNvPicPr>
            <p:nvPr/>
          </p:nvPicPr>
          <p:blipFill>
            <a:blip r:embed="rId4"/>
            <a:srcRect r="79657" b="31039"/>
            <a:stretch>
              <a:fillRect/>
            </a:stretch>
          </p:blipFill>
          <p:spPr>
            <a:xfrm>
              <a:off x="-1" y="-1"/>
              <a:ext cx="474439" cy="369914"/>
            </a:xfrm>
            <a:prstGeom prst="rect">
              <a:avLst/>
            </a:prstGeom>
            <a:ln w="12700" cap="flat">
              <a:noFill/>
              <a:miter lim="400000"/>
            </a:ln>
            <a:effectLst/>
          </p:spPr>
        </p:pic>
      </p:grpSp>
      <p:pic>
        <p:nvPicPr>
          <p:cNvPr id="13" name="scott-sig-1.png" descr="scott-sig-1.png">
            <a:extLst>
              <a:ext uri="{FF2B5EF4-FFF2-40B4-BE49-F238E27FC236}">
                <a16:creationId xmlns:a16="http://schemas.microsoft.com/office/drawing/2014/main" id="{4201A451-83F4-28BA-3B7B-554A401CDA34}"/>
              </a:ext>
            </a:extLst>
          </p:cNvPr>
          <p:cNvPicPr>
            <a:picLocks noChangeAspect="1"/>
          </p:cNvPicPr>
          <p:nvPr/>
        </p:nvPicPr>
        <p:blipFill>
          <a:blip r:embed="rId5"/>
          <a:stretch>
            <a:fillRect/>
          </a:stretch>
        </p:blipFill>
        <p:spPr>
          <a:xfrm>
            <a:off x="-1754572" y="4531924"/>
            <a:ext cx="1658999" cy="547784"/>
          </a:xfrm>
          <a:prstGeom prst="rect">
            <a:avLst/>
          </a:prstGeom>
          <a:ln w="12700">
            <a:miter lim="400000"/>
          </a:ln>
        </p:spPr>
      </p:pic>
      <p:sp>
        <p:nvSpPr>
          <p:cNvPr id="15" name="Exceptional Service.  Extraordinary Results.">
            <a:extLst>
              <a:ext uri="{FF2B5EF4-FFF2-40B4-BE49-F238E27FC236}">
                <a16:creationId xmlns:a16="http://schemas.microsoft.com/office/drawing/2014/main" id="{36A72BA0-7519-5018-6E5E-883BEF0EF6CC}"/>
              </a:ext>
            </a:extLst>
          </p:cNvPr>
          <p:cNvSpPr txBox="1">
            <a:spLocks/>
          </p:cNvSpPr>
          <p:nvPr/>
        </p:nvSpPr>
        <p:spPr>
          <a:xfrm>
            <a:off x="79802" y="3678044"/>
            <a:ext cx="12239788"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4000" b="1" dirty="0">
                <a:solidFill>
                  <a:srgbClr val="BF965C"/>
                </a:solidFill>
                <a:latin typeface="Arial" panose="020B0604020202020204" pitchFamily="34" charset="0"/>
                <a:cs typeface="Arial" panose="020B0604020202020204" pitchFamily="34" charset="0"/>
              </a:rPr>
              <a:t>Honesty, Integrity, and Quality</a:t>
            </a:r>
          </a:p>
        </p:txBody>
      </p:sp>
    </p:spTree>
    <p:extLst>
      <p:ext uri="{BB962C8B-B14F-4D97-AF65-F5344CB8AC3E}">
        <p14:creationId xmlns:p14="http://schemas.microsoft.com/office/powerpoint/2010/main" val="132512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2" presetClass="entr" presetSubtype="4" decel="10000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ppt_x"/>
                                          </p:val>
                                        </p:tav>
                                        <p:tav tm="100000">
                                          <p:val>
                                            <p:strVal val="#ppt_x"/>
                                          </p:val>
                                        </p:tav>
                                      </p:tavLst>
                                    </p:anim>
                                    <p:anim calcmode="lin" valueType="num">
                                      <p:cBhvr additive="base">
                                        <p:cTn id="11" dur="1000" fill="hold"/>
                                        <p:tgtEl>
                                          <p:spTgt spid="11"/>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5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iterate>
                                    <p:tmAbs val="0"/>
                                  </p:iterate>
                                  <p:childTnLst>
                                    <p:set>
                                      <p:cBhvr>
                                        <p:cTn id="17" fill="hold"/>
                                        <p:tgtEl>
                                          <p:spTgt spid="13"/>
                                        </p:tgtEl>
                                        <p:attrNameLst>
                                          <p:attrName>style.visibility</p:attrName>
                                        </p:attrNameLst>
                                      </p:cBhvr>
                                      <p:to>
                                        <p:strVal val="visible"/>
                                      </p:to>
                                    </p:set>
                                    <p:animEffect transition="in" filter="wipe(left)">
                                      <p:cBhvr>
                                        <p:cTn id="18" dur="10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3" grpId="0" animBg="1" advAuto="0"/>
      <p:bldP spid="15" grpId="0"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1C597-D52E-D300-B61F-F3BC12441DD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5C422E0-CAB3-5E0B-3D91-7F2D797EB55A}"/>
              </a:ext>
            </a:extLst>
          </p:cNvPr>
          <p:cNvPicPr>
            <a:picLocks noChangeAspect="1"/>
          </p:cNvPicPr>
          <p:nvPr/>
        </p:nvPicPr>
        <p:blipFill>
          <a:blip r:embed="rId2">
            <a:alphaModFix amt="38000"/>
          </a:blip>
          <a:stretch>
            <a:fillRect/>
          </a:stretch>
        </p:blipFill>
        <p:spPr>
          <a:xfrm rot="5904322">
            <a:off x="-3932603" y="-2174255"/>
            <a:ext cx="7154992" cy="6604608"/>
          </a:xfrm>
          <a:prstGeom prst="rect">
            <a:avLst/>
          </a:prstGeom>
        </p:spPr>
      </p:pic>
      <p:sp>
        <p:nvSpPr>
          <p:cNvPr id="11" name="Freeform 10">
            <a:extLst>
              <a:ext uri="{FF2B5EF4-FFF2-40B4-BE49-F238E27FC236}">
                <a16:creationId xmlns:a16="http://schemas.microsoft.com/office/drawing/2014/main" id="{E9390B36-C27A-0F02-F136-F2D101D96EF2}"/>
              </a:ext>
            </a:extLst>
          </p:cNvPr>
          <p:cNvSpPr/>
          <p:nvPr/>
        </p:nvSpPr>
        <p:spPr>
          <a:xfrm>
            <a:off x="7469192" y="-1108806"/>
            <a:ext cx="8771297" cy="8909314"/>
          </a:xfrm>
          <a:custGeom>
            <a:avLst/>
            <a:gdLst/>
            <a:ahLst/>
            <a:cxnLst/>
            <a:rect l="l" t="t" r="r" b="b"/>
            <a:pathLst>
              <a:path w="9578212" h="10287000">
                <a:moveTo>
                  <a:pt x="0" y="0"/>
                </a:moveTo>
                <a:lnTo>
                  <a:pt x="9578212" y="0"/>
                </a:lnTo>
                <a:lnTo>
                  <a:pt x="9578212" y="10287000"/>
                </a:lnTo>
                <a:lnTo>
                  <a:pt x="0" y="10287000"/>
                </a:lnTo>
                <a:lnTo>
                  <a:pt x="0" y="0"/>
                </a:lnTo>
                <a:close/>
              </a:path>
            </a:pathLst>
          </a:custGeom>
          <a:blipFill dpi="0" rotWithShape="1">
            <a:blip r:embed="rId3">
              <a:alphaModFix amt="15000"/>
            </a:blip>
            <a:srcRect/>
            <a:stretch>
              <a:fillRect/>
            </a:stretch>
          </a:blipFill>
        </p:spPr>
        <p:txBody>
          <a:bodyPr/>
          <a:lstStyle/>
          <a:p>
            <a:endParaRPr lang="en-US" dirty="0"/>
          </a:p>
        </p:txBody>
      </p:sp>
      <p:grpSp>
        <p:nvGrpSpPr>
          <p:cNvPr id="49" name="Group 48">
            <a:extLst>
              <a:ext uri="{FF2B5EF4-FFF2-40B4-BE49-F238E27FC236}">
                <a16:creationId xmlns:a16="http://schemas.microsoft.com/office/drawing/2014/main" id="{7B669BB0-7ABF-EB12-E6EF-014A0E21CA7A}"/>
              </a:ext>
            </a:extLst>
          </p:cNvPr>
          <p:cNvGrpSpPr/>
          <p:nvPr/>
        </p:nvGrpSpPr>
        <p:grpSpPr>
          <a:xfrm>
            <a:off x="674291" y="1366810"/>
            <a:ext cx="4691467" cy="4691467"/>
            <a:chOff x="7349505" y="606851"/>
            <a:chExt cx="1211126" cy="1211126"/>
          </a:xfrm>
          <a:solidFill>
            <a:srgbClr val="BF965C">
              <a:alpha val="5254"/>
            </a:srgbClr>
          </a:solidFill>
        </p:grpSpPr>
        <p:sp>
          <p:nvSpPr>
            <p:cNvPr id="50" name="Oval 49">
              <a:extLst>
                <a:ext uri="{FF2B5EF4-FFF2-40B4-BE49-F238E27FC236}">
                  <a16:creationId xmlns:a16="http://schemas.microsoft.com/office/drawing/2014/main" id="{9572357D-B371-8529-3042-F135ED73A6AE}"/>
                </a:ext>
              </a:extLst>
            </p:cNvPr>
            <p:cNvSpPr/>
            <p:nvPr/>
          </p:nvSpPr>
          <p:spPr>
            <a:xfrm>
              <a:off x="7349505"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1" name="Oval 50">
              <a:extLst>
                <a:ext uri="{FF2B5EF4-FFF2-40B4-BE49-F238E27FC236}">
                  <a16:creationId xmlns:a16="http://schemas.microsoft.com/office/drawing/2014/main" id="{EFE5430F-3930-C948-78EB-3D90EA8656FC}"/>
                </a:ext>
              </a:extLst>
            </p:cNvPr>
            <p:cNvSpPr/>
            <p:nvPr/>
          </p:nvSpPr>
          <p:spPr>
            <a:xfrm>
              <a:off x="7349505" y="606851"/>
              <a:ext cx="1211126" cy="1211126"/>
            </a:xfrm>
            <a:prstGeom prst="ellipse">
              <a:avLst/>
            </a:prstGeom>
            <a:grp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52" name="Group 51">
            <a:extLst>
              <a:ext uri="{FF2B5EF4-FFF2-40B4-BE49-F238E27FC236}">
                <a16:creationId xmlns:a16="http://schemas.microsoft.com/office/drawing/2014/main" id="{725B8690-979A-8192-2933-805163DF71D7}"/>
              </a:ext>
            </a:extLst>
          </p:cNvPr>
          <p:cNvGrpSpPr/>
          <p:nvPr/>
        </p:nvGrpSpPr>
        <p:grpSpPr>
          <a:xfrm>
            <a:off x="1199036" y="1917902"/>
            <a:ext cx="3664088" cy="3664088"/>
            <a:chOff x="7349505" y="606851"/>
            <a:chExt cx="1211126" cy="1211126"/>
          </a:xfrm>
          <a:solidFill>
            <a:srgbClr val="BF965C">
              <a:alpha val="15019"/>
            </a:srgbClr>
          </a:solidFill>
        </p:grpSpPr>
        <p:sp>
          <p:nvSpPr>
            <p:cNvPr id="53" name="Oval 52">
              <a:extLst>
                <a:ext uri="{FF2B5EF4-FFF2-40B4-BE49-F238E27FC236}">
                  <a16:creationId xmlns:a16="http://schemas.microsoft.com/office/drawing/2014/main" id="{A94053D4-1EA2-DE1E-D523-0595021390ED}"/>
                </a:ext>
              </a:extLst>
            </p:cNvPr>
            <p:cNvSpPr/>
            <p:nvPr/>
          </p:nvSpPr>
          <p:spPr>
            <a:xfrm>
              <a:off x="7349505"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4" name="Oval 53">
              <a:extLst>
                <a:ext uri="{FF2B5EF4-FFF2-40B4-BE49-F238E27FC236}">
                  <a16:creationId xmlns:a16="http://schemas.microsoft.com/office/drawing/2014/main" id="{585C5A8A-6683-44CF-B8A7-BAE05BCE24E4}"/>
                </a:ext>
              </a:extLst>
            </p:cNvPr>
            <p:cNvSpPr/>
            <p:nvPr/>
          </p:nvSpPr>
          <p:spPr>
            <a:xfrm>
              <a:off x="7349505" y="606851"/>
              <a:ext cx="1211126" cy="1211126"/>
            </a:xfrm>
            <a:prstGeom prst="ellipse">
              <a:avLst/>
            </a:prstGeom>
            <a:grp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2" name="Group 1">
            <a:extLst>
              <a:ext uri="{FF2B5EF4-FFF2-40B4-BE49-F238E27FC236}">
                <a16:creationId xmlns:a16="http://schemas.microsoft.com/office/drawing/2014/main" id="{F0B50E6B-EF61-A7CE-EA10-6863368B04C1}"/>
              </a:ext>
            </a:extLst>
          </p:cNvPr>
          <p:cNvGrpSpPr/>
          <p:nvPr/>
        </p:nvGrpSpPr>
        <p:grpSpPr>
          <a:xfrm>
            <a:off x="6721889" y="1507422"/>
            <a:ext cx="4386596" cy="664334"/>
            <a:chOff x="1786808" y="1787525"/>
            <a:chExt cx="4386596" cy="664334"/>
          </a:xfrm>
        </p:grpSpPr>
        <p:grpSp>
          <p:nvGrpSpPr>
            <p:cNvPr id="30" name="Group 29">
              <a:extLst>
                <a:ext uri="{FF2B5EF4-FFF2-40B4-BE49-F238E27FC236}">
                  <a16:creationId xmlns:a16="http://schemas.microsoft.com/office/drawing/2014/main" id="{2B48AD00-CEFF-A7FD-2887-1724F6294FE7}"/>
                </a:ext>
              </a:extLst>
            </p:cNvPr>
            <p:cNvGrpSpPr/>
            <p:nvPr/>
          </p:nvGrpSpPr>
          <p:grpSpPr>
            <a:xfrm>
              <a:off x="1786808" y="1835794"/>
              <a:ext cx="493558" cy="493558"/>
              <a:chOff x="4083832" y="1451110"/>
              <a:chExt cx="1753171" cy="1753171"/>
            </a:xfrm>
          </p:grpSpPr>
          <p:sp>
            <p:nvSpPr>
              <p:cNvPr id="31" name="Oval 30">
                <a:extLst>
                  <a:ext uri="{FF2B5EF4-FFF2-40B4-BE49-F238E27FC236}">
                    <a16:creationId xmlns:a16="http://schemas.microsoft.com/office/drawing/2014/main" id="{5C3CA57A-7A66-91D9-FEBB-4D3185202D14}"/>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2" name="Oval 31">
                <a:extLst>
                  <a:ext uri="{FF2B5EF4-FFF2-40B4-BE49-F238E27FC236}">
                    <a16:creationId xmlns:a16="http://schemas.microsoft.com/office/drawing/2014/main" id="{B069CC11-967F-2635-EA28-21DA6837CDD5}"/>
                  </a:ext>
                </a:extLst>
              </p:cNvPr>
              <p:cNvSpPr/>
              <p:nvPr/>
            </p:nvSpPr>
            <p:spPr>
              <a:xfrm>
                <a:off x="4083832" y="1451110"/>
                <a:ext cx="1753171" cy="1753171"/>
              </a:xfrm>
              <a:prstGeom prst="ellipse">
                <a:avLst/>
              </a:prstGeom>
              <a:solidFill>
                <a:srgbClr val="BF965C">
                  <a:alpha val="20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19" name="Rectangle 20">
              <a:extLst>
                <a:ext uri="{FF2B5EF4-FFF2-40B4-BE49-F238E27FC236}">
                  <a16:creationId xmlns:a16="http://schemas.microsoft.com/office/drawing/2014/main" id="{74CA76D3-A635-452D-18C9-15A55EFC6963}"/>
                </a:ext>
              </a:extLst>
            </p:cNvPr>
            <p:cNvSpPr>
              <a:spLocks noChangeArrowheads="1"/>
            </p:cNvSpPr>
            <p:nvPr/>
          </p:nvSpPr>
          <p:spPr bwMode="auto">
            <a:xfrm>
              <a:off x="2557308" y="1787525"/>
              <a:ext cx="20430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sz="1900">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A BOUTIQUE COMPANY</a:t>
              </a:r>
              <a:endParaRPr lang="en-US" sz="900" dirty="0">
                <a:solidFill>
                  <a:srgbClr val="BF965C"/>
                </a:solidFill>
                <a:latin typeface=""/>
              </a:endParaRPr>
            </a:p>
          </p:txBody>
        </p:sp>
        <p:sp>
          <p:nvSpPr>
            <p:cNvPr id="43" name="TextBox 42">
              <a:extLst>
                <a:ext uri="{FF2B5EF4-FFF2-40B4-BE49-F238E27FC236}">
                  <a16:creationId xmlns:a16="http://schemas.microsoft.com/office/drawing/2014/main" id="{26999745-8717-459D-E947-F5BBA9B18752}"/>
                </a:ext>
              </a:extLst>
            </p:cNvPr>
            <p:cNvSpPr txBox="1"/>
            <p:nvPr/>
          </p:nvSpPr>
          <p:spPr>
            <a:xfrm>
              <a:off x="2462057" y="2020972"/>
              <a:ext cx="3711347" cy="430887"/>
            </a:xfrm>
            <a:prstGeom prst="rect">
              <a:avLst/>
            </a:prstGeom>
            <a:noFill/>
          </p:spPr>
          <p:txBody>
            <a:bodyPr wrap="square" rtlCol="0">
              <a:spAutoFit/>
            </a:bodyPr>
            <a:lstStyle/>
            <a:p>
              <a:pPr>
                <a:defRPr sz="1100">
                  <a:solidFill>
                    <a:srgbClr val="FFFFFF"/>
                  </a:solidFill>
                  <a:latin typeface="Open Sans Italic"/>
                  <a:ea typeface="Open Sans Italic"/>
                  <a:cs typeface="Open Sans Italic"/>
                  <a:sym typeface="Open Sans Italic"/>
                </a:defRPr>
              </a:pPr>
              <a:r>
                <a:rPr lang="en-US" sz="1100" dirty="0">
                  <a:solidFill>
                    <a:srgbClr val="193C6E"/>
                  </a:solidFill>
                </a:rPr>
                <a:t>Lang Realty is a Boutique Luxury Real Estate company with the power of a National Brand</a:t>
              </a:r>
            </a:p>
          </p:txBody>
        </p:sp>
      </p:grpSp>
      <p:grpSp>
        <p:nvGrpSpPr>
          <p:cNvPr id="3" name="Group 2">
            <a:extLst>
              <a:ext uri="{FF2B5EF4-FFF2-40B4-BE49-F238E27FC236}">
                <a16:creationId xmlns:a16="http://schemas.microsoft.com/office/drawing/2014/main" id="{193A007C-08FD-B7A5-A003-91BFD2D9F632}"/>
              </a:ext>
            </a:extLst>
          </p:cNvPr>
          <p:cNvGrpSpPr/>
          <p:nvPr/>
        </p:nvGrpSpPr>
        <p:grpSpPr>
          <a:xfrm>
            <a:off x="6721889" y="2298973"/>
            <a:ext cx="4049433" cy="613534"/>
            <a:chOff x="1786808" y="2809682"/>
            <a:chExt cx="4049433" cy="613534"/>
          </a:xfrm>
        </p:grpSpPr>
        <p:grpSp>
          <p:nvGrpSpPr>
            <p:cNvPr id="33" name="Group 32">
              <a:extLst>
                <a:ext uri="{FF2B5EF4-FFF2-40B4-BE49-F238E27FC236}">
                  <a16:creationId xmlns:a16="http://schemas.microsoft.com/office/drawing/2014/main" id="{9F582207-836E-3E01-B060-E6D7A587E447}"/>
                </a:ext>
              </a:extLst>
            </p:cNvPr>
            <p:cNvGrpSpPr/>
            <p:nvPr/>
          </p:nvGrpSpPr>
          <p:grpSpPr>
            <a:xfrm>
              <a:off x="1786808" y="2848208"/>
              <a:ext cx="493558" cy="493558"/>
              <a:chOff x="4083832" y="1451110"/>
              <a:chExt cx="1753171" cy="1753171"/>
            </a:xfrm>
          </p:grpSpPr>
          <p:sp>
            <p:nvSpPr>
              <p:cNvPr id="34" name="Oval 33">
                <a:extLst>
                  <a:ext uri="{FF2B5EF4-FFF2-40B4-BE49-F238E27FC236}">
                    <a16:creationId xmlns:a16="http://schemas.microsoft.com/office/drawing/2014/main" id="{30E36566-FFE1-860A-6F0D-1D284255AA85}"/>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5" name="Oval 34">
                <a:extLst>
                  <a:ext uri="{FF2B5EF4-FFF2-40B4-BE49-F238E27FC236}">
                    <a16:creationId xmlns:a16="http://schemas.microsoft.com/office/drawing/2014/main" id="{D5F10003-A732-2603-BA36-2D21F7AFE9C3}"/>
                  </a:ext>
                </a:extLst>
              </p:cNvPr>
              <p:cNvSpPr/>
              <p:nvPr/>
            </p:nvSpPr>
            <p:spPr>
              <a:xfrm>
                <a:off x="4083832" y="1451110"/>
                <a:ext cx="1753171" cy="1753171"/>
              </a:xfrm>
              <a:prstGeom prst="ellipse">
                <a:avLst/>
              </a:prstGeom>
              <a:solidFill>
                <a:srgbClr val="BF965C">
                  <a:alpha val="20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21" name="Rectangle 22">
              <a:extLst>
                <a:ext uri="{FF2B5EF4-FFF2-40B4-BE49-F238E27FC236}">
                  <a16:creationId xmlns:a16="http://schemas.microsoft.com/office/drawing/2014/main" id="{BCBEFFCD-1FBB-048D-E954-9C13DDFF98CE}"/>
                </a:ext>
              </a:extLst>
            </p:cNvPr>
            <p:cNvSpPr>
              <a:spLocks noChangeArrowheads="1"/>
            </p:cNvSpPr>
            <p:nvPr/>
          </p:nvSpPr>
          <p:spPr bwMode="auto">
            <a:xfrm>
              <a:off x="2557308" y="2809682"/>
              <a:ext cx="580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sz="1900">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SALES</a:t>
              </a:r>
            </a:p>
          </p:txBody>
        </p:sp>
        <p:sp>
          <p:nvSpPr>
            <p:cNvPr id="45" name="TextBox 44">
              <a:extLst>
                <a:ext uri="{FF2B5EF4-FFF2-40B4-BE49-F238E27FC236}">
                  <a16:creationId xmlns:a16="http://schemas.microsoft.com/office/drawing/2014/main" id="{5AD26FC2-CAB4-32B1-4D36-7540B7978B5B}"/>
                </a:ext>
              </a:extLst>
            </p:cNvPr>
            <p:cNvSpPr txBox="1"/>
            <p:nvPr/>
          </p:nvSpPr>
          <p:spPr>
            <a:xfrm>
              <a:off x="2462058" y="2992329"/>
              <a:ext cx="3374183" cy="430887"/>
            </a:xfrm>
            <a:prstGeom prst="rect">
              <a:avLst/>
            </a:prstGeom>
            <a:noFill/>
          </p:spPr>
          <p:txBody>
            <a:bodyPr wrap="square" rtlCol="0">
              <a:spAutoFit/>
            </a:bodyPr>
            <a:lstStyle/>
            <a:p>
              <a:pPr>
                <a:defRPr sz="1100">
                  <a:solidFill>
                    <a:srgbClr val="FFFFFF"/>
                  </a:solidFill>
                  <a:latin typeface="Open Sans Italic"/>
                  <a:ea typeface="Open Sans Italic"/>
                  <a:cs typeface="Open Sans Italic"/>
                  <a:sym typeface="Open Sans Italic"/>
                </a:defRPr>
              </a:pPr>
              <a:r>
                <a:rPr lang="en-US" sz="1100" dirty="0">
                  <a:solidFill>
                    <a:srgbClr val="193C6E"/>
                  </a:solidFill>
                </a:rPr>
                <a:t>Over $1 Billion in closed sales volume every year for the past 10 consecutive years</a:t>
              </a:r>
            </a:p>
          </p:txBody>
        </p:sp>
      </p:grpSp>
      <p:grpSp>
        <p:nvGrpSpPr>
          <p:cNvPr id="4" name="Group 3">
            <a:extLst>
              <a:ext uri="{FF2B5EF4-FFF2-40B4-BE49-F238E27FC236}">
                <a16:creationId xmlns:a16="http://schemas.microsoft.com/office/drawing/2014/main" id="{3FD4FF45-6DE6-4E39-AD1B-AF3E222B14AD}"/>
              </a:ext>
            </a:extLst>
          </p:cNvPr>
          <p:cNvGrpSpPr/>
          <p:nvPr/>
        </p:nvGrpSpPr>
        <p:grpSpPr>
          <a:xfrm>
            <a:off x="6721889" y="3132348"/>
            <a:ext cx="3743897" cy="493558"/>
            <a:chOff x="1786808" y="3837782"/>
            <a:chExt cx="3743897" cy="493558"/>
          </a:xfrm>
        </p:grpSpPr>
        <p:grpSp>
          <p:nvGrpSpPr>
            <p:cNvPr id="36" name="Group 35">
              <a:extLst>
                <a:ext uri="{FF2B5EF4-FFF2-40B4-BE49-F238E27FC236}">
                  <a16:creationId xmlns:a16="http://schemas.microsoft.com/office/drawing/2014/main" id="{135F3CCF-633A-92C7-1183-9EC163FFFECA}"/>
                </a:ext>
              </a:extLst>
            </p:cNvPr>
            <p:cNvGrpSpPr/>
            <p:nvPr/>
          </p:nvGrpSpPr>
          <p:grpSpPr>
            <a:xfrm>
              <a:off x="1786808" y="3837782"/>
              <a:ext cx="493558" cy="493558"/>
              <a:chOff x="4083832" y="1451110"/>
              <a:chExt cx="1753171" cy="1753171"/>
            </a:xfrm>
          </p:grpSpPr>
          <p:sp>
            <p:nvSpPr>
              <p:cNvPr id="37" name="Oval 36">
                <a:extLst>
                  <a:ext uri="{FF2B5EF4-FFF2-40B4-BE49-F238E27FC236}">
                    <a16:creationId xmlns:a16="http://schemas.microsoft.com/office/drawing/2014/main" id="{80DE65C3-861D-9476-8F48-5B059C3B4038}"/>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8" name="Oval 37">
                <a:extLst>
                  <a:ext uri="{FF2B5EF4-FFF2-40B4-BE49-F238E27FC236}">
                    <a16:creationId xmlns:a16="http://schemas.microsoft.com/office/drawing/2014/main" id="{46354F15-AF2A-22EA-F9D2-E3BFF3AD03AA}"/>
                  </a:ext>
                </a:extLst>
              </p:cNvPr>
              <p:cNvSpPr/>
              <p:nvPr/>
            </p:nvSpPr>
            <p:spPr>
              <a:xfrm>
                <a:off x="4083832" y="1451110"/>
                <a:ext cx="1753171" cy="1753171"/>
              </a:xfrm>
              <a:prstGeom prst="ellipse">
                <a:avLst/>
              </a:prstGeom>
              <a:solidFill>
                <a:srgbClr val="BF965C">
                  <a:alpha val="20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23" name="Rectangle 24">
              <a:extLst>
                <a:ext uri="{FF2B5EF4-FFF2-40B4-BE49-F238E27FC236}">
                  <a16:creationId xmlns:a16="http://schemas.microsoft.com/office/drawing/2014/main" id="{B2060F48-0B17-DE68-67E7-F233371D55C9}"/>
                </a:ext>
              </a:extLst>
            </p:cNvPr>
            <p:cNvSpPr>
              <a:spLocks noChangeArrowheads="1"/>
            </p:cNvSpPr>
            <p:nvPr/>
          </p:nvSpPr>
          <p:spPr bwMode="auto">
            <a:xfrm>
              <a:off x="2557308" y="3848001"/>
              <a:ext cx="2035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sz="1900">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RANKED #5 IN VOLUME</a:t>
              </a:r>
            </a:p>
          </p:txBody>
        </p:sp>
        <p:sp>
          <p:nvSpPr>
            <p:cNvPr id="46" name="TextBox 45">
              <a:extLst>
                <a:ext uri="{FF2B5EF4-FFF2-40B4-BE49-F238E27FC236}">
                  <a16:creationId xmlns:a16="http://schemas.microsoft.com/office/drawing/2014/main" id="{4B752705-4655-3962-371A-5B255637AD87}"/>
                </a:ext>
              </a:extLst>
            </p:cNvPr>
            <p:cNvSpPr txBox="1"/>
            <p:nvPr/>
          </p:nvSpPr>
          <p:spPr>
            <a:xfrm>
              <a:off x="2462058" y="4051285"/>
              <a:ext cx="3068647" cy="261610"/>
            </a:xfrm>
            <a:prstGeom prst="rect">
              <a:avLst/>
            </a:prstGeom>
            <a:noFill/>
          </p:spPr>
          <p:txBody>
            <a:bodyPr wrap="square" rtlCol="0">
              <a:spAutoFit/>
            </a:bodyPr>
            <a:lstStyle/>
            <a:p>
              <a:pPr defTabSz="886613">
                <a:defRPr sz="1067">
                  <a:solidFill>
                    <a:srgbClr val="FFFFFF"/>
                  </a:solidFill>
                  <a:latin typeface="Open Sans Italic"/>
                  <a:ea typeface="Open Sans Italic"/>
                  <a:cs typeface="Open Sans Italic"/>
                  <a:sym typeface="Open Sans Italic"/>
                </a:defRPr>
              </a:pPr>
              <a:r>
                <a:rPr lang="en-US" sz="1100" dirty="0">
                  <a:solidFill>
                    <a:srgbClr val="193C6E"/>
                  </a:solidFill>
                </a:rPr>
                <a:t>A top listing leader in Palm Beach County</a:t>
              </a:r>
            </a:p>
          </p:txBody>
        </p:sp>
      </p:grpSp>
      <p:grpSp>
        <p:nvGrpSpPr>
          <p:cNvPr id="5" name="Group 4">
            <a:extLst>
              <a:ext uri="{FF2B5EF4-FFF2-40B4-BE49-F238E27FC236}">
                <a16:creationId xmlns:a16="http://schemas.microsoft.com/office/drawing/2014/main" id="{C4CEEE78-8387-1E66-5167-6B6AABAAFAAB}"/>
              </a:ext>
            </a:extLst>
          </p:cNvPr>
          <p:cNvGrpSpPr/>
          <p:nvPr/>
        </p:nvGrpSpPr>
        <p:grpSpPr>
          <a:xfrm>
            <a:off x="6721889" y="3900237"/>
            <a:ext cx="3979062" cy="640521"/>
            <a:chOff x="1786808" y="4795838"/>
            <a:chExt cx="3979062" cy="640521"/>
          </a:xfrm>
        </p:grpSpPr>
        <p:grpSp>
          <p:nvGrpSpPr>
            <p:cNvPr id="39" name="Group 38">
              <a:extLst>
                <a:ext uri="{FF2B5EF4-FFF2-40B4-BE49-F238E27FC236}">
                  <a16:creationId xmlns:a16="http://schemas.microsoft.com/office/drawing/2014/main" id="{F5B96AA3-5FD9-520D-6E8B-D95883949E0B}"/>
                </a:ext>
              </a:extLst>
            </p:cNvPr>
            <p:cNvGrpSpPr/>
            <p:nvPr/>
          </p:nvGrpSpPr>
          <p:grpSpPr>
            <a:xfrm>
              <a:off x="1786808" y="4836320"/>
              <a:ext cx="493558" cy="493558"/>
              <a:chOff x="4083832" y="1451110"/>
              <a:chExt cx="1753171" cy="1753171"/>
            </a:xfrm>
          </p:grpSpPr>
          <p:sp>
            <p:nvSpPr>
              <p:cNvPr id="40" name="Oval 39">
                <a:extLst>
                  <a:ext uri="{FF2B5EF4-FFF2-40B4-BE49-F238E27FC236}">
                    <a16:creationId xmlns:a16="http://schemas.microsoft.com/office/drawing/2014/main" id="{F8865F08-19BA-A327-A4A7-2E50F9795AD0}"/>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41" name="Oval 40">
                <a:extLst>
                  <a:ext uri="{FF2B5EF4-FFF2-40B4-BE49-F238E27FC236}">
                    <a16:creationId xmlns:a16="http://schemas.microsoft.com/office/drawing/2014/main" id="{B85A3DA4-CA4E-DA10-A4DA-2078644B8BFA}"/>
                  </a:ext>
                </a:extLst>
              </p:cNvPr>
              <p:cNvSpPr/>
              <p:nvPr/>
            </p:nvSpPr>
            <p:spPr>
              <a:xfrm>
                <a:off x="4083832" y="1451110"/>
                <a:ext cx="1753171" cy="1753171"/>
              </a:xfrm>
              <a:prstGeom prst="ellipse">
                <a:avLst/>
              </a:prstGeom>
              <a:solidFill>
                <a:srgbClr val="BF965C">
                  <a:alpha val="20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25" name="Rectangle 26">
              <a:extLst>
                <a:ext uri="{FF2B5EF4-FFF2-40B4-BE49-F238E27FC236}">
                  <a16:creationId xmlns:a16="http://schemas.microsoft.com/office/drawing/2014/main" id="{EB15619D-02C2-8489-3890-3585EEFB265E}"/>
                </a:ext>
              </a:extLst>
            </p:cNvPr>
            <p:cNvSpPr>
              <a:spLocks noChangeArrowheads="1"/>
            </p:cNvSpPr>
            <p:nvPr/>
          </p:nvSpPr>
          <p:spPr bwMode="auto">
            <a:xfrm>
              <a:off x="2557308" y="4795838"/>
              <a:ext cx="2251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50051">
                <a:defRPr sz="1767">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UNMATCHED MARKETING</a:t>
              </a:r>
            </a:p>
          </p:txBody>
        </p:sp>
        <p:sp>
          <p:nvSpPr>
            <p:cNvPr id="47" name="TextBox 46">
              <a:extLst>
                <a:ext uri="{FF2B5EF4-FFF2-40B4-BE49-F238E27FC236}">
                  <a16:creationId xmlns:a16="http://schemas.microsoft.com/office/drawing/2014/main" id="{957C5166-57E4-648F-62FE-7F62BC28A953}"/>
                </a:ext>
              </a:extLst>
            </p:cNvPr>
            <p:cNvSpPr txBox="1"/>
            <p:nvPr/>
          </p:nvSpPr>
          <p:spPr>
            <a:xfrm>
              <a:off x="2462058" y="5005472"/>
              <a:ext cx="3303812" cy="430887"/>
            </a:xfrm>
            <a:prstGeom prst="rect">
              <a:avLst/>
            </a:prstGeom>
            <a:noFill/>
          </p:spPr>
          <p:txBody>
            <a:bodyPr wrap="square" rtlCol="0">
              <a:spAutoFit/>
            </a:bodyPr>
            <a:lstStyle/>
            <a:p>
              <a:pPr defTabSz="850051">
                <a:defRPr sz="1023">
                  <a:solidFill>
                    <a:srgbClr val="FFFFFF"/>
                  </a:solidFill>
                  <a:latin typeface="Open Sans Italic"/>
                  <a:ea typeface="Open Sans Italic"/>
                  <a:cs typeface="Open Sans Italic"/>
                  <a:sym typeface="Open Sans Italic"/>
                </a:defRPr>
              </a:pPr>
              <a:r>
                <a:rPr lang="en-US" sz="1100" dirty="0">
                  <a:solidFill>
                    <a:srgbClr val="193C6E"/>
                  </a:solidFill>
                </a:rPr>
                <a:t>Lang Realty dominates the South Florida market in both traditional &amp; digital advertising</a:t>
              </a:r>
            </a:p>
          </p:txBody>
        </p:sp>
      </p:grpSp>
      <p:grpSp>
        <p:nvGrpSpPr>
          <p:cNvPr id="6" name="Group 5">
            <a:extLst>
              <a:ext uri="{FF2B5EF4-FFF2-40B4-BE49-F238E27FC236}">
                <a16:creationId xmlns:a16="http://schemas.microsoft.com/office/drawing/2014/main" id="{9D0EBD49-FDDD-E53F-C4E1-85A548EB3F32}"/>
              </a:ext>
            </a:extLst>
          </p:cNvPr>
          <p:cNvGrpSpPr/>
          <p:nvPr/>
        </p:nvGrpSpPr>
        <p:grpSpPr>
          <a:xfrm>
            <a:off x="1182351" y="2354679"/>
            <a:ext cx="3736139" cy="2249425"/>
            <a:chOff x="7813446" y="2376835"/>
            <a:chExt cx="961840" cy="2249425"/>
          </a:xfrm>
        </p:grpSpPr>
        <p:sp>
          <p:nvSpPr>
            <p:cNvPr id="13" name="Rectangle 14">
              <a:extLst>
                <a:ext uri="{FF2B5EF4-FFF2-40B4-BE49-F238E27FC236}">
                  <a16:creationId xmlns:a16="http://schemas.microsoft.com/office/drawing/2014/main" id="{03D44E0E-5921-16B2-9F53-320FA186CBAB}"/>
                </a:ext>
              </a:extLst>
            </p:cNvPr>
            <p:cNvSpPr>
              <a:spLocks noChangeArrowheads="1"/>
            </p:cNvSpPr>
            <p:nvPr/>
          </p:nvSpPr>
          <p:spPr bwMode="auto">
            <a:xfrm>
              <a:off x="7999479" y="4103040"/>
              <a:ext cx="5845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600" b="1" dirty="0">
                  <a:solidFill>
                    <a:srgbClr val="193C6E"/>
                  </a:solidFill>
                  <a:cs typeface="Arial" panose="020B0604020202020204" pitchFamily="34" charset="0"/>
                </a:rPr>
                <a:t>WE DELIVER RESULTS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UA" altLang="ru-UA" sz="1800" b="0" i="0" u="none" strike="noStrike" cap="none" normalizeH="0" baseline="0">
                <a:ln>
                  <a:noFill/>
                </a:ln>
                <a:solidFill>
                  <a:schemeClr val="accent1"/>
                </a:solidFill>
                <a:effectLst/>
                <a:latin typeface="Montserrat" panose="00000500000000000000" pitchFamily="50" charset="-52"/>
              </a:endParaRPr>
            </a:p>
          </p:txBody>
        </p:sp>
        <p:sp>
          <p:nvSpPr>
            <p:cNvPr id="62" name="TextBox 61">
              <a:extLst>
                <a:ext uri="{FF2B5EF4-FFF2-40B4-BE49-F238E27FC236}">
                  <a16:creationId xmlns:a16="http://schemas.microsoft.com/office/drawing/2014/main" id="{0931EB56-31F4-CB0A-FC63-F5A0BC62CEF8}"/>
                </a:ext>
              </a:extLst>
            </p:cNvPr>
            <p:cNvSpPr txBox="1"/>
            <p:nvPr/>
          </p:nvSpPr>
          <p:spPr>
            <a:xfrm>
              <a:off x="7813446" y="2376835"/>
              <a:ext cx="961840" cy="1631216"/>
            </a:xfrm>
            <a:prstGeom prst="rect">
              <a:avLst/>
            </a:prstGeom>
            <a:noFill/>
          </p:spPr>
          <p:txBody>
            <a:bodyPr wrap="square" rtlCol="0">
              <a:spAutoFit/>
            </a:bodyPr>
            <a:lstStyle/>
            <a:p>
              <a:pPr algn="ctr">
                <a:defRPr sz="1900">
                  <a:solidFill>
                    <a:srgbClr val="000000"/>
                  </a:solidFill>
                  <a:latin typeface="Playfair Display Regular"/>
                  <a:ea typeface="Playfair Display Regular"/>
                  <a:cs typeface="Playfair Display Regular"/>
                  <a:sym typeface="Playfair Display Regular"/>
                </a:defRPr>
              </a:pPr>
              <a:r>
                <a:rPr lang="en-US" sz="2400" dirty="0">
                  <a:solidFill>
                    <a:srgbClr val="BF965C"/>
                  </a:solidFill>
                  <a:latin typeface="Arial" panose="020B0604020202020204" pitchFamily="34" charset="0"/>
                  <a:cs typeface="Arial" panose="020B0604020202020204" pitchFamily="34" charset="0"/>
                </a:rPr>
                <a:t>With Over</a:t>
              </a:r>
            </a:p>
            <a:p>
              <a:pPr algn="ctr">
                <a:defRPr sz="1900">
                  <a:solidFill>
                    <a:srgbClr val="000000"/>
                  </a:solidFill>
                  <a:latin typeface="Playfair Display Regular"/>
                  <a:ea typeface="Playfair Display Regular"/>
                  <a:cs typeface="Playfair Display Regular"/>
                  <a:sym typeface="Playfair Display Regular"/>
                </a:defRPr>
              </a:pPr>
              <a:r>
                <a:rPr lang="en-US" sz="3600" b="1" dirty="0">
                  <a:solidFill>
                    <a:srgbClr val="BF965C"/>
                  </a:solidFill>
                  <a:latin typeface="Arial" panose="020B0604020202020204" pitchFamily="34" charset="0"/>
                  <a:cs typeface="Arial" panose="020B0604020202020204" pitchFamily="34" charset="0"/>
                </a:rPr>
                <a:t>$1 Billion</a:t>
              </a:r>
            </a:p>
            <a:p>
              <a:pPr algn="ctr">
                <a:defRPr sz="1900">
                  <a:solidFill>
                    <a:srgbClr val="000000"/>
                  </a:solidFill>
                  <a:latin typeface="Playfair Display Regular"/>
                  <a:ea typeface="Playfair Display Regular"/>
                  <a:cs typeface="Playfair Display Regular"/>
                  <a:sym typeface="Playfair Display Regular"/>
                </a:defRPr>
              </a:pPr>
              <a:r>
                <a:rPr lang="en-US" sz="2000" dirty="0">
                  <a:solidFill>
                    <a:srgbClr val="BF965C"/>
                  </a:solidFill>
                  <a:latin typeface="Arial" panose="020B0604020202020204" pitchFamily="34" charset="0"/>
                  <a:cs typeface="Arial" panose="020B0604020202020204" pitchFamily="34" charset="0"/>
                </a:rPr>
                <a:t>In Closed Sales Every Year</a:t>
              </a:r>
            </a:p>
            <a:p>
              <a:pPr algn="ctr">
                <a:defRPr sz="1900">
                  <a:solidFill>
                    <a:srgbClr val="000000"/>
                  </a:solidFill>
                  <a:latin typeface="Playfair Display Regular"/>
                  <a:ea typeface="Playfair Display Regular"/>
                  <a:cs typeface="Playfair Display Regular"/>
                  <a:sym typeface="Playfair Display Regular"/>
                </a:defRPr>
              </a:pPr>
              <a:r>
                <a:rPr lang="en-US" sz="2000" dirty="0">
                  <a:solidFill>
                    <a:srgbClr val="BF965C"/>
                  </a:solidFill>
                  <a:latin typeface="Arial" panose="020B0604020202020204" pitchFamily="34" charset="0"/>
                  <a:cs typeface="Arial" panose="020B0604020202020204" pitchFamily="34" charset="0"/>
                </a:rPr>
                <a:t>For The Past 10 Years</a:t>
              </a:r>
            </a:p>
          </p:txBody>
        </p:sp>
      </p:grpSp>
      <p:pic>
        <p:nvPicPr>
          <p:cNvPr id="7" name="image7.png" descr="image7.png">
            <a:extLst>
              <a:ext uri="{FF2B5EF4-FFF2-40B4-BE49-F238E27FC236}">
                <a16:creationId xmlns:a16="http://schemas.microsoft.com/office/drawing/2014/main" id="{6EDAFCF2-45D2-9520-1C32-4E4B32EF8EAD}"/>
              </a:ext>
            </a:extLst>
          </p:cNvPr>
          <p:cNvPicPr>
            <a:picLocks noChangeAspect="1"/>
          </p:cNvPicPr>
          <p:nvPr/>
        </p:nvPicPr>
        <p:blipFill>
          <a:blip r:embed="rId4"/>
          <a:srcRect l="4511" r="4511"/>
          <a:stretch>
            <a:fillRect/>
          </a:stretch>
        </p:blipFill>
        <p:spPr>
          <a:xfrm>
            <a:off x="2155290" y="4630649"/>
            <a:ext cx="1769984" cy="447477"/>
          </a:xfrm>
          <a:prstGeom prst="rect">
            <a:avLst/>
          </a:prstGeom>
          <a:ln w="12700">
            <a:miter lim="400000"/>
          </a:ln>
        </p:spPr>
      </p:pic>
      <p:sp>
        <p:nvSpPr>
          <p:cNvPr id="9" name="*All reports published January 2023 based on data available at the end of December 2022. Reports pulled from Trendgraphix, Inc.">
            <a:extLst>
              <a:ext uri="{FF2B5EF4-FFF2-40B4-BE49-F238E27FC236}">
                <a16:creationId xmlns:a16="http://schemas.microsoft.com/office/drawing/2014/main" id="{21B4F7CA-BC90-43E0-B76A-73ED70FEC5AE}"/>
              </a:ext>
            </a:extLst>
          </p:cNvPr>
          <p:cNvSpPr txBox="1"/>
          <p:nvPr/>
        </p:nvSpPr>
        <p:spPr>
          <a:xfrm>
            <a:off x="1387103" y="6199296"/>
            <a:ext cx="3265841"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600">
                <a:solidFill>
                  <a:srgbClr val="000000"/>
                </a:solidFill>
                <a:latin typeface="Open Sans Light"/>
                <a:ea typeface="Open Sans Light"/>
                <a:cs typeface="Open Sans Light"/>
                <a:sym typeface="Open Sans Light"/>
              </a:defRPr>
            </a:lvl1pPr>
          </a:lstStyle>
          <a:p>
            <a:pPr algn="ctr"/>
            <a:r>
              <a:rPr dirty="0">
                <a:solidFill>
                  <a:srgbClr val="193C6E"/>
                </a:solidFill>
              </a:rPr>
              <a:t>*All reports published January 2023 based on data available at the end of December 2022. Reports pulled from </a:t>
            </a:r>
            <a:r>
              <a:rPr dirty="0" err="1">
                <a:solidFill>
                  <a:srgbClr val="193C6E"/>
                </a:solidFill>
              </a:rPr>
              <a:t>Trendgraphix</a:t>
            </a:r>
            <a:r>
              <a:rPr dirty="0">
                <a:solidFill>
                  <a:srgbClr val="193C6E"/>
                </a:solidFill>
              </a:rPr>
              <a:t>, Inc.</a:t>
            </a:r>
          </a:p>
        </p:txBody>
      </p:sp>
      <p:grpSp>
        <p:nvGrpSpPr>
          <p:cNvPr id="14" name="Group 13">
            <a:extLst>
              <a:ext uri="{FF2B5EF4-FFF2-40B4-BE49-F238E27FC236}">
                <a16:creationId xmlns:a16="http://schemas.microsoft.com/office/drawing/2014/main" id="{BAF96DC9-1E11-5AC6-D1DE-DF2CCEB91A85}"/>
              </a:ext>
            </a:extLst>
          </p:cNvPr>
          <p:cNvGrpSpPr/>
          <p:nvPr/>
        </p:nvGrpSpPr>
        <p:grpSpPr>
          <a:xfrm>
            <a:off x="6734068" y="4781001"/>
            <a:ext cx="3966883" cy="499638"/>
            <a:chOff x="1786808" y="4836320"/>
            <a:chExt cx="3966883" cy="499638"/>
          </a:xfrm>
        </p:grpSpPr>
        <p:grpSp>
          <p:nvGrpSpPr>
            <p:cNvPr id="15" name="Group 14">
              <a:extLst>
                <a:ext uri="{FF2B5EF4-FFF2-40B4-BE49-F238E27FC236}">
                  <a16:creationId xmlns:a16="http://schemas.microsoft.com/office/drawing/2014/main" id="{7D91615A-D336-BAF9-2D99-F70E2CB51848}"/>
                </a:ext>
              </a:extLst>
            </p:cNvPr>
            <p:cNvGrpSpPr/>
            <p:nvPr/>
          </p:nvGrpSpPr>
          <p:grpSpPr>
            <a:xfrm>
              <a:off x="1786808" y="4836320"/>
              <a:ext cx="493558" cy="493558"/>
              <a:chOff x="4083832" y="1451110"/>
              <a:chExt cx="1753171" cy="1753171"/>
            </a:xfrm>
          </p:grpSpPr>
          <p:sp>
            <p:nvSpPr>
              <p:cNvPr id="26" name="Oval 25">
                <a:extLst>
                  <a:ext uri="{FF2B5EF4-FFF2-40B4-BE49-F238E27FC236}">
                    <a16:creationId xmlns:a16="http://schemas.microsoft.com/office/drawing/2014/main" id="{537DEAF4-7107-E4CD-8CF6-348ADB2FF687}"/>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7" name="Oval 26">
                <a:extLst>
                  <a:ext uri="{FF2B5EF4-FFF2-40B4-BE49-F238E27FC236}">
                    <a16:creationId xmlns:a16="http://schemas.microsoft.com/office/drawing/2014/main" id="{83081267-5D77-0A63-E6E4-8D13A6D3B1B1}"/>
                  </a:ext>
                </a:extLst>
              </p:cNvPr>
              <p:cNvSpPr/>
              <p:nvPr/>
            </p:nvSpPr>
            <p:spPr>
              <a:xfrm>
                <a:off x="4083832" y="1451110"/>
                <a:ext cx="1753171" cy="1753171"/>
              </a:xfrm>
              <a:prstGeom prst="ellipse">
                <a:avLst/>
              </a:prstGeom>
              <a:solidFill>
                <a:srgbClr val="BF965C">
                  <a:alpha val="20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16" name="Rectangle 26">
              <a:extLst>
                <a:ext uri="{FF2B5EF4-FFF2-40B4-BE49-F238E27FC236}">
                  <a16:creationId xmlns:a16="http://schemas.microsoft.com/office/drawing/2014/main" id="{BCEC1B39-CA09-84A0-61CF-DCC6D5013726}"/>
                </a:ext>
              </a:extLst>
            </p:cNvPr>
            <p:cNvSpPr>
              <a:spLocks noChangeArrowheads="1"/>
            </p:cNvSpPr>
            <p:nvPr/>
          </p:nvSpPr>
          <p:spPr bwMode="auto">
            <a:xfrm>
              <a:off x="2557308" y="4864714"/>
              <a:ext cx="16379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50051">
                <a:defRPr sz="1767">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LOCAL EXPERTISE</a:t>
              </a:r>
            </a:p>
          </p:txBody>
        </p:sp>
        <p:sp>
          <p:nvSpPr>
            <p:cNvPr id="17" name="TextBox 16">
              <a:extLst>
                <a:ext uri="{FF2B5EF4-FFF2-40B4-BE49-F238E27FC236}">
                  <a16:creationId xmlns:a16="http://schemas.microsoft.com/office/drawing/2014/main" id="{5548B47B-A0D5-0CD9-65E4-C35575586430}"/>
                </a:ext>
              </a:extLst>
            </p:cNvPr>
            <p:cNvSpPr txBox="1"/>
            <p:nvPr/>
          </p:nvSpPr>
          <p:spPr>
            <a:xfrm>
              <a:off x="2462058" y="5074348"/>
              <a:ext cx="3291633" cy="261610"/>
            </a:xfrm>
            <a:prstGeom prst="rect">
              <a:avLst/>
            </a:prstGeom>
            <a:noFill/>
          </p:spPr>
          <p:txBody>
            <a:bodyPr wrap="square" rtlCol="0">
              <a:spAutoFit/>
            </a:bodyPr>
            <a:lstStyle/>
            <a:p>
              <a:pPr>
                <a:defRPr sz="1100">
                  <a:solidFill>
                    <a:srgbClr val="FFFFFF"/>
                  </a:solidFill>
                  <a:latin typeface="Open Sans Italic"/>
                  <a:ea typeface="Open Sans Italic"/>
                  <a:cs typeface="Open Sans Italic"/>
                  <a:sym typeface="Open Sans Italic"/>
                </a:defRPr>
              </a:pPr>
              <a:r>
                <a:rPr lang="en-US" sz="1100" dirty="0">
                  <a:solidFill>
                    <a:srgbClr val="193C6E"/>
                  </a:solidFill>
                </a:rPr>
                <a:t>Our agents market knowledge is unparalleled</a:t>
              </a:r>
            </a:p>
          </p:txBody>
        </p:sp>
      </p:grpSp>
      <p:sp>
        <p:nvSpPr>
          <p:cNvPr id="28" name="Exceptional Service.  Extraordinary Results.">
            <a:extLst>
              <a:ext uri="{FF2B5EF4-FFF2-40B4-BE49-F238E27FC236}">
                <a16:creationId xmlns:a16="http://schemas.microsoft.com/office/drawing/2014/main" id="{C846FA92-ECB0-B7EE-7DFD-6190076046D6}"/>
              </a:ext>
            </a:extLst>
          </p:cNvPr>
          <p:cNvSpPr txBox="1">
            <a:spLocks/>
          </p:cNvSpPr>
          <p:nvPr/>
        </p:nvSpPr>
        <p:spPr>
          <a:xfrm>
            <a:off x="0" y="497511"/>
            <a:ext cx="12192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4000" b="1" dirty="0">
                <a:solidFill>
                  <a:srgbClr val="BF965C"/>
                </a:solidFill>
                <a:latin typeface="Arial" panose="020B0604020202020204" pitchFamily="34" charset="0"/>
                <a:cs typeface="Arial" panose="020B0604020202020204" pitchFamily="34" charset="0"/>
              </a:rPr>
              <a:t>Why Choose Lang Realty</a:t>
            </a:r>
          </a:p>
        </p:txBody>
      </p:sp>
      <p:grpSp>
        <p:nvGrpSpPr>
          <p:cNvPr id="44" name="Group 43">
            <a:extLst>
              <a:ext uri="{FF2B5EF4-FFF2-40B4-BE49-F238E27FC236}">
                <a16:creationId xmlns:a16="http://schemas.microsoft.com/office/drawing/2014/main" id="{0EB46697-31D5-C3C0-F1F4-9FA01749CE23}"/>
              </a:ext>
            </a:extLst>
          </p:cNvPr>
          <p:cNvGrpSpPr/>
          <p:nvPr/>
        </p:nvGrpSpPr>
        <p:grpSpPr>
          <a:xfrm>
            <a:off x="6734068" y="5558723"/>
            <a:ext cx="3966882" cy="640521"/>
            <a:chOff x="1786808" y="4795838"/>
            <a:chExt cx="3966882" cy="640521"/>
          </a:xfrm>
        </p:grpSpPr>
        <p:grpSp>
          <p:nvGrpSpPr>
            <p:cNvPr id="48" name="Group 47">
              <a:extLst>
                <a:ext uri="{FF2B5EF4-FFF2-40B4-BE49-F238E27FC236}">
                  <a16:creationId xmlns:a16="http://schemas.microsoft.com/office/drawing/2014/main" id="{D4B5F249-DA19-568B-B235-5DB851B88543}"/>
                </a:ext>
              </a:extLst>
            </p:cNvPr>
            <p:cNvGrpSpPr/>
            <p:nvPr/>
          </p:nvGrpSpPr>
          <p:grpSpPr>
            <a:xfrm>
              <a:off x="1786808" y="4836320"/>
              <a:ext cx="493558" cy="493558"/>
              <a:chOff x="4083832" y="1451110"/>
              <a:chExt cx="1753171" cy="1753171"/>
            </a:xfrm>
          </p:grpSpPr>
          <p:sp>
            <p:nvSpPr>
              <p:cNvPr id="60" name="Oval 59">
                <a:extLst>
                  <a:ext uri="{FF2B5EF4-FFF2-40B4-BE49-F238E27FC236}">
                    <a16:creationId xmlns:a16="http://schemas.microsoft.com/office/drawing/2014/main" id="{07193F44-4E5D-9219-5371-22F1023B6D4C}"/>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63" name="Oval 62">
                <a:extLst>
                  <a:ext uri="{FF2B5EF4-FFF2-40B4-BE49-F238E27FC236}">
                    <a16:creationId xmlns:a16="http://schemas.microsoft.com/office/drawing/2014/main" id="{38D0CF46-10D2-878A-B733-364CED88EFF6}"/>
                  </a:ext>
                </a:extLst>
              </p:cNvPr>
              <p:cNvSpPr/>
              <p:nvPr/>
            </p:nvSpPr>
            <p:spPr>
              <a:xfrm>
                <a:off x="4083832" y="1451110"/>
                <a:ext cx="1753171" cy="1753171"/>
              </a:xfrm>
              <a:prstGeom prst="ellipse">
                <a:avLst/>
              </a:prstGeom>
              <a:solidFill>
                <a:srgbClr val="BF965C">
                  <a:alpha val="20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58" name="Rectangle 26">
              <a:extLst>
                <a:ext uri="{FF2B5EF4-FFF2-40B4-BE49-F238E27FC236}">
                  <a16:creationId xmlns:a16="http://schemas.microsoft.com/office/drawing/2014/main" id="{F9C3EB94-5A20-1175-72FC-75D57C4C9980}"/>
                </a:ext>
              </a:extLst>
            </p:cNvPr>
            <p:cNvSpPr>
              <a:spLocks noChangeArrowheads="1"/>
            </p:cNvSpPr>
            <p:nvPr/>
          </p:nvSpPr>
          <p:spPr bwMode="auto">
            <a:xfrm>
              <a:off x="2557308" y="4795838"/>
              <a:ext cx="7870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50051">
                <a:defRPr sz="1767">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SERVICE</a:t>
              </a:r>
            </a:p>
          </p:txBody>
        </p:sp>
        <p:sp>
          <p:nvSpPr>
            <p:cNvPr id="59" name="TextBox 58">
              <a:extLst>
                <a:ext uri="{FF2B5EF4-FFF2-40B4-BE49-F238E27FC236}">
                  <a16:creationId xmlns:a16="http://schemas.microsoft.com/office/drawing/2014/main" id="{9EC5756E-EEC5-5F97-A0C7-60A42EC0F0D4}"/>
                </a:ext>
              </a:extLst>
            </p:cNvPr>
            <p:cNvSpPr txBox="1"/>
            <p:nvPr/>
          </p:nvSpPr>
          <p:spPr>
            <a:xfrm>
              <a:off x="2462058" y="5005472"/>
              <a:ext cx="3291632" cy="430887"/>
            </a:xfrm>
            <a:prstGeom prst="rect">
              <a:avLst/>
            </a:prstGeom>
            <a:noFill/>
          </p:spPr>
          <p:txBody>
            <a:bodyPr wrap="square" rtlCol="0">
              <a:spAutoFit/>
            </a:bodyPr>
            <a:lstStyle/>
            <a:p>
              <a:pPr defTabSz="850051">
                <a:defRPr sz="1023">
                  <a:solidFill>
                    <a:srgbClr val="FFFFFF"/>
                  </a:solidFill>
                  <a:latin typeface="Open Sans Italic"/>
                  <a:ea typeface="Open Sans Italic"/>
                  <a:cs typeface="Open Sans Italic"/>
                  <a:sym typeface="Open Sans Italic"/>
                </a:defRPr>
              </a:pPr>
              <a:r>
                <a:rPr lang="en-US" sz="1100" dirty="0">
                  <a:solidFill>
                    <a:srgbClr val="193C6E"/>
                  </a:solidFill>
                </a:rPr>
                <a:t>We provide all of our clients with best-in-class services; before, during, &amp; after the transaction</a:t>
              </a:r>
            </a:p>
          </p:txBody>
        </p:sp>
      </p:grpSp>
    </p:spTree>
    <p:extLst>
      <p:ext uri="{BB962C8B-B14F-4D97-AF65-F5344CB8AC3E}">
        <p14:creationId xmlns:p14="http://schemas.microsoft.com/office/powerpoint/2010/main" val="250621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p:tmAbs val="0"/>
                                  </p:iterate>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2/3*#ppt_w"/>
                                          </p:val>
                                        </p:tav>
                                        <p:tav tm="100000">
                                          <p:val>
                                            <p:strVal val="#ppt_w"/>
                                          </p:val>
                                        </p:tav>
                                      </p:tavLst>
                                    </p:anim>
                                    <p:anim calcmode="lin" valueType="num">
                                      <p:cBhvr>
                                        <p:cTn id="8" dur="1000" fill="hold"/>
                                        <p:tgtEl>
                                          <p:spTgt spid="28"/>
                                        </p:tgtEl>
                                        <p:attrNameLst>
                                          <p:attrName>ppt_h</p:attrName>
                                        </p:attrNameLst>
                                      </p:cBhvr>
                                      <p:tavLst>
                                        <p:tav tm="0">
                                          <p:val>
                                            <p:strVal val="2/3*#ppt_h"/>
                                          </p:val>
                                        </p:tav>
                                        <p:tav tm="100000">
                                          <p:val>
                                            <p:strVal val="#ppt_h"/>
                                          </p:val>
                                        </p:tav>
                                      </p:tavLst>
                                    </p:anim>
                                  </p:childTnLst>
                                </p:cTn>
                              </p:par>
                              <p:par>
                                <p:cTn id="9" presetID="10" presetClass="entr" presetSubtype="0" fill="hold" nodeType="withEffect">
                                  <p:stCondLst>
                                    <p:cond delay="50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par>
                                <p:cTn id="12" presetID="6" presetClass="emph" presetSubtype="0" accel="48000" decel="47000" autoRev="1" fill="hold" nodeType="withEffect">
                                  <p:stCondLst>
                                    <p:cond delay="500"/>
                                  </p:stCondLst>
                                  <p:childTnLst>
                                    <p:animScale>
                                      <p:cBhvr>
                                        <p:cTn id="13" dur="1500" fill="hold"/>
                                        <p:tgtEl>
                                          <p:spTgt spid="52"/>
                                        </p:tgtEl>
                                      </p:cBhvr>
                                      <p:by x="150000" y="150000"/>
                                    </p:animScale>
                                  </p:childTnLst>
                                </p:cTn>
                              </p:par>
                              <p:par>
                                <p:cTn id="14" presetID="6" presetClass="emph" presetSubtype="0" accel="48000" decel="47000" autoRev="1" fill="hold" nodeType="withEffect">
                                  <p:stCondLst>
                                    <p:cond delay="500"/>
                                  </p:stCondLst>
                                  <p:childTnLst>
                                    <p:animScale>
                                      <p:cBhvr>
                                        <p:cTn id="15" dur="1500" fill="hold"/>
                                        <p:tgtEl>
                                          <p:spTgt spid="49"/>
                                        </p:tgtEl>
                                      </p:cBhvr>
                                      <p:by x="150000" y="150000"/>
                                    </p:animScale>
                                  </p:childTnLst>
                                </p:cTn>
                              </p:par>
                              <p:par>
                                <p:cTn id="16" presetID="10" presetClass="entr" presetSubtype="0"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 presetClass="emph" presetSubtype="0" accel="48000" decel="47000" autoRev="1" fill="hold" nodeType="withEffect">
                                  <p:stCondLst>
                                    <p:cond delay="500"/>
                                  </p:stCondLst>
                                  <p:childTnLst>
                                    <p:animScale>
                                      <p:cBhvr>
                                        <p:cTn id="20" dur="1500" fill="hold"/>
                                        <p:tgtEl>
                                          <p:spTgt spid="6"/>
                                        </p:tgtEl>
                                      </p:cBhvr>
                                      <p:by x="150000" y="150000"/>
                                    </p:animScale>
                                  </p:childTnLst>
                                </p:cTn>
                              </p:par>
                              <p:par>
                                <p:cTn id="21" presetID="2" presetClass="entr" presetSubtype="8" fill="hold" grpId="0" nodeType="withEffect">
                                  <p:stCondLst>
                                    <p:cond delay="0"/>
                                  </p:stCondLst>
                                  <p:iterate>
                                    <p:tmAbs val="0"/>
                                  </p:iterate>
                                  <p:childTnLst>
                                    <p:set>
                                      <p:cBhvr>
                                        <p:cTn id="22" fill="hold"/>
                                        <p:tgtEl>
                                          <p:spTgt spid="9"/>
                                        </p:tgtEl>
                                        <p:attrNameLst>
                                          <p:attrName>style.visibility</p:attrName>
                                        </p:attrNameLst>
                                      </p:cBhvr>
                                      <p:to>
                                        <p:strVal val="visible"/>
                                      </p:to>
                                    </p:set>
                                    <p:anim calcmode="lin" valueType="num">
                                      <p:cBhvr>
                                        <p:cTn id="23" dur="1000" fill="hold"/>
                                        <p:tgtEl>
                                          <p:spTgt spid="9"/>
                                        </p:tgtEl>
                                        <p:attrNameLst>
                                          <p:attrName>ppt_x</p:attrName>
                                        </p:attrNameLst>
                                      </p:cBhvr>
                                      <p:tavLst>
                                        <p:tav tm="0">
                                          <p:val>
                                            <p:strVal val="0-#ppt_w/2"/>
                                          </p:val>
                                        </p:tav>
                                        <p:tav tm="100000">
                                          <p:val>
                                            <p:strVal val="#ppt_x"/>
                                          </p:val>
                                        </p:tav>
                                      </p:tavLst>
                                    </p:anim>
                                    <p:anim calcmode="lin" valueType="num">
                                      <p:cBhvr>
                                        <p:cTn id="24" dur="1000" fill="hold"/>
                                        <p:tgtEl>
                                          <p:spTgt spid="9"/>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75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par>
                          <p:cTn id="28" fill="hold">
                            <p:stCondLst>
                              <p:cond delay="3500"/>
                            </p:stCondLst>
                            <p:childTnLst>
                              <p:par>
                                <p:cTn id="29" presetID="2" presetClass="entr" presetSubtype="8" decel="10000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0-#ppt_w/2"/>
                                          </p:val>
                                        </p:tav>
                                        <p:tav tm="100000">
                                          <p:val>
                                            <p:strVal val="#ppt_x"/>
                                          </p:val>
                                        </p:tav>
                                      </p:tavLst>
                                    </p:anim>
                                    <p:anim calcmode="lin" valueType="num">
                                      <p:cBhvr additive="base">
                                        <p:cTn id="32" dur="1000" fill="hold"/>
                                        <p:tgtEl>
                                          <p:spTgt spid="2"/>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8" decel="10000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1000" fill="hold"/>
                                        <p:tgtEl>
                                          <p:spTgt spid="3"/>
                                        </p:tgtEl>
                                        <p:attrNameLst>
                                          <p:attrName>ppt_x</p:attrName>
                                        </p:attrNameLst>
                                      </p:cBhvr>
                                      <p:tavLst>
                                        <p:tav tm="0">
                                          <p:val>
                                            <p:strVal val="0-#ppt_w/2"/>
                                          </p:val>
                                        </p:tav>
                                        <p:tav tm="100000">
                                          <p:val>
                                            <p:strVal val="#ppt_x"/>
                                          </p:val>
                                        </p:tav>
                                      </p:tavLst>
                                    </p:anim>
                                    <p:anim calcmode="lin" valueType="num">
                                      <p:cBhvr additive="base">
                                        <p:cTn id="37" dur="1000" fill="hold"/>
                                        <p:tgtEl>
                                          <p:spTgt spid="3"/>
                                        </p:tgtEl>
                                        <p:attrNameLst>
                                          <p:attrName>ppt_y</p:attrName>
                                        </p:attrNameLst>
                                      </p:cBhvr>
                                      <p:tavLst>
                                        <p:tav tm="0">
                                          <p:val>
                                            <p:strVal val="#ppt_y"/>
                                          </p:val>
                                        </p:tav>
                                        <p:tav tm="100000">
                                          <p:val>
                                            <p:strVal val="#ppt_y"/>
                                          </p:val>
                                        </p:tav>
                                      </p:tavLst>
                                    </p:anim>
                                  </p:childTnLst>
                                </p:cTn>
                              </p:par>
                            </p:childTnLst>
                          </p:cTn>
                        </p:par>
                        <p:par>
                          <p:cTn id="38" fill="hold">
                            <p:stCondLst>
                              <p:cond delay="5500"/>
                            </p:stCondLst>
                            <p:childTnLst>
                              <p:par>
                                <p:cTn id="39" presetID="2" presetClass="entr" presetSubtype="8" decel="10000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1000" fill="hold"/>
                                        <p:tgtEl>
                                          <p:spTgt spid="4"/>
                                        </p:tgtEl>
                                        <p:attrNameLst>
                                          <p:attrName>ppt_x</p:attrName>
                                        </p:attrNameLst>
                                      </p:cBhvr>
                                      <p:tavLst>
                                        <p:tav tm="0">
                                          <p:val>
                                            <p:strVal val="0-#ppt_w/2"/>
                                          </p:val>
                                        </p:tav>
                                        <p:tav tm="100000">
                                          <p:val>
                                            <p:strVal val="#ppt_x"/>
                                          </p:val>
                                        </p:tav>
                                      </p:tavLst>
                                    </p:anim>
                                    <p:anim calcmode="lin" valueType="num">
                                      <p:cBhvr additive="base">
                                        <p:cTn id="42" dur="1000" fill="hold"/>
                                        <p:tgtEl>
                                          <p:spTgt spid="4"/>
                                        </p:tgtEl>
                                        <p:attrNameLst>
                                          <p:attrName>ppt_y</p:attrName>
                                        </p:attrNameLst>
                                      </p:cBhvr>
                                      <p:tavLst>
                                        <p:tav tm="0">
                                          <p:val>
                                            <p:strVal val="#ppt_y"/>
                                          </p:val>
                                        </p:tav>
                                        <p:tav tm="100000">
                                          <p:val>
                                            <p:strVal val="#ppt_y"/>
                                          </p:val>
                                        </p:tav>
                                      </p:tavLst>
                                    </p:anim>
                                  </p:childTnLst>
                                </p:cTn>
                              </p:par>
                            </p:childTnLst>
                          </p:cTn>
                        </p:par>
                        <p:par>
                          <p:cTn id="43" fill="hold">
                            <p:stCondLst>
                              <p:cond delay="6500"/>
                            </p:stCondLst>
                            <p:childTnLst>
                              <p:par>
                                <p:cTn id="44" presetID="2" presetClass="entr" presetSubtype="8" decel="10000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1000" fill="hold"/>
                                        <p:tgtEl>
                                          <p:spTgt spid="5"/>
                                        </p:tgtEl>
                                        <p:attrNameLst>
                                          <p:attrName>ppt_x</p:attrName>
                                        </p:attrNameLst>
                                      </p:cBhvr>
                                      <p:tavLst>
                                        <p:tav tm="0">
                                          <p:val>
                                            <p:strVal val="0-#ppt_w/2"/>
                                          </p:val>
                                        </p:tav>
                                        <p:tav tm="100000">
                                          <p:val>
                                            <p:strVal val="#ppt_x"/>
                                          </p:val>
                                        </p:tav>
                                      </p:tavLst>
                                    </p:anim>
                                    <p:anim calcmode="lin" valueType="num">
                                      <p:cBhvr additive="base">
                                        <p:cTn id="47" dur="1000" fill="hold"/>
                                        <p:tgtEl>
                                          <p:spTgt spid="5"/>
                                        </p:tgtEl>
                                        <p:attrNameLst>
                                          <p:attrName>ppt_y</p:attrName>
                                        </p:attrNameLst>
                                      </p:cBhvr>
                                      <p:tavLst>
                                        <p:tav tm="0">
                                          <p:val>
                                            <p:strVal val="#ppt_y"/>
                                          </p:val>
                                        </p:tav>
                                        <p:tav tm="100000">
                                          <p:val>
                                            <p:strVal val="#ppt_y"/>
                                          </p:val>
                                        </p:tav>
                                      </p:tavLst>
                                    </p:anim>
                                  </p:childTnLst>
                                </p:cTn>
                              </p:par>
                            </p:childTnLst>
                          </p:cTn>
                        </p:par>
                        <p:par>
                          <p:cTn id="48" fill="hold">
                            <p:stCondLst>
                              <p:cond delay="7500"/>
                            </p:stCondLst>
                            <p:childTnLst>
                              <p:par>
                                <p:cTn id="49" presetID="2" presetClass="entr" presetSubtype="8" decel="10000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1000" fill="hold"/>
                                        <p:tgtEl>
                                          <p:spTgt spid="14"/>
                                        </p:tgtEl>
                                        <p:attrNameLst>
                                          <p:attrName>ppt_x</p:attrName>
                                        </p:attrNameLst>
                                      </p:cBhvr>
                                      <p:tavLst>
                                        <p:tav tm="0">
                                          <p:val>
                                            <p:strVal val="0-#ppt_w/2"/>
                                          </p:val>
                                        </p:tav>
                                        <p:tav tm="100000">
                                          <p:val>
                                            <p:strVal val="#ppt_x"/>
                                          </p:val>
                                        </p:tav>
                                      </p:tavLst>
                                    </p:anim>
                                    <p:anim calcmode="lin" valueType="num">
                                      <p:cBhvr additive="base">
                                        <p:cTn id="52" dur="1000" fill="hold"/>
                                        <p:tgtEl>
                                          <p:spTgt spid="14"/>
                                        </p:tgtEl>
                                        <p:attrNameLst>
                                          <p:attrName>ppt_y</p:attrName>
                                        </p:attrNameLst>
                                      </p:cBhvr>
                                      <p:tavLst>
                                        <p:tav tm="0">
                                          <p:val>
                                            <p:strVal val="#ppt_y"/>
                                          </p:val>
                                        </p:tav>
                                        <p:tav tm="100000">
                                          <p:val>
                                            <p:strVal val="#ppt_y"/>
                                          </p:val>
                                        </p:tav>
                                      </p:tavLst>
                                    </p:anim>
                                  </p:childTnLst>
                                </p:cTn>
                              </p:par>
                            </p:childTnLst>
                          </p:cTn>
                        </p:par>
                        <p:par>
                          <p:cTn id="53" fill="hold">
                            <p:stCondLst>
                              <p:cond delay="8500"/>
                            </p:stCondLst>
                            <p:childTnLst>
                              <p:par>
                                <p:cTn id="54" presetID="2" presetClass="entr" presetSubtype="8" decel="100000" fill="hold" nodeType="after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1000" fill="hold"/>
                                        <p:tgtEl>
                                          <p:spTgt spid="44"/>
                                        </p:tgtEl>
                                        <p:attrNameLst>
                                          <p:attrName>ppt_x</p:attrName>
                                        </p:attrNameLst>
                                      </p:cBhvr>
                                      <p:tavLst>
                                        <p:tav tm="0">
                                          <p:val>
                                            <p:strVal val="0-#ppt_w/2"/>
                                          </p:val>
                                        </p:tav>
                                        <p:tav tm="100000">
                                          <p:val>
                                            <p:strVal val="#ppt_x"/>
                                          </p:val>
                                        </p:tav>
                                      </p:tavLst>
                                    </p:anim>
                                    <p:anim calcmode="lin" valueType="num">
                                      <p:cBhvr additive="base">
                                        <p:cTn id="57" dur="1000" fill="hold"/>
                                        <p:tgtEl>
                                          <p:spTgt spid="44"/>
                                        </p:tgtEl>
                                        <p:attrNameLst>
                                          <p:attrName>ppt_y</p:attrName>
                                        </p:attrNameLst>
                                      </p:cBhvr>
                                      <p:tavLst>
                                        <p:tav tm="0">
                                          <p:val>
                                            <p:strVal val="#ppt_y"/>
                                          </p:val>
                                        </p:tav>
                                        <p:tav tm="100000">
                                          <p:val>
                                            <p:strVal val="#ppt_y"/>
                                          </p:val>
                                        </p:tav>
                                      </p:tavLst>
                                    </p:anim>
                                  </p:childTnLst>
                                </p:cTn>
                              </p:par>
                            </p:childTnLst>
                          </p:cTn>
                        </p:par>
                        <p:par>
                          <p:cTn id="58" fill="hold">
                            <p:stCondLst>
                              <p:cond delay="9500"/>
                            </p:stCondLst>
                            <p:childTnLst>
                              <p:par>
                                <p:cTn id="59" presetID="22" presetClass="entr" presetSubtype="8" fill="hold" grpId="0" nodeType="afterEffect">
                                  <p:stCondLst>
                                    <p:cond delay="0"/>
                                  </p:stCondLst>
                                  <p:iterate>
                                    <p:tmAbs val="0"/>
                                  </p:iterate>
                                  <p:childTnLst>
                                    <p:set>
                                      <p:cBhvr>
                                        <p:cTn id="60" fill="hold"/>
                                        <p:tgtEl>
                                          <p:spTgt spid="7"/>
                                        </p:tgtEl>
                                        <p:attrNameLst>
                                          <p:attrName>style.visibility</p:attrName>
                                        </p:attrNameLst>
                                      </p:cBhvr>
                                      <p:to>
                                        <p:strVal val="visible"/>
                                      </p:to>
                                    </p:set>
                                    <p:animEffect transition="in" filter="wipe(left)">
                                      <p:cBhvr>
                                        <p:cTn id="6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9" grpId="0" animBg="1" advAuto="0"/>
      <p:bldP spid="28" grpId="0"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52CD3-182E-0158-E971-2FFEE1BAC4CB}"/>
            </a:ext>
          </a:extLst>
        </p:cNvPr>
        <p:cNvGrpSpPr/>
        <p:nvPr/>
      </p:nvGrpSpPr>
      <p:grpSpPr>
        <a:xfrm>
          <a:off x="0" y="0"/>
          <a:ext cx="0" cy="0"/>
          <a:chOff x="0" y="0"/>
          <a:chExt cx="0" cy="0"/>
        </a:xfrm>
      </p:grpSpPr>
      <p:pic>
        <p:nvPicPr>
          <p:cNvPr id="69" name="Picture 68">
            <a:extLst>
              <a:ext uri="{FF2B5EF4-FFF2-40B4-BE49-F238E27FC236}">
                <a16:creationId xmlns:a16="http://schemas.microsoft.com/office/drawing/2014/main" id="{ACB31A47-BED1-64C1-9E2E-3B4ECE97F7B2}"/>
              </a:ext>
            </a:extLst>
          </p:cNvPr>
          <p:cNvPicPr>
            <a:picLocks noChangeAspect="1"/>
          </p:cNvPicPr>
          <p:nvPr/>
        </p:nvPicPr>
        <p:blipFill>
          <a:blip r:embed="rId2">
            <a:alphaModFix amt="29000"/>
          </a:blip>
          <a:stretch>
            <a:fillRect/>
          </a:stretch>
        </p:blipFill>
        <p:spPr>
          <a:xfrm>
            <a:off x="-2631561" y="-2073051"/>
            <a:ext cx="12846230" cy="9482528"/>
          </a:xfrm>
          <a:prstGeom prst="rect">
            <a:avLst/>
          </a:prstGeom>
        </p:spPr>
      </p:pic>
      <p:grpSp>
        <p:nvGrpSpPr>
          <p:cNvPr id="3" name="Group 2">
            <a:extLst>
              <a:ext uri="{FF2B5EF4-FFF2-40B4-BE49-F238E27FC236}">
                <a16:creationId xmlns:a16="http://schemas.microsoft.com/office/drawing/2014/main" id="{5B41FA25-4CC3-2E2B-51C7-036AB046061A}"/>
              </a:ext>
            </a:extLst>
          </p:cNvPr>
          <p:cNvGrpSpPr/>
          <p:nvPr/>
        </p:nvGrpSpPr>
        <p:grpSpPr>
          <a:xfrm>
            <a:off x="778433" y="3002555"/>
            <a:ext cx="5338234" cy="782811"/>
            <a:chOff x="1769346" y="2739712"/>
            <a:chExt cx="5338234" cy="782811"/>
          </a:xfrm>
        </p:grpSpPr>
        <p:grpSp>
          <p:nvGrpSpPr>
            <p:cNvPr id="33" name="Group 32">
              <a:extLst>
                <a:ext uri="{FF2B5EF4-FFF2-40B4-BE49-F238E27FC236}">
                  <a16:creationId xmlns:a16="http://schemas.microsoft.com/office/drawing/2014/main" id="{7CA264D8-0B32-AF5F-481B-E645EF281464}"/>
                </a:ext>
              </a:extLst>
            </p:cNvPr>
            <p:cNvGrpSpPr/>
            <p:nvPr/>
          </p:nvGrpSpPr>
          <p:grpSpPr>
            <a:xfrm>
              <a:off x="1769346" y="2840343"/>
              <a:ext cx="511020" cy="501423"/>
              <a:chOff x="4021805" y="1423173"/>
              <a:chExt cx="1815198" cy="1781108"/>
            </a:xfrm>
          </p:grpSpPr>
          <p:sp>
            <p:nvSpPr>
              <p:cNvPr id="34" name="Oval 33">
                <a:extLst>
                  <a:ext uri="{FF2B5EF4-FFF2-40B4-BE49-F238E27FC236}">
                    <a16:creationId xmlns:a16="http://schemas.microsoft.com/office/drawing/2014/main" id="{E9701C35-553A-E5E5-AD26-3B180B937B20}"/>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5" name="Oval 34">
                <a:extLst>
                  <a:ext uri="{FF2B5EF4-FFF2-40B4-BE49-F238E27FC236}">
                    <a16:creationId xmlns:a16="http://schemas.microsoft.com/office/drawing/2014/main" id="{38449D31-707E-616B-54FE-D7DA6E738F4B}"/>
                  </a:ext>
                </a:extLst>
              </p:cNvPr>
              <p:cNvSpPr/>
              <p:nvPr/>
            </p:nvSpPr>
            <p:spPr>
              <a:xfrm>
                <a:off x="4021805" y="1423173"/>
                <a:ext cx="1753171" cy="1753171"/>
              </a:xfrm>
              <a:prstGeom prst="ellipse">
                <a:avLst/>
              </a:prstGeom>
              <a:solidFill>
                <a:srgbClr val="BF965C">
                  <a:alpha val="20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21" name="Rectangle 22">
              <a:extLst>
                <a:ext uri="{FF2B5EF4-FFF2-40B4-BE49-F238E27FC236}">
                  <a16:creationId xmlns:a16="http://schemas.microsoft.com/office/drawing/2014/main" id="{8DEEAEE2-57A7-EE6B-2BB9-070777FBABA0}"/>
                </a:ext>
              </a:extLst>
            </p:cNvPr>
            <p:cNvSpPr>
              <a:spLocks noChangeArrowheads="1"/>
            </p:cNvSpPr>
            <p:nvPr/>
          </p:nvSpPr>
          <p:spPr bwMode="auto">
            <a:xfrm>
              <a:off x="2557308" y="2739712"/>
              <a:ext cx="18834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sz="1900">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OUR TRACK RECORD</a:t>
              </a:r>
            </a:p>
          </p:txBody>
        </p:sp>
        <p:sp>
          <p:nvSpPr>
            <p:cNvPr id="45" name="TextBox 44">
              <a:extLst>
                <a:ext uri="{FF2B5EF4-FFF2-40B4-BE49-F238E27FC236}">
                  <a16:creationId xmlns:a16="http://schemas.microsoft.com/office/drawing/2014/main" id="{53D41CB5-DFB6-FB6C-1928-C57EFD4FA11A}"/>
                </a:ext>
              </a:extLst>
            </p:cNvPr>
            <p:cNvSpPr txBox="1"/>
            <p:nvPr/>
          </p:nvSpPr>
          <p:spPr>
            <a:xfrm>
              <a:off x="2462058" y="2922359"/>
              <a:ext cx="4645522" cy="600164"/>
            </a:xfrm>
            <a:prstGeom prst="rect">
              <a:avLst/>
            </a:prstGeom>
            <a:noFill/>
          </p:spPr>
          <p:txBody>
            <a:bodyPr wrap="square" rtlCol="0">
              <a:spAutoFit/>
            </a:bodyPr>
            <a:lstStyle/>
            <a:p>
              <a:pPr>
                <a:defRPr sz="1100">
                  <a:solidFill>
                    <a:srgbClr val="FFFFFF"/>
                  </a:solidFill>
                  <a:latin typeface="Open Sans Italic"/>
                  <a:ea typeface="Open Sans Italic"/>
                  <a:cs typeface="Open Sans Italic"/>
                  <a:sym typeface="Open Sans Italic"/>
                </a:defRPr>
              </a:pPr>
              <a:r>
                <a:rPr lang="en-US" b="0" i="0" u="none" strike="noStrike" dirty="0">
                  <a:solidFill>
                    <a:srgbClr val="193C6E"/>
                  </a:solidFill>
                  <a:effectLst/>
                  <a:latin typeface="Arial" panose="020B0604020202020204" pitchFamily="34" charset="0"/>
                  <a:cs typeface="Arial" panose="020B0604020202020204" pitchFamily="34" charset="0"/>
                </a:rPr>
                <a:t>Since 1989, Lang Realty has offered a full-service real estate experience. We continually adapt and evolve to ensure maximum exposure for every property we represent.</a:t>
              </a:r>
              <a:endParaRPr lang="en-US" sz="1100" dirty="0">
                <a:solidFill>
                  <a:srgbClr val="193C6E"/>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6E35117D-3BCD-2057-F9F1-F688F2A53DCD}"/>
              </a:ext>
            </a:extLst>
          </p:cNvPr>
          <p:cNvGrpSpPr/>
          <p:nvPr/>
        </p:nvGrpSpPr>
        <p:grpSpPr>
          <a:xfrm>
            <a:off x="793585" y="3937463"/>
            <a:ext cx="5040993" cy="634171"/>
            <a:chOff x="1786808" y="3772565"/>
            <a:chExt cx="5040993" cy="634171"/>
          </a:xfrm>
        </p:grpSpPr>
        <p:grpSp>
          <p:nvGrpSpPr>
            <p:cNvPr id="36" name="Group 35">
              <a:extLst>
                <a:ext uri="{FF2B5EF4-FFF2-40B4-BE49-F238E27FC236}">
                  <a16:creationId xmlns:a16="http://schemas.microsoft.com/office/drawing/2014/main" id="{F9CFB385-7A6B-6864-0950-7679CCDFB348}"/>
                </a:ext>
              </a:extLst>
            </p:cNvPr>
            <p:cNvGrpSpPr/>
            <p:nvPr/>
          </p:nvGrpSpPr>
          <p:grpSpPr>
            <a:xfrm>
              <a:off x="1786808" y="3837782"/>
              <a:ext cx="493558" cy="493558"/>
              <a:chOff x="4083832" y="1451110"/>
              <a:chExt cx="1753171" cy="1753171"/>
            </a:xfrm>
          </p:grpSpPr>
          <p:sp>
            <p:nvSpPr>
              <p:cNvPr id="37" name="Oval 36">
                <a:extLst>
                  <a:ext uri="{FF2B5EF4-FFF2-40B4-BE49-F238E27FC236}">
                    <a16:creationId xmlns:a16="http://schemas.microsoft.com/office/drawing/2014/main" id="{78C132DE-4317-0C03-58C9-75C3AB51DE20}"/>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8" name="Oval 37">
                <a:extLst>
                  <a:ext uri="{FF2B5EF4-FFF2-40B4-BE49-F238E27FC236}">
                    <a16:creationId xmlns:a16="http://schemas.microsoft.com/office/drawing/2014/main" id="{B2F9DDE7-DD2A-EB02-4AB8-ECF7F685492D}"/>
                  </a:ext>
                </a:extLst>
              </p:cNvPr>
              <p:cNvSpPr/>
              <p:nvPr/>
            </p:nvSpPr>
            <p:spPr>
              <a:xfrm>
                <a:off x="4083832" y="1451110"/>
                <a:ext cx="1753171" cy="1753171"/>
              </a:xfrm>
              <a:prstGeom prst="ellipse">
                <a:avLst/>
              </a:prstGeom>
              <a:solidFill>
                <a:srgbClr val="BF965C">
                  <a:alpha val="20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23" name="Rectangle 24">
              <a:extLst>
                <a:ext uri="{FF2B5EF4-FFF2-40B4-BE49-F238E27FC236}">
                  <a16:creationId xmlns:a16="http://schemas.microsoft.com/office/drawing/2014/main" id="{85EC88F2-209F-507F-2F99-149F67AB4583}"/>
                </a:ext>
              </a:extLst>
            </p:cNvPr>
            <p:cNvSpPr>
              <a:spLocks noChangeArrowheads="1"/>
            </p:cNvSpPr>
            <p:nvPr/>
          </p:nvSpPr>
          <p:spPr bwMode="auto">
            <a:xfrm>
              <a:off x="2557308" y="3772565"/>
              <a:ext cx="14843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sz="1900">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OUR FOOTPRINT</a:t>
              </a:r>
            </a:p>
          </p:txBody>
        </p:sp>
        <p:sp>
          <p:nvSpPr>
            <p:cNvPr id="46" name="TextBox 45">
              <a:extLst>
                <a:ext uri="{FF2B5EF4-FFF2-40B4-BE49-F238E27FC236}">
                  <a16:creationId xmlns:a16="http://schemas.microsoft.com/office/drawing/2014/main" id="{30EBD6A7-B2A8-B7BD-B47E-AB53F56FA6A4}"/>
                </a:ext>
              </a:extLst>
            </p:cNvPr>
            <p:cNvSpPr txBox="1"/>
            <p:nvPr/>
          </p:nvSpPr>
          <p:spPr>
            <a:xfrm>
              <a:off x="2462058" y="3975849"/>
              <a:ext cx="4365743" cy="430887"/>
            </a:xfrm>
            <a:prstGeom prst="rect">
              <a:avLst/>
            </a:prstGeom>
            <a:noFill/>
          </p:spPr>
          <p:txBody>
            <a:bodyPr wrap="square" rtlCol="0">
              <a:spAutoFit/>
            </a:bodyPr>
            <a:lstStyle/>
            <a:p>
              <a:pPr defTabSz="886613">
                <a:defRPr sz="1067">
                  <a:solidFill>
                    <a:srgbClr val="FFFFFF"/>
                  </a:solidFill>
                  <a:latin typeface="Open Sans Italic"/>
                  <a:ea typeface="Open Sans Italic"/>
                  <a:cs typeface="Open Sans Italic"/>
                  <a:sym typeface="Open Sans Italic"/>
                </a:defRPr>
              </a:pPr>
              <a:r>
                <a:rPr lang="en-US" sz="1100" dirty="0">
                  <a:solidFill>
                    <a:srgbClr val="193C6E"/>
                  </a:solidFill>
                  <a:latin typeface="Arial" panose="020B0604020202020204" pitchFamily="34" charset="0"/>
                  <a:cs typeface="Arial" panose="020B0604020202020204" pitchFamily="34" charset="0"/>
                </a:rPr>
                <a:t>A strong, robust South Florida presence, with 6 offices located</a:t>
              </a:r>
            </a:p>
            <a:p>
              <a:pPr defTabSz="886613">
                <a:defRPr sz="1067">
                  <a:solidFill>
                    <a:srgbClr val="FFFFFF"/>
                  </a:solidFill>
                  <a:latin typeface="Open Sans Italic"/>
                  <a:ea typeface="Open Sans Italic"/>
                  <a:cs typeface="Open Sans Italic"/>
                  <a:sym typeface="Open Sans Italic"/>
                </a:defRPr>
              </a:pPr>
              <a:r>
                <a:rPr lang="en-US" sz="1100" dirty="0">
                  <a:solidFill>
                    <a:srgbClr val="193C6E"/>
                  </a:solidFill>
                  <a:latin typeface="Arial" panose="020B0604020202020204" pitchFamily="34" charset="0"/>
                  <a:cs typeface="Arial" panose="020B0604020202020204" pitchFamily="34" charset="0"/>
                </a:rPr>
                <a:t>from Boca Raton to Port St. Lucie.</a:t>
              </a:r>
            </a:p>
          </p:txBody>
        </p:sp>
      </p:grpSp>
      <p:grpSp>
        <p:nvGrpSpPr>
          <p:cNvPr id="5" name="Group 4">
            <a:extLst>
              <a:ext uri="{FF2B5EF4-FFF2-40B4-BE49-F238E27FC236}">
                <a16:creationId xmlns:a16="http://schemas.microsoft.com/office/drawing/2014/main" id="{501514F8-BEA6-B152-E0B9-A8C31357A61E}"/>
              </a:ext>
            </a:extLst>
          </p:cNvPr>
          <p:cNvGrpSpPr/>
          <p:nvPr/>
        </p:nvGrpSpPr>
        <p:grpSpPr>
          <a:xfrm>
            <a:off x="795895" y="4770157"/>
            <a:ext cx="4929566" cy="640521"/>
            <a:chOff x="1786808" y="4795838"/>
            <a:chExt cx="4929566" cy="640521"/>
          </a:xfrm>
        </p:grpSpPr>
        <p:grpSp>
          <p:nvGrpSpPr>
            <p:cNvPr id="39" name="Group 38">
              <a:extLst>
                <a:ext uri="{FF2B5EF4-FFF2-40B4-BE49-F238E27FC236}">
                  <a16:creationId xmlns:a16="http://schemas.microsoft.com/office/drawing/2014/main" id="{991C9E60-2AF3-6A6F-23F2-D2EAB03EE01B}"/>
                </a:ext>
              </a:extLst>
            </p:cNvPr>
            <p:cNvGrpSpPr/>
            <p:nvPr/>
          </p:nvGrpSpPr>
          <p:grpSpPr>
            <a:xfrm>
              <a:off x="1786808" y="4836320"/>
              <a:ext cx="493558" cy="493558"/>
              <a:chOff x="4083832" y="1451110"/>
              <a:chExt cx="1753171" cy="1753171"/>
            </a:xfrm>
          </p:grpSpPr>
          <p:sp>
            <p:nvSpPr>
              <p:cNvPr id="40" name="Oval 39">
                <a:extLst>
                  <a:ext uri="{FF2B5EF4-FFF2-40B4-BE49-F238E27FC236}">
                    <a16:creationId xmlns:a16="http://schemas.microsoft.com/office/drawing/2014/main" id="{5643389E-47B6-7E6C-4BCF-E4E9515A1409}"/>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41" name="Oval 40">
                <a:extLst>
                  <a:ext uri="{FF2B5EF4-FFF2-40B4-BE49-F238E27FC236}">
                    <a16:creationId xmlns:a16="http://schemas.microsoft.com/office/drawing/2014/main" id="{7F82E1DB-CCDD-0517-A3D7-9AFE48BB5465}"/>
                  </a:ext>
                </a:extLst>
              </p:cNvPr>
              <p:cNvSpPr/>
              <p:nvPr/>
            </p:nvSpPr>
            <p:spPr>
              <a:xfrm>
                <a:off x="4083832" y="1451110"/>
                <a:ext cx="1753171" cy="1753171"/>
              </a:xfrm>
              <a:prstGeom prst="ellipse">
                <a:avLst/>
              </a:prstGeom>
              <a:solidFill>
                <a:srgbClr val="BF965C">
                  <a:alpha val="20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25" name="Rectangle 26">
              <a:extLst>
                <a:ext uri="{FF2B5EF4-FFF2-40B4-BE49-F238E27FC236}">
                  <a16:creationId xmlns:a16="http://schemas.microsoft.com/office/drawing/2014/main" id="{8EFB1424-CB43-D83F-9347-0F26CAA0BA87}"/>
                </a:ext>
              </a:extLst>
            </p:cNvPr>
            <p:cNvSpPr>
              <a:spLocks noChangeArrowheads="1"/>
            </p:cNvSpPr>
            <p:nvPr/>
          </p:nvSpPr>
          <p:spPr bwMode="auto">
            <a:xfrm>
              <a:off x="2557308" y="4795838"/>
              <a:ext cx="21047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50051">
                <a:defRPr sz="1767">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EFFECTIVE MARKETING</a:t>
              </a:r>
            </a:p>
          </p:txBody>
        </p:sp>
        <p:sp>
          <p:nvSpPr>
            <p:cNvPr id="47" name="TextBox 46">
              <a:extLst>
                <a:ext uri="{FF2B5EF4-FFF2-40B4-BE49-F238E27FC236}">
                  <a16:creationId xmlns:a16="http://schemas.microsoft.com/office/drawing/2014/main" id="{8234BB76-2CDE-4724-40ED-7225C6F23955}"/>
                </a:ext>
              </a:extLst>
            </p:cNvPr>
            <p:cNvSpPr txBox="1"/>
            <p:nvPr/>
          </p:nvSpPr>
          <p:spPr>
            <a:xfrm>
              <a:off x="2462058" y="5005472"/>
              <a:ext cx="4254316" cy="430887"/>
            </a:xfrm>
            <a:prstGeom prst="rect">
              <a:avLst/>
            </a:prstGeom>
            <a:noFill/>
          </p:spPr>
          <p:txBody>
            <a:bodyPr wrap="square" rtlCol="0">
              <a:spAutoFit/>
            </a:bodyPr>
            <a:lstStyle/>
            <a:p>
              <a:pPr defTabSz="850051">
                <a:defRPr sz="1023">
                  <a:solidFill>
                    <a:srgbClr val="FFFFFF"/>
                  </a:solidFill>
                  <a:latin typeface="Open Sans Italic"/>
                  <a:ea typeface="Open Sans Italic"/>
                  <a:cs typeface="Open Sans Italic"/>
                  <a:sym typeface="Open Sans Italic"/>
                </a:defRPr>
              </a:pPr>
              <a:r>
                <a:rPr lang="en-US" sz="1100" dirty="0">
                  <a:solidFill>
                    <a:srgbClr val="193C6E"/>
                  </a:solidFill>
                  <a:latin typeface="Arial" panose="020B0604020202020204" pitchFamily="34" charset="0"/>
                  <a:cs typeface="Arial" panose="020B0604020202020204" pitchFamily="34" charset="0"/>
                </a:rPr>
                <a:t>Lang Realty dominates the South Florida market in both traditional &amp; digital advertising</a:t>
              </a:r>
            </a:p>
          </p:txBody>
        </p:sp>
      </p:grpSp>
      <p:sp>
        <p:nvSpPr>
          <p:cNvPr id="28" name="Exceptional Service.  Extraordinary Results.">
            <a:extLst>
              <a:ext uri="{FF2B5EF4-FFF2-40B4-BE49-F238E27FC236}">
                <a16:creationId xmlns:a16="http://schemas.microsoft.com/office/drawing/2014/main" id="{D693A5F3-8F85-4684-C4DD-05CA2A81A111}"/>
              </a:ext>
            </a:extLst>
          </p:cNvPr>
          <p:cNvSpPr txBox="1">
            <a:spLocks/>
          </p:cNvSpPr>
          <p:nvPr/>
        </p:nvSpPr>
        <p:spPr>
          <a:xfrm>
            <a:off x="701629" y="1631618"/>
            <a:ext cx="10738513"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2200" dirty="0">
                <a:solidFill>
                  <a:srgbClr val="193C6E"/>
                </a:solidFill>
                <a:latin typeface="Arial" panose="020B0604020202020204" pitchFamily="34" charset="0"/>
                <a:cs typeface="Arial" panose="020B0604020202020204" pitchFamily="34" charset="0"/>
              </a:rPr>
              <a:t>A Boutique Firm With A Global Reach</a:t>
            </a:r>
          </a:p>
        </p:txBody>
      </p:sp>
      <p:sp>
        <p:nvSpPr>
          <p:cNvPr id="10" name="Exceptional Service.  Extraordinary Results.">
            <a:extLst>
              <a:ext uri="{FF2B5EF4-FFF2-40B4-BE49-F238E27FC236}">
                <a16:creationId xmlns:a16="http://schemas.microsoft.com/office/drawing/2014/main" id="{AF0361D7-F918-0F05-4F2F-DF1C10B48EC7}"/>
              </a:ext>
            </a:extLst>
          </p:cNvPr>
          <p:cNvSpPr txBox="1">
            <a:spLocks/>
          </p:cNvSpPr>
          <p:nvPr/>
        </p:nvSpPr>
        <p:spPr>
          <a:xfrm>
            <a:off x="701629" y="482380"/>
            <a:ext cx="12192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r>
              <a:rPr lang="en-US" sz="4000" b="1" dirty="0">
                <a:solidFill>
                  <a:srgbClr val="BF965C"/>
                </a:solidFill>
                <a:latin typeface="Arial" panose="020B0604020202020204" pitchFamily="34" charset="0"/>
                <a:cs typeface="Arial" panose="020B0604020202020204" pitchFamily="34" charset="0"/>
              </a:rPr>
              <a:t>We Are South Florida</a:t>
            </a:r>
          </a:p>
          <a:p>
            <a:r>
              <a:rPr lang="en-US" sz="4000" b="1" dirty="0">
                <a:solidFill>
                  <a:srgbClr val="BF965C"/>
                </a:solidFill>
                <a:latin typeface="Arial" panose="020B0604020202020204" pitchFamily="34" charset="0"/>
                <a:cs typeface="Arial" panose="020B0604020202020204" pitchFamily="34" charset="0"/>
              </a:rPr>
              <a:t>Real Estate</a:t>
            </a:r>
          </a:p>
        </p:txBody>
      </p:sp>
      <p:grpSp>
        <p:nvGrpSpPr>
          <p:cNvPr id="42" name="Group 41">
            <a:extLst>
              <a:ext uri="{FF2B5EF4-FFF2-40B4-BE49-F238E27FC236}">
                <a16:creationId xmlns:a16="http://schemas.microsoft.com/office/drawing/2014/main" id="{9E7682B2-7396-4F5E-BD97-43A24D700E89}"/>
              </a:ext>
            </a:extLst>
          </p:cNvPr>
          <p:cNvGrpSpPr/>
          <p:nvPr/>
        </p:nvGrpSpPr>
        <p:grpSpPr>
          <a:xfrm>
            <a:off x="778433" y="2194891"/>
            <a:ext cx="5338234" cy="644312"/>
            <a:chOff x="1769346" y="2739712"/>
            <a:chExt cx="5338234" cy="644312"/>
          </a:xfrm>
        </p:grpSpPr>
        <p:grpSp>
          <p:nvGrpSpPr>
            <p:cNvPr id="55" name="Group 54">
              <a:extLst>
                <a:ext uri="{FF2B5EF4-FFF2-40B4-BE49-F238E27FC236}">
                  <a16:creationId xmlns:a16="http://schemas.microsoft.com/office/drawing/2014/main" id="{B09BD40B-B939-1A03-1C7B-C74CB02367FD}"/>
                </a:ext>
              </a:extLst>
            </p:cNvPr>
            <p:cNvGrpSpPr/>
            <p:nvPr/>
          </p:nvGrpSpPr>
          <p:grpSpPr>
            <a:xfrm>
              <a:off x="1769346" y="2840343"/>
              <a:ext cx="511020" cy="501423"/>
              <a:chOff x="4021805" y="1423173"/>
              <a:chExt cx="1815198" cy="1781108"/>
            </a:xfrm>
          </p:grpSpPr>
          <p:sp>
            <p:nvSpPr>
              <p:cNvPr id="61" name="Oval 60">
                <a:extLst>
                  <a:ext uri="{FF2B5EF4-FFF2-40B4-BE49-F238E27FC236}">
                    <a16:creationId xmlns:a16="http://schemas.microsoft.com/office/drawing/2014/main" id="{3AA73AAD-C6DC-D88D-FB78-6823319CC568}"/>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64" name="Oval 63">
                <a:extLst>
                  <a:ext uri="{FF2B5EF4-FFF2-40B4-BE49-F238E27FC236}">
                    <a16:creationId xmlns:a16="http://schemas.microsoft.com/office/drawing/2014/main" id="{DF075B4D-767E-12C6-9335-A02687A379E5}"/>
                  </a:ext>
                </a:extLst>
              </p:cNvPr>
              <p:cNvSpPr/>
              <p:nvPr/>
            </p:nvSpPr>
            <p:spPr>
              <a:xfrm>
                <a:off x="4021805" y="1423173"/>
                <a:ext cx="1753171" cy="1753171"/>
              </a:xfrm>
              <a:prstGeom prst="ellipse">
                <a:avLst/>
              </a:prstGeom>
              <a:solidFill>
                <a:srgbClr val="BF965C">
                  <a:alpha val="20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56" name="Rectangle 22">
              <a:extLst>
                <a:ext uri="{FF2B5EF4-FFF2-40B4-BE49-F238E27FC236}">
                  <a16:creationId xmlns:a16="http://schemas.microsoft.com/office/drawing/2014/main" id="{DAE3DD45-322E-8DA1-77EE-BEF91B1586BE}"/>
                </a:ext>
              </a:extLst>
            </p:cNvPr>
            <p:cNvSpPr>
              <a:spLocks noChangeArrowheads="1"/>
            </p:cNvSpPr>
            <p:nvPr/>
          </p:nvSpPr>
          <p:spPr bwMode="auto">
            <a:xfrm>
              <a:off x="2557308" y="2739712"/>
              <a:ext cx="21656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sz="1900">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STRENGTH IN NUMBERS</a:t>
              </a:r>
            </a:p>
          </p:txBody>
        </p:sp>
        <p:sp>
          <p:nvSpPr>
            <p:cNvPr id="57" name="TextBox 56">
              <a:extLst>
                <a:ext uri="{FF2B5EF4-FFF2-40B4-BE49-F238E27FC236}">
                  <a16:creationId xmlns:a16="http://schemas.microsoft.com/office/drawing/2014/main" id="{E8C52E27-CEE0-2F50-7455-CA2CADBF3E56}"/>
                </a:ext>
              </a:extLst>
            </p:cNvPr>
            <p:cNvSpPr txBox="1"/>
            <p:nvPr/>
          </p:nvSpPr>
          <p:spPr>
            <a:xfrm>
              <a:off x="2462058" y="2922359"/>
              <a:ext cx="4645522" cy="461665"/>
            </a:xfrm>
            <a:prstGeom prst="rect">
              <a:avLst/>
            </a:prstGeom>
            <a:noFill/>
          </p:spPr>
          <p:txBody>
            <a:bodyPr wrap="square" rtlCol="0">
              <a:spAutoFit/>
            </a:bodyPr>
            <a:lstStyle/>
            <a:p>
              <a:pPr defTabSz="868332">
                <a:defRPr sz="1330">
                  <a:solidFill>
                    <a:srgbClr val="000000"/>
                  </a:solidFill>
                  <a:latin typeface="Open Sans Light"/>
                  <a:ea typeface="Open Sans Light"/>
                  <a:cs typeface="Open Sans Light"/>
                  <a:sym typeface="Open Sans Light"/>
                </a:defRPr>
              </a:pPr>
              <a:r>
                <a:rPr lang="en-US" sz="1100" dirty="0">
                  <a:solidFill>
                    <a:srgbClr val="193C6E"/>
                  </a:solidFill>
                  <a:latin typeface="Arial" panose="020B0604020202020204" pitchFamily="34" charset="0"/>
                  <a:cs typeface="Arial" panose="020B0604020202020204" pitchFamily="34" charset="0"/>
                </a:rPr>
                <a:t>Nearly 300 experienced, full-time real estate associates </a:t>
              </a:r>
            </a:p>
            <a:p>
              <a:pPr defTabSz="868332">
                <a:defRPr sz="1330">
                  <a:solidFill>
                    <a:srgbClr val="000000"/>
                  </a:solidFill>
                  <a:latin typeface="Open Sans Light"/>
                  <a:ea typeface="Open Sans Light"/>
                  <a:cs typeface="Open Sans Light"/>
                  <a:sym typeface="Open Sans Light"/>
                </a:defRPr>
              </a:pPr>
              <a:r>
                <a:rPr lang="en-US" sz="1100" dirty="0">
                  <a:solidFill>
                    <a:srgbClr val="193C6E"/>
                  </a:solidFill>
                  <a:latin typeface="Arial" panose="020B0604020202020204" pitchFamily="34" charset="0"/>
                  <a:cs typeface="Arial" panose="020B0604020202020204" pitchFamily="34" charset="0"/>
                </a:rPr>
                <a:t>throughout Palm Beach, Broward, &amp; St. Lucie counties</a:t>
              </a:r>
              <a:r>
                <a:rPr lang="en-US" sz="1200" dirty="0">
                  <a:solidFill>
                    <a:srgbClr val="193C6E"/>
                  </a:solidFill>
                  <a:latin typeface="Arial" panose="020B0604020202020204" pitchFamily="34" charset="0"/>
                  <a:cs typeface="Arial" panose="020B0604020202020204" pitchFamily="34" charset="0"/>
                </a:rPr>
                <a:t>.</a:t>
              </a:r>
            </a:p>
          </p:txBody>
        </p:sp>
      </p:grpSp>
      <p:grpSp>
        <p:nvGrpSpPr>
          <p:cNvPr id="70" name="Group 69">
            <a:extLst>
              <a:ext uri="{FF2B5EF4-FFF2-40B4-BE49-F238E27FC236}">
                <a16:creationId xmlns:a16="http://schemas.microsoft.com/office/drawing/2014/main" id="{5E601038-A8B2-A647-69E4-DBF14E940574}"/>
              </a:ext>
            </a:extLst>
          </p:cNvPr>
          <p:cNvGrpSpPr/>
          <p:nvPr/>
        </p:nvGrpSpPr>
        <p:grpSpPr>
          <a:xfrm>
            <a:off x="8847002" y="2018094"/>
            <a:ext cx="272652" cy="377886"/>
            <a:chOff x="3429000" y="554039"/>
            <a:chExt cx="361950" cy="501650"/>
          </a:xfrm>
          <a:solidFill>
            <a:srgbClr val="BF965C"/>
          </a:solidFill>
        </p:grpSpPr>
        <p:sp>
          <p:nvSpPr>
            <p:cNvPr id="71" name="Freeform 10">
              <a:extLst>
                <a:ext uri="{FF2B5EF4-FFF2-40B4-BE49-F238E27FC236}">
                  <a16:creationId xmlns:a16="http://schemas.microsoft.com/office/drawing/2014/main" id="{B99EEC3E-F532-19B4-7A09-42602CD0FA0A}"/>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38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72" name="Freeform 10">
              <a:extLst>
                <a:ext uri="{FF2B5EF4-FFF2-40B4-BE49-F238E27FC236}">
                  <a16:creationId xmlns:a16="http://schemas.microsoft.com/office/drawing/2014/main" id="{5E96B8EC-3F71-61F9-F1E4-832930429358}"/>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254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79" name="Group 78">
            <a:extLst>
              <a:ext uri="{FF2B5EF4-FFF2-40B4-BE49-F238E27FC236}">
                <a16:creationId xmlns:a16="http://schemas.microsoft.com/office/drawing/2014/main" id="{92E56AAC-BB11-01CC-76A9-02D634B9DDFA}"/>
              </a:ext>
            </a:extLst>
          </p:cNvPr>
          <p:cNvGrpSpPr/>
          <p:nvPr/>
        </p:nvGrpSpPr>
        <p:grpSpPr>
          <a:xfrm>
            <a:off x="8936971" y="1892780"/>
            <a:ext cx="2032780" cy="580309"/>
            <a:chOff x="3699933" y="5120850"/>
            <a:chExt cx="2032780" cy="580309"/>
          </a:xfrm>
        </p:grpSpPr>
        <p:sp>
          <p:nvSpPr>
            <p:cNvPr id="80" name="Rectangle 60">
              <a:extLst>
                <a:ext uri="{FF2B5EF4-FFF2-40B4-BE49-F238E27FC236}">
                  <a16:creationId xmlns:a16="http://schemas.microsoft.com/office/drawing/2014/main" id="{D96B150F-1A4A-2FE6-0D7A-FC7F03BBF039}"/>
                </a:ext>
              </a:extLst>
            </p:cNvPr>
            <p:cNvSpPr>
              <a:spLocks noChangeArrowheads="1"/>
            </p:cNvSpPr>
            <p:nvPr/>
          </p:nvSpPr>
          <p:spPr bwMode="auto">
            <a:xfrm>
              <a:off x="3699933" y="5120850"/>
              <a:ext cx="20327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sz="1000" i="0" u="none" strike="noStrike" cap="none" normalizeH="0" baseline="0" dirty="0">
                  <a:ln>
                    <a:noFill/>
                  </a:ln>
                  <a:solidFill>
                    <a:srgbClr val="BF965C"/>
                  </a:solidFill>
                  <a:effectLst/>
                  <a:cs typeface="Arial" panose="020B0604020202020204" pitchFamily="34" charset="0"/>
                </a:rPr>
                <a:t>Port St. Lucie</a:t>
              </a:r>
              <a:endParaRPr kumimoji="0" lang="ru-UA" altLang="ru-UA" sz="1000" i="0" u="none" strike="noStrike" cap="none" normalizeH="0" baseline="0">
                <a:ln>
                  <a:noFill/>
                </a:ln>
                <a:solidFill>
                  <a:srgbClr val="BF965C"/>
                </a:solidFill>
                <a:effectLst/>
                <a:cs typeface="Arial" panose="020B0604020202020204" pitchFamily="34" charset="0"/>
              </a:endParaRPr>
            </a:p>
          </p:txBody>
        </p:sp>
        <p:sp>
          <p:nvSpPr>
            <p:cNvPr id="81" name="TextBox 80">
              <a:extLst>
                <a:ext uri="{FF2B5EF4-FFF2-40B4-BE49-F238E27FC236}">
                  <a16:creationId xmlns:a16="http://schemas.microsoft.com/office/drawing/2014/main" id="{F4B48CBD-CA82-B48F-4EF0-2180EBFE3148}"/>
                </a:ext>
              </a:extLst>
            </p:cNvPr>
            <p:cNvSpPr txBox="1"/>
            <p:nvPr/>
          </p:nvSpPr>
          <p:spPr>
            <a:xfrm>
              <a:off x="3699933" y="5239494"/>
              <a:ext cx="2032780" cy="461665"/>
            </a:xfrm>
            <a:prstGeom prst="rect">
              <a:avLst/>
            </a:prstGeom>
            <a:noFill/>
          </p:spPr>
          <p:txBody>
            <a:bodyPr wrap="square" rtlCol="0">
              <a:spAutoFit/>
            </a:bodyPr>
            <a:lstStyle/>
            <a:p>
              <a:pPr algn="ct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8305 Holley Tree Trail</a:t>
              </a:r>
            </a:p>
            <a:p>
              <a:pPr algn="ct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Port St. Lucie, Florida 34986</a:t>
              </a:r>
            </a:p>
            <a:p>
              <a:pPr algn="ctr"/>
              <a:r>
                <a:rPr lang="it-IT" sz="800" b="1" dirty="0">
                  <a:solidFill>
                    <a:srgbClr val="193C6E"/>
                  </a:solidFill>
                  <a:latin typeface="Arial" panose="020B0604020202020204" pitchFamily="34" charset="0"/>
                  <a:ea typeface="Open Sans" panose="020B0606030504020204" pitchFamily="34" charset="0"/>
                  <a:cs typeface="Arial" panose="020B0604020202020204" pitchFamily="34" charset="0"/>
                </a:rPr>
                <a:t>772.467.1299</a:t>
              </a:r>
              <a:endParaRPr lang="ru-RU" sz="800" b="1" dirty="0">
                <a:solidFill>
                  <a:srgbClr val="193C6E"/>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85" name="Group 84">
            <a:extLst>
              <a:ext uri="{FF2B5EF4-FFF2-40B4-BE49-F238E27FC236}">
                <a16:creationId xmlns:a16="http://schemas.microsoft.com/office/drawing/2014/main" id="{C157126F-06DF-863F-3665-5799949BB423}"/>
              </a:ext>
            </a:extLst>
          </p:cNvPr>
          <p:cNvGrpSpPr/>
          <p:nvPr/>
        </p:nvGrpSpPr>
        <p:grpSpPr>
          <a:xfrm>
            <a:off x="9479673" y="2668213"/>
            <a:ext cx="2032780" cy="573480"/>
            <a:chOff x="3699933" y="5120850"/>
            <a:chExt cx="2032780" cy="573480"/>
          </a:xfrm>
        </p:grpSpPr>
        <p:sp>
          <p:nvSpPr>
            <p:cNvPr id="86" name="Rectangle 60">
              <a:extLst>
                <a:ext uri="{FF2B5EF4-FFF2-40B4-BE49-F238E27FC236}">
                  <a16:creationId xmlns:a16="http://schemas.microsoft.com/office/drawing/2014/main" id="{E505237E-5482-34D3-272B-73234FE753A7}"/>
                </a:ext>
              </a:extLst>
            </p:cNvPr>
            <p:cNvSpPr>
              <a:spLocks noChangeArrowheads="1"/>
            </p:cNvSpPr>
            <p:nvPr/>
          </p:nvSpPr>
          <p:spPr bwMode="auto">
            <a:xfrm>
              <a:off x="3699933" y="5120850"/>
              <a:ext cx="20327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sz="1000" i="0" u="none" strike="noStrike" cap="none" normalizeH="0" baseline="0" dirty="0">
                  <a:ln>
                    <a:noFill/>
                  </a:ln>
                  <a:solidFill>
                    <a:srgbClr val="BF965C"/>
                  </a:solidFill>
                  <a:effectLst/>
                  <a:cs typeface="Arial" panose="020B0604020202020204" pitchFamily="34" charset="0"/>
                </a:rPr>
                <a:t>Jupiter</a:t>
              </a:r>
              <a:endParaRPr kumimoji="0" lang="ru-UA" altLang="ru-UA" sz="1000" i="0" u="none" strike="noStrike" cap="none" normalizeH="0" baseline="0">
                <a:ln>
                  <a:noFill/>
                </a:ln>
                <a:solidFill>
                  <a:srgbClr val="BF965C"/>
                </a:solidFill>
                <a:effectLst/>
                <a:cs typeface="Arial" panose="020B0604020202020204" pitchFamily="34" charset="0"/>
              </a:endParaRPr>
            </a:p>
          </p:txBody>
        </p:sp>
        <p:sp>
          <p:nvSpPr>
            <p:cNvPr id="87" name="TextBox 86">
              <a:extLst>
                <a:ext uri="{FF2B5EF4-FFF2-40B4-BE49-F238E27FC236}">
                  <a16:creationId xmlns:a16="http://schemas.microsoft.com/office/drawing/2014/main" id="{21EDC89E-80BB-3BA0-9F99-0EBD6338D7F6}"/>
                </a:ext>
              </a:extLst>
            </p:cNvPr>
            <p:cNvSpPr txBox="1"/>
            <p:nvPr/>
          </p:nvSpPr>
          <p:spPr>
            <a:xfrm>
              <a:off x="3699933" y="5232665"/>
              <a:ext cx="2032780" cy="461665"/>
            </a:xfrm>
            <a:prstGeom prst="rect">
              <a:avLst/>
            </a:prstGeom>
            <a:noFill/>
          </p:spPr>
          <p:txBody>
            <a:bodyPr wrap="square" rtlCol="0">
              <a:spAutoFit/>
            </a:bodyPr>
            <a:lstStyle/>
            <a:p>
              <a:pPr algn="ct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920 </a:t>
              </a:r>
              <a:r>
                <a:rPr lang="it-IT" sz="800" dirty="0" err="1">
                  <a:solidFill>
                    <a:srgbClr val="193C6E"/>
                  </a:solidFill>
                  <a:latin typeface="Arial" panose="020B0604020202020204" pitchFamily="34" charset="0"/>
                  <a:ea typeface="Open Sans" panose="020B0606030504020204" pitchFamily="34" charset="0"/>
                  <a:cs typeface="Arial" panose="020B0604020202020204" pitchFamily="34" charset="0"/>
                </a:rPr>
                <a:t>W</a:t>
              </a: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 </a:t>
              </a:r>
              <a:r>
                <a:rPr lang="it-IT" sz="800" dirty="0" err="1">
                  <a:solidFill>
                    <a:srgbClr val="193C6E"/>
                  </a:solidFill>
                  <a:latin typeface="Arial" panose="020B0604020202020204" pitchFamily="34" charset="0"/>
                  <a:ea typeface="Open Sans" panose="020B0606030504020204" pitchFamily="34" charset="0"/>
                  <a:cs typeface="Arial" panose="020B0604020202020204" pitchFamily="34" charset="0"/>
                </a:rPr>
                <a:t>Indiantown</a:t>
              </a: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 Rd. Suite 105</a:t>
              </a:r>
            </a:p>
            <a:p>
              <a:pPr algn="ct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Jupiter, Florida 33458</a:t>
              </a:r>
            </a:p>
            <a:p>
              <a:pPr algn="ctr"/>
              <a:r>
                <a:rPr lang="it-IT" sz="800" b="1" dirty="0">
                  <a:solidFill>
                    <a:srgbClr val="193C6E"/>
                  </a:solidFill>
                  <a:latin typeface="Arial" panose="020B0604020202020204" pitchFamily="34" charset="0"/>
                  <a:ea typeface="Open Sans" panose="020B0606030504020204" pitchFamily="34" charset="0"/>
                  <a:cs typeface="Arial" panose="020B0604020202020204" pitchFamily="34" charset="0"/>
                </a:rPr>
                <a:t>561.623.1238</a:t>
              </a:r>
              <a:endParaRPr lang="ru-RU" sz="800" b="1" dirty="0">
                <a:solidFill>
                  <a:srgbClr val="193C6E"/>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88" name="Group 87">
            <a:extLst>
              <a:ext uri="{FF2B5EF4-FFF2-40B4-BE49-F238E27FC236}">
                <a16:creationId xmlns:a16="http://schemas.microsoft.com/office/drawing/2014/main" id="{C97310A9-1B96-577A-A00C-62EE8F429036}"/>
              </a:ext>
            </a:extLst>
          </p:cNvPr>
          <p:cNvGrpSpPr/>
          <p:nvPr/>
        </p:nvGrpSpPr>
        <p:grpSpPr>
          <a:xfrm>
            <a:off x="9416843" y="2857545"/>
            <a:ext cx="272652" cy="377886"/>
            <a:chOff x="3429000" y="554039"/>
            <a:chExt cx="361950" cy="501650"/>
          </a:xfrm>
          <a:solidFill>
            <a:srgbClr val="BF965C"/>
          </a:solidFill>
        </p:grpSpPr>
        <p:sp>
          <p:nvSpPr>
            <p:cNvPr id="89" name="Freeform 10">
              <a:extLst>
                <a:ext uri="{FF2B5EF4-FFF2-40B4-BE49-F238E27FC236}">
                  <a16:creationId xmlns:a16="http://schemas.microsoft.com/office/drawing/2014/main" id="{C2738D09-2213-7DA2-1AF2-1CB99D6499A6}"/>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38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90" name="Freeform 10">
              <a:extLst>
                <a:ext uri="{FF2B5EF4-FFF2-40B4-BE49-F238E27FC236}">
                  <a16:creationId xmlns:a16="http://schemas.microsoft.com/office/drawing/2014/main" id="{673B35BA-986C-7BDD-4C52-50578D9C784C}"/>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254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91" name="Group 90">
            <a:extLst>
              <a:ext uri="{FF2B5EF4-FFF2-40B4-BE49-F238E27FC236}">
                <a16:creationId xmlns:a16="http://schemas.microsoft.com/office/drawing/2014/main" id="{A3D2908D-CC8C-7E15-1BAE-EDF6FC755256}"/>
              </a:ext>
            </a:extLst>
          </p:cNvPr>
          <p:cNvGrpSpPr/>
          <p:nvPr/>
        </p:nvGrpSpPr>
        <p:grpSpPr>
          <a:xfrm>
            <a:off x="9119654" y="3397716"/>
            <a:ext cx="272652" cy="377886"/>
            <a:chOff x="3429000" y="554039"/>
            <a:chExt cx="361950" cy="501650"/>
          </a:xfrm>
          <a:solidFill>
            <a:srgbClr val="BF965C"/>
          </a:solidFill>
        </p:grpSpPr>
        <p:sp>
          <p:nvSpPr>
            <p:cNvPr id="92" name="Freeform 10">
              <a:extLst>
                <a:ext uri="{FF2B5EF4-FFF2-40B4-BE49-F238E27FC236}">
                  <a16:creationId xmlns:a16="http://schemas.microsoft.com/office/drawing/2014/main" id="{EB06F0C5-E3CF-81E3-71F8-7064DA86A828}"/>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38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93" name="Freeform 10">
              <a:extLst>
                <a:ext uri="{FF2B5EF4-FFF2-40B4-BE49-F238E27FC236}">
                  <a16:creationId xmlns:a16="http://schemas.microsoft.com/office/drawing/2014/main" id="{6F08911E-EEAF-7C7E-60BD-B6AABCD2F4E2}"/>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254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94" name="Group 93">
            <a:extLst>
              <a:ext uri="{FF2B5EF4-FFF2-40B4-BE49-F238E27FC236}">
                <a16:creationId xmlns:a16="http://schemas.microsoft.com/office/drawing/2014/main" id="{56F83BAB-882F-2878-F856-EF9C2AB3FEB9}"/>
              </a:ext>
            </a:extLst>
          </p:cNvPr>
          <p:cNvGrpSpPr/>
          <p:nvPr/>
        </p:nvGrpSpPr>
        <p:grpSpPr>
          <a:xfrm>
            <a:off x="9898434" y="4384361"/>
            <a:ext cx="272652" cy="377886"/>
            <a:chOff x="3429000" y="554039"/>
            <a:chExt cx="361950" cy="501650"/>
          </a:xfrm>
          <a:solidFill>
            <a:srgbClr val="BF965C"/>
          </a:solidFill>
        </p:grpSpPr>
        <p:sp>
          <p:nvSpPr>
            <p:cNvPr id="95" name="Freeform 10">
              <a:extLst>
                <a:ext uri="{FF2B5EF4-FFF2-40B4-BE49-F238E27FC236}">
                  <a16:creationId xmlns:a16="http://schemas.microsoft.com/office/drawing/2014/main" id="{02EAA79C-81EF-48F2-E127-508257416C1F}"/>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38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96" name="Freeform 10">
              <a:extLst>
                <a:ext uri="{FF2B5EF4-FFF2-40B4-BE49-F238E27FC236}">
                  <a16:creationId xmlns:a16="http://schemas.microsoft.com/office/drawing/2014/main" id="{F4F47027-F949-B52C-519F-E81E42ABBDCA}"/>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254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97" name="Group 96">
            <a:extLst>
              <a:ext uri="{FF2B5EF4-FFF2-40B4-BE49-F238E27FC236}">
                <a16:creationId xmlns:a16="http://schemas.microsoft.com/office/drawing/2014/main" id="{31760C2E-2EB3-064D-4A55-CDB1880960EE}"/>
              </a:ext>
            </a:extLst>
          </p:cNvPr>
          <p:cNvGrpSpPr/>
          <p:nvPr/>
        </p:nvGrpSpPr>
        <p:grpSpPr>
          <a:xfrm>
            <a:off x="9003219" y="4165849"/>
            <a:ext cx="272652" cy="377886"/>
            <a:chOff x="3429000" y="554039"/>
            <a:chExt cx="361950" cy="501650"/>
          </a:xfrm>
          <a:solidFill>
            <a:srgbClr val="BF965C"/>
          </a:solidFill>
        </p:grpSpPr>
        <p:sp>
          <p:nvSpPr>
            <p:cNvPr id="98" name="Freeform 10">
              <a:extLst>
                <a:ext uri="{FF2B5EF4-FFF2-40B4-BE49-F238E27FC236}">
                  <a16:creationId xmlns:a16="http://schemas.microsoft.com/office/drawing/2014/main" id="{6248D946-7FB6-18F5-0F1D-08C6E7367D22}"/>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38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99" name="Freeform 10">
              <a:extLst>
                <a:ext uri="{FF2B5EF4-FFF2-40B4-BE49-F238E27FC236}">
                  <a16:creationId xmlns:a16="http://schemas.microsoft.com/office/drawing/2014/main" id="{83AED4D4-977B-1164-D3C2-E12B955288C2}"/>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254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100" name="Group 99">
            <a:extLst>
              <a:ext uri="{FF2B5EF4-FFF2-40B4-BE49-F238E27FC236}">
                <a16:creationId xmlns:a16="http://schemas.microsoft.com/office/drawing/2014/main" id="{2D066ECB-69B5-C2A3-F878-F797104C571B}"/>
              </a:ext>
            </a:extLst>
          </p:cNvPr>
          <p:cNvGrpSpPr/>
          <p:nvPr/>
        </p:nvGrpSpPr>
        <p:grpSpPr>
          <a:xfrm>
            <a:off x="9907971" y="3740146"/>
            <a:ext cx="272652" cy="377886"/>
            <a:chOff x="3429000" y="554039"/>
            <a:chExt cx="361950" cy="501650"/>
          </a:xfrm>
          <a:solidFill>
            <a:srgbClr val="BF965C"/>
          </a:solidFill>
        </p:grpSpPr>
        <p:sp>
          <p:nvSpPr>
            <p:cNvPr id="101" name="Freeform 10">
              <a:extLst>
                <a:ext uri="{FF2B5EF4-FFF2-40B4-BE49-F238E27FC236}">
                  <a16:creationId xmlns:a16="http://schemas.microsoft.com/office/drawing/2014/main" id="{53B31825-1E53-C24E-F1EB-2EF3A967B44A}"/>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38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102" name="Freeform 10">
              <a:extLst>
                <a:ext uri="{FF2B5EF4-FFF2-40B4-BE49-F238E27FC236}">
                  <a16:creationId xmlns:a16="http://schemas.microsoft.com/office/drawing/2014/main" id="{A4497685-3258-36F6-80C0-EA7C01854A2F}"/>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254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103" name="Group 102">
            <a:extLst>
              <a:ext uri="{FF2B5EF4-FFF2-40B4-BE49-F238E27FC236}">
                <a16:creationId xmlns:a16="http://schemas.microsoft.com/office/drawing/2014/main" id="{DE2B06F8-DCA0-F32D-AB46-608BC76CF044}"/>
              </a:ext>
            </a:extLst>
          </p:cNvPr>
          <p:cNvGrpSpPr/>
          <p:nvPr/>
        </p:nvGrpSpPr>
        <p:grpSpPr>
          <a:xfrm>
            <a:off x="9836673" y="3249028"/>
            <a:ext cx="2032780" cy="578112"/>
            <a:chOff x="3699933" y="5120850"/>
            <a:chExt cx="2032780" cy="578112"/>
          </a:xfrm>
        </p:grpSpPr>
        <p:sp>
          <p:nvSpPr>
            <p:cNvPr id="104" name="Rectangle 60">
              <a:extLst>
                <a:ext uri="{FF2B5EF4-FFF2-40B4-BE49-F238E27FC236}">
                  <a16:creationId xmlns:a16="http://schemas.microsoft.com/office/drawing/2014/main" id="{C3290DEA-C49B-3032-7EF0-A04C673B004C}"/>
                </a:ext>
              </a:extLst>
            </p:cNvPr>
            <p:cNvSpPr>
              <a:spLocks noChangeArrowheads="1"/>
            </p:cNvSpPr>
            <p:nvPr/>
          </p:nvSpPr>
          <p:spPr bwMode="auto">
            <a:xfrm>
              <a:off x="3699933" y="5120850"/>
              <a:ext cx="20327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sz="1000" i="0" u="none" strike="noStrike" cap="none" normalizeH="0" baseline="0" dirty="0">
                  <a:ln>
                    <a:noFill/>
                  </a:ln>
                  <a:solidFill>
                    <a:srgbClr val="BF965C"/>
                  </a:solidFill>
                  <a:effectLst/>
                  <a:cs typeface="Arial" panose="020B0604020202020204" pitchFamily="34" charset="0"/>
                </a:rPr>
                <a:t>Boynton Beach</a:t>
              </a:r>
              <a:endParaRPr kumimoji="0" lang="ru-UA" altLang="ru-UA" sz="1000" i="0" u="none" strike="noStrike" cap="none" normalizeH="0" baseline="0">
                <a:ln>
                  <a:noFill/>
                </a:ln>
                <a:solidFill>
                  <a:srgbClr val="BF965C"/>
                </a:solidFill>
                <a:effectLst/>
                <a:cs typeface="Arial" panose="020B0604020202020204" pitchFamily="34" charset="0"/>
              </a:endParaRPr>
            </a:p>
          </p:txBody>
        </p:sp>
        <p:sp>
          <p:nvSpPr>
            <p:cNvPr id="105" name="TextBox 104">
              <a:extLst>
                <a:ext uri="{FF2B5EF4-FFF2-40B4-BE49-F238E27FC236}">
                  <a16:creationId xmlns:a16="http://schemas.microsoft.com/office/drawing/2014/main" id="{44A3BAA6-D2A8-1B14-D4FE-44F88497DF6B}"/>
                </a:ext>
              </a:extLst>
            </p:cNvPr>
            <p:cNvSpPr txBox="1"/>
            <p:nvPr/>
          </p:nvSpPr>
          <p:spPr>
            <a:xfrm>
              <a:off x="3699933" y="5237297"/>
              <a:ext cx="2032780" cy="461665"/>
            </a:xfrm>
            <a:prstGeom prst="rect">
              <a:avLst/>
            </a:prstGeom>
            <a:noFill/>
          </p:spPr>
          <p:txBody>
            <a:bodyPr wrap="square" rtlCol="0">
              <a:spAutoFit/>
            </a:bodyPr>
            <a:lstStyle/>
            <a:p>
              <a:pPr algn="ct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8855 Boynton Beach </a:t>
              </a:r>
              <a:r>
                <a:rPr lang="it-IT" sz="800" dirty="0" err="1">
                  <a:solidFill>
                    <a:srgbClr val="193C6E"/>
                  </a:solidFill>
                  <a:latin typeface="Arial" panose="020B0604020202020204" pitchFamily="34" charset="0"/>
                  <a:ea typeface="Open Sans" panose="020B0606030504020204" pitchFamily="34" charset="0"/>
                  <a:cs typeface="Arial" panose="020B0604020202020204" pitchFamily="34" charset="0"/>
                </a:rPr>
                <a:t>Blvd</a:t>
              </a: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 Suite 340</a:t>
              </a:r>
            </a:p>
            <a:p>
              <a:pPr algn="ct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Boynton Beach, Florida 33472</a:t>
              </a:r>
            </a:p>
            <a:p>
              <a:pPr algn="ctr"/>
              <a:r>
                <a:rPr lang="it-IT" sz="800" b="1" dirty="0">
                  <a:solidFill>
                    <a:srgbClr val="193C6E"/>
                  </a:solidFill>
                  <a:latin typeface="Arial" panose="020B0604020202020204" pitchFamily="34" charset="0"/>
                  <a:ea typeface="Open Sans" panose="020B0606030504020204" pitchFamily="34" charset="0"/>
                  <a:cs typeface="Arial" panose="020B0604020202020204" pitchFamily="34" charset="0"/>
                </a:rPr>
                <a:t>561.340.1200</a:t>
              </a:r>
              <a:endParaRPr lang="ru-RU" sz="800" b="1" dirty="0">
                <a:solidFill>
                  <a:srgbClr val="193C6E"/>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106" name="Group 105">
            <a:extLst>
              <a:ext uri="{FF2B5EF4-FFF2-40B4-BE49-F238E27FC236}">
                <a16:creationId xmlns:a16="http://schemas.microsoft.com/office/drawing/2014/main" id="{7BB0A2D1-11C5-4A01-16DF-592187E98022}"/>
              </a:ext>
            </a:extLst>
          </p:cNvPr>
          <p:cNvGrpSpPr/>
          <p:nvPr/>
        </p:nvGrpSpPr>
        <p:grpSpPr>
          <a:xfrm>
            <a:off x="9953361" y="3890966"/>
            <a:ext cx="2032780" cy="571417"/>
            <a:chOff x="3699933" y="5120850"/>
            <a:chExt cx="2032780" cy="571417"/>
          </a:xfrm>
        </p:grpSpPr>
        <p:sp>
          <p:nvSpPr>
            <p:cNvPr id="107" name="Rectangle 60">
              <a:extLst>
                <a:ext uri="{FF2B5EF4-FFF2-40B4-BE49-F238E27FC236}">
                  <a16:creationId xmlns:a16="http://schemas.microsoft.com/office/drawing/2014/main" id="{0A8226B3-98B8-F08D-D57E-9C9108CA823C}"/>
                </a:ext>
              </a:extLst>
            </p:cNvPr>
            <p:cNvSpPr>
              <a:spLocks noChangeArrowheads="1"/>
            </p:cNvSpPr>
            <p:nvPr/>
          </p:nvSpPr>
          <p:spPr bwMode="auto">
            <a:xfrm>
              <a:off x="3699933" y="5120850"/>
              <a:ext cx="20327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sz="1000" i="0" u="none" strike="noStrike" cap="none" normalizeH="0" baseline="0" dirty="0">
                  <a:ln>
                    <a:noFill/>
                  </a:ln>
                  <a:solidFill>
                    <a:srgbClr val="BF965C"/>
                  </a:solidFill>
                  <a:effectLst/>
                  <a:cs typeface="Arial" panose="020B0604020202020204" pitchFamily="34" charset="0"/>
                </a:rPr>
                <a:t>Delray Beach</a:t>
              </a:r>
              <a:endParaRPr kumimoji="0" lang="ru-UA" altLang="ru-UA" sz="1000" i="0" u="none" strike="noStrike" cap="none" normalizeH="0" baseline="0">
                <a:ln>
                  <a:noFill/>
                </a:ln>
                <a:solidFill>
                  <a:srgbClr val="BF965C"/>
                </a:solidFill>
                <a:effectLst/>
                <a:cs typeface="Arial" panose="020B0604020202020204" pitchFamily="34" charset="0"/>
              </a:endParaRPr>
            </a:p>
          </p:txBody>
        </p:sp>
        <p:sp>
          <p:nvSpPr>
            <p:cNvPr id="108" name="TextBox 107">
              <a:extLst>
                <a:ext uri="{FF2B5EF4-FFF2-40B4-BE49-F238E27FC236}">
                  <a16:creationId xmlns:a16="http://schemas.microsoft.com/office/drawing/2014/main" id="{3E51E944-E947-055C-3B53-C14EB3A7720D}"/>
                </a:ext>
              </a:extLst>
            </p:cNvPr>
            <p:cNvSpPr txBox="1"/>
            <p:nvPr/>
          </p:nvSpPr>
          <p:spPr>
            <a:xfrm>
              <a:off x="3699933" y="5230602"/>
              <a:ext cx="2032780" cy="461665"/>
            </a:xfrm>
            <a:prstGeom prst="rect">
              <a:avLst/>
            </a:prstGeom>
            <a:noFill/>
          </p:spPr>
          <p:txBody>
            <a:bodyPr wrap="square" rtlCol="0">
              <a:spAutoFit/>
            </a:bodyPr>
            <a:lstStyle/>
            <a:p>
              <a:pPr algn="ct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900 E. Atlantic Avenue, Suite 16B</a:t>
              </a:r>
            </a:p>
            <a:p>
              <a:pPr algn="ctr"/>
              <a:r>
                <a:rPr lang="it-IT" sz="800" dirty="0" err="1">
                  <a:solidFill>
                    <a:srgbClr val="193C6E"/>
                  </a:solidFill>
                  <a:latin typeface="Arial" panose="020B0604020202020204" pitchFamily="34" charset="0"/>
                  <a:ea typeface="Open Sans" panose="020B0606030504020204" pitchFamily="34" charset="0"/>
                  <a:cs typeface="Arial" panose="020B0604020202020204" pitchFamily="34" charset="0"/>
                </a:rPr>
                <a:t>Delray</a:t>
              </a: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 Beach, Florida 33483</a:t>
              </a:r>
            </a:p>
            <a:p>
              <a:pPr algn="ctr"/>
              <a:r>
                <a:rPr lang="it-IT" sz="800" b="1" dirty="0">
                  <a:solidFill>
                    <a:srgbClr val="193C6E"/>
                  </a:solidFill>
                  <a:latin typeface="Arial" panose="020B0604020202020204" pitchFamily="34" charset="0"/>
                  <a:ea typeface="Open Sans" panose="020B0606030504020204" pitchFamily="34" charset="0"/>
                  <a:cs typeface="Arial" panose="020B0604020202020204" pitchFamily="34" charset="0"/>
                </a:rPr>
                <a:t>561.455.3300</a:t>
              </a:r>
              <a:endParaRPr lang="ru-RU" sz="800" b="1" dirty="0">
                <a:solidFill>
                  <a:srgbClr val="193C6E"/>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109" name="Group 108">
            <a:extLst>
              <a:ext uri="{FF2B5EF4-FFF2-40B4-BE49-F238E27FC236}">
                <a16:creationId xmlns:a16="http://schemas.microsoft.com/office/drawing/2014/main" id="{ECEB113E-9604-C285-7737-CD9B3D1D5571}"/>
              </a:ext>
            </a:extLst>
          </p:cNvPr>
          <p:cNvGrpSpPr/>
          <p:nvPr/>
        </p:nvGrpSpPr>
        <p:grpSpPr>
          <a:xfrm>
            <a:off x="7446893" y="4272422"/>
            <a:ext cx="2032780" cy="572304"/>
            <a:chOff x="3699933" y="5120850"/>
            <a:chExt cx="2032780" cy="572304"/>
          </a:xfrm>
        </p:grpSpPr>
        <p:sp>
          <p:nvSpPr>
            <p:cNvPr id="110" name="Rectangle 60">
              <a:extLst>
                <a:ext uri="{FF2B5EF4-FFF2-40B4-BE49-F238E27FC236}">
                  <a16:creationId xmlns:a16="http://schemas.microsoft.com/office/drawing/2014/main" id="{A3D0D685-668E-3A3D-1110-645C83C9FD42}"/>
                </a:ext>
              </a:extLst>
            </p:cNvPr>
            <p:cNvSpPr>
              <a:spLocks noChangeArrowheads="1"/>
            </p:cNvSpPr>
            <p:nvPr/>
          </p:nvSpPr>
          <p:spPr bwMode="auto">
            <a:xfrm>
              <a:off x="3699933" y="5120850"/>
              <a:ext cx="20327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sz="1000" i="0" u="none" strike="noStrike" cap="none" normalizeH="0" baseline="0" dirty="0">
                  <a:ln>
                    <a:noFill/>
                  </a:ln>
                  <a:solidFill>
                    <a:srgbClr val="BF965C"/>
                  </a:solidFill>
                  <a:effectLst/>
                  <a:cs typeface="Arial" panose="020B0604020202020204" pitchFamily="34" charset="0"/>
                </a:rPr>
                <a:t>Boca Raton</a:t>
              </a:r>
              <a:endParaRPr kumimoji="0" lang="ru-UA" altLang="ru-UA" sz="1000" i="0" u="none" strike="noStrike" cap="none" normalizeH="0" baseline="0">
                <a:ln>
                  <a:noFill/>
                </a:ln>
                <a:solidFill>
                  <a:srgbClr val="BF965C"/>
                </a:solidFill>
                <a:effectLst/>
                <a:cs typeface="Arial" panose="020B0604020202020204" pitchFamily="34" charset="0"/>
              </a:endParaRPr>
            </a:p>
          </p:txBody>
        </p:sp>
        <p:sp>
          <p:nvSpPr>
            <p:cNvPr id="111" name="TextBox 110">
              <a:extLst>
                <a:ext uri="{FF2B5EF4-FFF2-40B4-BE49-F238E27FC236}">
                  <a16:creationId xmlns:a16="http://schemas.microsoft.com/office/drawing/2014/main" id="{7AEDE74D-3993-0433-6D4A-EF87449EE330}"/>
                </a:ext>
              </a:extLst>
            </p:cNvPr>
            <p:cNvSpPr txBox="1"/>
            <p:nvPr/>
          </p:nvSpPr>
          <p:spPr>
            <a:xfrm>
              <a:off x="3699933" y="5231489"/>
              <a:ext cx="2032780" cy="461665"/>
            </a:xfrm>
            <a:prstGeom prst="rect">
              <a:avLst/>
            </a:prstGeom>
            <a:noFill/>
          </p:spPr>
          <p:txBody>
            <a:bodyPr wrap="square" rtlCol="0">
              <a:spAutoFit/>
            </a:bodyPr>
            <a:lstStyle/>
            <a:p>
              <a:pPr algn="ct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6653 </a:t>
              </a:r>
              <a:r>
                <a:rPr lang="it-IT" sz="800" dirty="0" err="1">
                  <a:solidFill>
                    <a:srgbClr val="193C6E"/>
                  </a:solidFill>
                  <a:latin typeface="Arial" panose="020B0604020202020204" pitchFamily="34" charset="0"/>
                  <a:ea typeface="Open Sans" panose="020B0606030504020204" pitchFamily="34" charset="0"/>
                  <a:cs typeface="Arial" panose="020B0604020202020204" pitchFamily="34" charset="0"/>
                </a:rPr>
                <a:t>Jog</a:t>
              </a: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 Road</a:t>
              </a:r>
            </a:p>
            <a:p>
              <a:pPr algn="ct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Boca Raton, Florida 33496</a:t>
              </a:r>
            </a:p>
            <a:p>
              <a:pPr algn="ctr"/>
              <a:r>
                <a:rPr lang="it-IT" sz="800" b="1" dirty="0">
                  <a:solidFill>
                    <a:srgbClr val="193C6E"/>
                  </a:solidFill>
                  <a:latin typeface="Arial" panose="020B0604020202020204" pitchFamily="34" charset="0"/>
                  <a:ea typeface="Open Sans" panose="020B0606030504020204" pitchFamily="34" charset="0"/>
                  <a:cs typeface="Arial" panose="020B0604020202020204" pitchFamily="34" charset="0"/>
                </a:rPr>
                <a:t>561.998.0100</a:t>
              </a:r>
              <a:endParaRPr lang="ru-RU" sz="800" b="1" dirty="0">
                <a:solidFill>
                  <a:srgbClr val="193C6E"/>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112" name="Group 111">
            <a:extLst>
              <a:ext uri="{FF2B5EF4-FFF2-40B4-BE49-F238E27FC236}">
                <a16:creationId xmlns:a16="http://schemas.microsoft.com/office/drawing/2014/main" id="{C5EE5D8E-11C4-957D-ED07-EAA892A863A0}"/>
              </a:ext>
            </a:extLst>
          </p:cNvPr>
          <p:cNvGrpSpPr/>
          <p:nvPr/>
        </p:nvGrpSpPr>
        <p:grpSpPr>
          <a:xfrm>
            <a:off x="9990247" y="4540406"/>
            <a:ext cx="2032780" cy="574162"/>
            <a:chOff x="3699933" y="5120850"/>
            <a:chExt cx="2032780" cy="574162"/>
          </a:xfrm>
        </p:grpSpPr>
        <p:sp>
          <p:nvSpPr>
            <p:cNvPr id="113" name="Rectangle 60">
              <a:extLst>
                <a:ext uri="{FF2B5EF4-FFF2-40B4-BE49-F238E27FC236}">
                  <a16:creationId xmlns:a16="http://schemas.microsoft.com/office/drawing/2014/main" id="{CE0E7EFB-1838-CF5B-AEBC-11AFA3F72FA4}"/>
                </a:ext>
              </a:extLst>
            </p:cNvPr>
            <p:cNvSpPr>
              <a:spLocks noChangeArrowheads="1"/>
            </p:cNvSpPr>
            <p:nvPr/>
          </p:nvSpPr>
          <p:spPr bwMode="auto">
            <a:xfrm>
              <a:off x="3699933" y="5120850"/>
              <a:ext cx="20327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sz="1000" i="0" u="none" strike="noStrike" cap="none" normalizeH="0" baseline="0" dirty="0">
                  <a:ln>
                    <a:noFill/>
                  </a:ln>
                  <a:solidFill>
                    <a:srgbClr val="BF965C"/>
                  </a:solidFill>
                  <a:effectLst/>
                  <a:cs typeface="Arial" panose="020B0604020202020204" pitchFamily="34" charset="0"/>
                </a:rPr>
                <a:t>East Boca Raton</a:t>
              </a:r>
              <a:endParaRPr kumimoji="0" lang="ru-UA" altLang="ru-UA" sz="1000" i="0" u="none" strike="noStrike" cap="none" normalizeH="0" baseline="0">
                <a:ln>
                  <a:noFill/>
                </a:ln>
                <a:solidFill>
                  <a:srgbClr val="BF965C"/>
                </a:solidFill>
                <a:effectLst/>
                <a:cs typeface="Arial" panose="020B0604020202020204" pitchFamily="34" charset="0"/>
              </a:endParaRPr>
            </a:p>
          </p:txBody>
        </p:sp>
        <p:sp>
          <p:nvSpPr>
            <p:cNvPr id="114" name="TextBox 113">
              <a:extLst>
                <a:ext uri="{FF2B5EF4-FFF2-40B4-BE49-F238E27FC236}">
                  <a16:creationId xmlns:a16="http://schemas.microsoft.com/office/drawing/2014/main" id="{3008C145-B863-C13A-CBA8-466E8DD75342}"/>
                </a:ext>
              </a:extLst>
            </p:cNvPr>
            <p:cNvSpPr txBox="1"/>
            <p:nvPr/>
          </p:nvSpPr>
          <p:spPr>
            <a:xfrm>
              <a:off x="3699933" y="5233347"/>
              <a:ext cx="2032780" cy="461665"/>
            </a:xfrm>
            <a:prstGeom prst="rect">
              <a:avLst/>
            </a:prstGeom>
            <a:noFill/>
          </p:spPr>
          <p:txBody>
            <a:bodyPr wrap="square" rtlCol="0">
              <a:spAutoFit/>
            </a:bodyPr>
            <a:lstStyle/>
            <a:p>
              <a:pPr algn="ct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4400 N. Federal Highway, Suite 100</a:t>
              </a:r>
            </a:p>
            <a:p>
              <a:pPr algn="ctr"/>
              <a:r>
                <a:rPr lang="it-IT" sz="800" dirty="0">
                  <a:solidFill>
                    <a:srgbClr val="193C6E"/>
                  </a:solidFill>
                  <a:latin typeface="Arial" panose="020B0604020202020204" pitchFamily="34" charset="0"/>
                  <a:ea typeface="Open Sans" panose="020B0606030504020204" pitchFamily="34" charset="0"/>
                  <a:cs typeface="Arial" panose="020B0604020202020204" pitchFamily="34" charset="0"/>
                </a:rPr>
                <a:t>Boca Raton, Florida 33431</a:t>
              </a:r>
            </a:p>
            <a:p>
              <a:pPr algn="ctr"/>
              <a:r>
                <a:rPr lang="it-IT" sz="800" b="1" dirty="0">
                  <a:solidFill>
                    <a:srgbClr val="193C6E"/>
                  </a:solidFill>
                  <a:latin typeface="Arial" panose="020B0604020202020204" pitchFamily="34" charset="0"/>
                  <a:ea typeface="Open Sans" panose="020B0606030504020204" pitchFamily="34" charset="0"/>
                  <a:cs typeface="Arial" panose="020B0604020202020204" pitchFamily="34" charset="0"/>
                </a:rPr>
                <a:t>561.447.0666</a:t>
              </a:r>
              <a:endParaRPr lang="ru-RU" sz="800" b="1" dirty="0">
                <a:solidFill>
                  <a:srgbClr val="193C6E"/>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116" name="Group">
            <a:extLst>
              <a:ext uri="{FF2B5EF4-FFF2-40B4-BE49-F238E27FC236}">
                <a16:creationId xmlns:a16="http://schemas.microsoft.com/office/drawing/2014/main" id="{8C54AC6A-F02E-C1D7-160E-641A2AD4C28E}"/>
              </a:ext>
            </a:extLst>
          </p:cNvPr>
          <p:cNvGrpSpPr/>
          <p:nvPr/>
        </p:nvGrpSpPr>
        <p:grpSpPr>
          <a:xfrm>
            <a:off x="9285203" y="6043875"/>
            <a:ext cx="2344155" cy="369913"/>
            <a:chOff x="0" y="0"/>
            <a:chExt cx="2344154" cy="369912"/>
          </a:xfrm>
        </p:grpSpPr>
        <p:pic>
          <p:nvPicPr>
            <p:cNvPr id="117" name="Lang-Realty-Find-Your-Way-Home.png" descr="Lang-Realty-Find-Your-Way-Home.png">
              <a:extLst>
                <a:ext uri="{FF2B5EF4-FFF2-40B4-BE49-F238E27FC236}">
                  <a16:creationId xmlns:a16="http://schemas.microsoft.com/office/drawing/2014/main" id="{0A7B4B71-6CEC-B0DF-8B8F-5ACD9A7AE858}"/>
                </a:ext>
              </a:extLst>
            </p:cNvPr>
            <p:cNvPicPr>
              <a:picLocks noChangeAspect="1"/>
            </p:cNvPicPr>
            <p:nvPr/>
          </p:nvPicPr>
          <p:blipFill>
            <a:blip r:embed="rId3"/>
            <a:srcRect l="19780" b="48838"/>
            <a:stretch>
              <a:fillRect/>
            </a:stretch>
          </p:blipFill>
          <p:spPr>
            <a:xfrm>
              <a:off x="473251" y="9750"/>
              <a:ext cx="1870904" cy="274439"/>
            </a:xfrm>
            <a:prstGeom prst="rect">
              <a:avLst/>
            </a:prstGeom>
            <a:ln w="12700" cap="flat">
              <a:noFill/>
              <a:miter lim="400000"/>
            </a:ln>
            <a:effectLst/>
          </p:spPr>
        </p:pic>
        <p:pic>
          <p:nvPicPr>
            <p:cNvPr id="118" name="Lang-Realty-Find-Your-Way-Home.png" descr="Lang-Realty-Find-Your-Way-Home.png">
              <a:extLst>
                <a:ext uri="{FF2B5EF4-FFF2-40B4-BE49-F238E27FC236}">
                  <a16:creationId xmlns:a16="http://schemas.microsoft.com/office/drawing/2014/main" id="{B1A03F07-6023-2982-2BE2-CDD089139646}"/>
                </a:ext>
              </a:extLst>
            </p:cNvPr>
            <p:cNvPicPr>
              <a:picLocks noChangeAspect="1"/>
            </p:cNvPicPr>
            <p:nvPr/>
          </p:nvPicPr>
          <p:blipFill>
            <a:blip r:embed="rId3"/>
            <a:srcRect r="79657" b="31039"/>
            <a:stretch>
              <a:fillRect/>
            </a:stretch>
          </p:blipFill>
          <p:spPr>
            <a:xfrm>
              <a:off x="-1" y="-1"/>
              <a:ext cx="474439" cy="369914"/>
            </a:xfrm>
            <a:prstGeom prst="rect">
              <a:avLst/>
            </a:prstGeom>
            <a:ln w="12700" cap="flat">
              <a:noFill/>
              <a:miter lim="400000"/>
            </a:ln>
            <a:effectLst/>
          </p:spPr>
        </p:pic>
      </p:grpSp>
      <p:grpSp>
        <p:nvGrpSpPr>
          <p:cNvPr id="2" name="Group 1">
            <a:extLst>
              <a:ext uri="{FF2B5EF4-FFF2-40B4-BE49-F238E27FC236}">
                <a16:creationId xmlns:a16="http://schemas.microsoft.com/office/drawing/2014/main" id="{E459A5A7-92F5-5448-AEDA-4D79F13E4569}"/>
              </a:ext>
            </a:extLst>
          </p:cNvPr>
          <p:cNvGrpSpPr/>
          <p:nvPr/>
        </p:nvGrpSpPr>
        <p:grpSpPr>
          <a:xfrm>
            <a:off x="795895" y="5580251"/>
            <a:ext cx="4929566" cy="640521"/>
            <a:chOff x="1786808" y="4795838"/>
            <a:chExt cx="4929566" cy="640521"/>
          </a:xfrm>
        </p:grpSpPr>
        <p:grpSp>
          <p:nvGrpSpPr>
            <p:cNvPr id="6" name="Group 5">
              <a:extLst>
                <a:ext uri="{FF2B5EF4-FFF2-40B4-BE49-F238E27FC236}">
                  <a16:creationId xmlns:a16="http://schemas.microsoft.com/office/drawing/2014/main" id="{0C151800-A5FB-6AE0-AAD0-4D3778484269}"/>
                </a:ext>
              </a:extLst>
            </p:cNvPr>
            <p:cNvGrpSpPr/>
            <p:nvPr/>
          </p:nvGrpSpPr>
          <p:grpSpPr>
            <a:xfrm>
              <a:off x="1786808" y="4836320"/>
              <a:ext cx="493558" cy="493558"/>
              <a:chOff x="4083832" y="1451110"/>
              <a:chExt cx="1753171" cy="1753171"/>
            </a:xfrm>
          </p:grpSpPr>
          <p:sp>
            <p:nvSpPr>
              <p:cNvPr id="9" name="Oval 8">
                <a:extLst>
                  <a:ext uri="{FF2B5EF4-FFF2-40B4-BE49-F238E27FC236}">
                    <a16:creationId xmlns:a16="http://schemas.microsoft.com/office/drawing/2014/main" id="{048D1A27-68A2-FFBC-68CD-D26A85839C82}"/>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1" name="Oval 10">
                <a:extLst>
                  <a:ext uri="{FF2B5EF4-FFF2-40B4-BE49-F238E27FC236}">
                    <a16:creationId xmlns:a16="http://schemas.microsoft.com/office/drawing/2014/main" id="{8DD75925-4277-7EE9-C0FA-3C9AFF579FB3}"/>
                  </a:ext>
                </a:extLst>
              </p:cNvPr>
              <p:cNvSpPr/>
              <p:nvPr/>
            </p:nvSpPr>
            <p:spPr>
              <a:xfrm>
                <a:off x="4083832" y="1451110"/>
                <a:ext cx="1753171" cy="1753171"/>
              </a:xfrm>
              <a:prstGeom prst="ellipse">
                <a:avLst/>
              </a:prstGeom>
              <a:solidFill>
                <a:srgbClr val="BF965C">
                  <a:alpha val="20000"/>
                </a:srgbClr>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7" name="Rectangle 26">
              <a:extLst>
                <a:ext uri="{FF2B5EF4-FFF2-40B4-BE49-F238E27FC236}">
                  <a16:creationId xmlns:a16="http://schemas.microsoft.com/office/drawing/2014/main" id="{0F1CCC87-35C1-82EA-E1FD-7E264206266B}"/>
                </a:ext>
              </a:extLst>
            </p:cNvPr>
            <p:cNvSpPr>
              <a:spLocks noChangeArrowheads="1"/>
            </p:cNvSpPr>
            <p:nvPr/>
          </p:nvSpPr>
          <p:spPr bwMode="auto">
            <a:xfrm>
              <a:off x="2557308" y="4795838"/>
              <a:ext cx="18016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50051">
                <a:defRPr sz="1767">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INDUSTRY LEADERS</a:t>
              </a:r>
            </a:p>
          </p:txBody>
        </p:sp>
        <p:sp>
          <p:nvSpPr>
            <p:cNvPr id="8" name="TextBox 7">
              <a:extLst>
                <a:ext uri="{FF2B5EF4-FFF2-40B4-BE49-F238E27FC236}">
                  <a16:creationId xmlns:a16="http://schemas.microsoft.com/office/drawing/2014/main" id="{6055C5BA-7CDA-B775-15FF-57FFFC0F36D0}"/>
                </a:ext>
              </a:extLst>
            </p:cNvPr>
            <p:cNvSpPr txBox="1"/>
            <p:nvPr/>
          </p:nvSpPr>
          <p:spPr>
            <a:xfrm>
              <a:off x="2462058" y="5005472"/>
              <a:ext cx="4254316" cy="430887"/>
            </a:xfrm>
            <a:prstGeom prst="rect">
              <a:avLst/>
            </a:prstGeom>
            <a:noFill/>
          </p:spPr>
          <p:txBody>
            <a:bodyPr wrap="square" rtlCol="0">
              <a:spAutoFit/>
            </a:bodyPr>
            <a:lstStyle/>
            <a:p>
              <a:pPr defTabSz="850051">
                <a:defRPr sz="1023">
                  <a:solidFill>
                    <a:srgbClr val="FFFFFF"/>
                  </a:solidFill>
                  <a:latin typeface="Open Sans Italic"/>
                  <a:ea typeface="Open Sans Italic"/>
                  <a:cs typeface="Open Sans Italic"/>
                  <a:sym typeface="Open Sans Italic"/>
                </a:defRPr>
              </a:pPr>
              <a:r>
                <a:rPr lang="en-US" sz="1100" dirty="0">
                  <a:solidFill>
                    <a:srgbClr val="193C6E"/>
                  </a:solidFill>
                  <a:latin typeface="Arial" panose="020B0604020202020204" pitchFamily="34" charset="0"/>
                  <a:cs typeface="Arial" panose="020B0604020202020204" pitchFamily="34" charset="0"/>
                </a:rPr>
                <a:t>The Lang Realty brand is instantly recognized &amp; respected as the epitome of luxury real estate in South Florida.</a:t>
              </a:r>
            </a:p>
          </p:txBody>
        </p:sp>
      </p:grpSp>
    </p:spTree>
    <p:extLst>
      <p:ext uri="{BB962C8B-B14F-4D97-AF65-F5344CB8AC3E}">
        <p14:creationId xmlns:p14="http://schemas.microsoft.com/office/powerpoint/2010/main" val="300314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p:tmAbs val="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2/3*#ppt_w"/>
                                          </p:val>
                                        </p:tav>
                                        <p:tav tm="100000">
                                          <p:val>
                                            <p:strVal val="#ppt_w"/>
                                          </p:val>
                                        </p:tav>
                                      </p:tavLst>
                                    </p:anim>
                                    <p:anim calcmode="lin" valueType="num">
                                      <p:cBhvr>
                                        <p:cTn id="8" dur="1000" fill="hold"/>
                                        <p:tgtEl>
                                          <p:spTgt spid="10"/>
                                        </p:tgtEl>
                                        <p:attrNameLst>
                                          <p:attrName>ppt_h</p:attrName>
                                        </p:attrNameLst>
                                      </p:cBhvr>
                                      <p:tavLst>
                                        <p:tav tm="0">
                                          <p:val>
                                            <p:strVal val="2/3*#ppt_h"/>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childTnLst>
                          </p:cTn>
                        </p:par>
                        <p:par>
                          <p:cTn id="13" fill="hold">
                            <p:stCondLst>
                              <p:cond delay="3000"/>
                            </p:stCondLst>
                            <p:childTnLst>
                              <p:par>
                                <p:cTn id="14" presetID="2" presetClass="entr" presetSubtype="8" decel="100000"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1000" fill="hold"/>
                                        <p:tgtEl>
                                          <p:spTgt spid="42"/>
                                        </p:tgtEl>
                                        <p:attrNameLst>
                                          <p:attrName>ppt_x</p:attrName>
                                        </p:attrNameLst>
                                      </p:cBhvr>
                                      <p:tavLst>
                                        <p:tav tm="0">
                                          <p:val>
                                            <p:strVal val="0-#ppt_w/2"/>
                                          </p:val>
                                        </p:tav>
                                        <p:tav tm="100000">
                                          <p:val>
                                            <p:strVal val="#ppt_x"/>
                                          </p:val>
                                        </p:tav>
                                      </p:tavLst>
                                    </p:anim>
                                    <p:anim calcmode="lin" valueType="num">
                                      <p:cBhvr additive="base">
                                        <p:cTn id="17" dur="1000" fill="hold"/>
                                        <p:tgtEl>
                                          <p:spTgt spid="42"/>
                                        </p:tgtEl>
                                        <p:attrNameLst>
                                          <p:attrName>ppt_y</p:attrName>
                                        </p:attrNameLst>
                                      </p:cBhvr>
                                      <p:tavLst>
                                        <p:tav tm="0">
                                          <p:val>
                                            <p:strVal val="#ppt_y"/>
                                          </p:val>
                                        </p:tav>
                                        <p:tav tm="100000">
                                          <p:val>
                                            <p:strVal val="#ppt_y"/>
                                          </p:val>
                                        </p:tav>
                                      </p:tavLst>
                                    </p:anim>
                                  </p:childTnLst>
                                </p:cTn>
                              </p:par>
                            </p:childTnLst>
                          </p:cTn>
                        </p:par>
                        <p:par>
                          <p:cTn id="18" fill="hold">
                            <p:stCondLst>
                              <p:cond delay="4000"/>
                            </p:stCondLst>
                            <p:childTnLst>
                              <p:par>
                                <p:cTn id="19" presetID="2" presetClass="entr" presetSubtype="8" decel="10000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000" fill="hold"/>
                                        <p:tgtEl>
                                          <p:spTgt spid="3"/>
                                        </p:tgtEl>
                                        <p:attrNameLst>
                                          <p:attrName>ppt_x</p:attrName>
                                        </p:attrNameLst>
                                      </p:cBhvr>
                                      <p:tavLst>
                                        <p:tav tm="0">
                                          <p:val>
                                            <p:strVal val="0-#ppt_w/2"/>
                                          </p:val>
                                        </p:tav>
                                        <p:tav tm="100000">
                                          <p:val>
                                            <p:strVal val="#ppt_x"/>
                                          </p:val>
                                        </p:tav>
                                      </p:tavLst>
                                    </p:anim>
                                    <p:anim calcmode="lin" valueType="num">
                                      <p:cBhvr additive="base">
                                        <p:cTn id="22" dur="10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5000"/>
                            </p:stCondLst>
                            <p:childTnLst>
                              <p:par>
                                <p:cTn id="24" presetID="2" presetClass="entr" presetSubtype="8" decel="10000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fill="hold"/>
                                        <p:tgtEl>
                                          <p:spTgt spid="4"/>
                                        </p:tgtEl>
                                        <p:attrNameLst>
                                          <p:attrName>ppt_x</p:attrName>
                                        </p:attrNameLst>
                                      </p:cBhvr>
                                      <p:tavLst>
                                        <p:tav tm="0">
                                          <p:val>
                                            <p:strVal val="0-#ppt_w/2"/>
                                          </p:val>
                                        </p:tav>
                                        <p:tav tm="100000">
                                          <p:val>
                                            <p:strVal val="#ppt_x"/>
                                          </p:val>
                                        </p:tav>
                                      </p:tavLst>
                                    </p:anim>
                                    <p:anim calcmode="lin" valueType="num">
                                      <p:cBhvr additive="base">
                                        <p:cTn id="27" dur="1000" fill="hold"/>
                                        <p:tgtEl>
                                          <p:spTgt spid="4"/>
                                        </p:tgtEl>
                                        <p:attrNameLst>
                                          <p:attrName>ppt_y</p:attrName>
                                        </p:attrNameLst>
                                      </p:cBhvr>
                                      <p:tavLst>
                                        <p:tav tm="0">
                                          <p:val>
                                            <p:strVal val="#ppt_y"/>
                                          </p:val>
                                        </p:tav>
                                        <p:tav tm="100000">
                                          <p:val>
                                            <p:strVal val="#ppt_y"/>
                                          </p:val>
                                        </p:tav>
                                      </p:tavLst>
                                    </p:anim>
                                  </p:childTnLst>
                                </p:cTn>
                              </p:par>
                            </p:childTnLst>
                          </p:cTn>
                        </p:par>
                        <p:par>
                          <p:cTn id="28" fill="hold">
                            <p:stCondLst>
                              <p:cond delay="6000"/>
                            </p:stCondLst>
                            <p:childTnLst>
                              <p:par>
                                <p:cTn id="29" presetID="2" presetClass="entr" presetSubtype="8" decel="10000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0-#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cTn>
                              </p:par>
                            </p:childTnLst>
                          </p:cTn>
                        </p:par>
                        <p:par>
                          <p:cTn id="33" fill="hold">
                            <p:stCondLst>
                              <p:cond delay="7000"/>
                            </p:stCondLst>
                            <p:childTnLst>
                              <p:par>
                                <p:cTn id="34" presetID="2" presetClass="entr" presetSubtype="8" decel="10000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1000" fill="hold"/>
                                        <p:tgtEl>
                                          <p:spTgt spid="2"/>
                                        </p:tgtEl>
                                        <p:attrNameLst>
                                          <p:attrName>ppt_x</p:attrName>
                                        </p:attrNameLst>
                                      </p:cBhvr>
                                      <p:tavLst>
                                        <p:tav tm="0">
                                          <p:val>
                                            <p:strVal val="0-#ppt_w/2"/>
                                          </p:val>
                                        </p:tav>
                                        <p:tav tm="100000">
                                          <p:val>
                                            <p:strVal val="#ppt_x"/>
                                          </p:val>
                                        </p:tav>
                                      </p:tavLst>
                                    </p:anim>
                                    <p:anim calcmode="lin" valueType="num">
                                      <p:cBhvr additive="base">
                                        <p:cTn id="37" dur="1000" fill="hold"/>
                                        <p:tgtEl>
                                          <p:spTgt spid="2"/>
                                        </p:tgtEl>
                                        <p:attrNameLst>
                                          <p:attrName>ppt_y</p:attrName>
                                        </p:attrNameLst>
                                      </p:cBhvr>
                                      <p:tavLst>
                                        <p:tav tm="0">
                                          <p:val>
                                            <p:strVal val="#ppt_y"/>
                                          </p:val>
                                        </p:tav>
                                        <p:tav tm="100000">
                                          <p:val>
                                            <p:strVal val="#ppt_y"/>
                                          </p:val>
                                        </p:tav>
                                      </p:tavLst>
                                    </p:anim>
                                  </p:childTnLst>
                                </p:cTn>
                              </p:par>
                              <p:par>
                                <p:cTn id="38" presetID="2" presetClass="entr" presetSubtype="1" decel="100000" fill="hold" nodeType="withEffect">
                                  <p:stCondLst>
                                    <p:cond delay="250"/>
                                  </p:stCondLst>
                                  <p:childTnLst>
                                    <p:set>
                                      <p:cBhvr>
                                        <p:cTn id="39" dur="1" fill="hold">
                                          <p:stCondLst>
                                            <p:cond delay="0"/>
                                          </p:stCondLst>
                                        </p:cTn>
                                        <p:tgtEl>
                                          <p:spTgt spid="70"/>
                                        </p:tgtEl>
                                        <p:attrNameLst>
                                          <p:attrName>style.visibility</p:attrName>
                                        </p:attrNameLst>
                                      </p:cBhvr>
                                      <p:to>
                                        <p:strVal val="visible"/>
                                      </p:to>
                                    </p:set>
                                    <p:anim calcmode="lin" valueType="num">
                                      <p:cBhvr additive="base">
                                        <p:cTn id="40" dur="1000" fill="hold"/>
                                        <p:tgtEl>
                                          <p:spTgt spid="70"/>
                                        </p:tgtEl>
                                        <p:attrNameLst>
                                          <p:attrName>ppt_x</p:attrName>
                                        </p:attrNameLst>
                                      </p:cBhvr>
                                      <p:tavLst>
                                        <p:tav tm="0">
                                          <p:val>
                                            <p:strVal val="#ppt_x"/>
                                          </p:val>
                                        </p:tav>
                                        <p:tav tm="100000">
                                          <p:val>
                                            <p:strVal val="#ppt_x"/>
                                          </p:val>
                                        </p:tav>
                                      </p:tavLst>
                                    </p:anim>
                                    <p:anim calcmode="lin" valueType="num">
                                      <p:cBhvr additive="base">
                                        <p:cTn id="41" dur="1000" fill="hold"/>
                                        <p:tgtEl>
                                          <p:spTgt spid="70"/>
                                        </p:tgtEl>
                                        <p:attrNameLst>
                                          <p:attrName>ppt_y</p:attrName>
                                        </p:attrNameLst>
                                      </p:cBhvr>
                                      <p:tavLst>
                                        <p:tav tm="0">
                                          <p:val>
                                            <p:strVal val="0-#ppt_h/2"/>
                                          </p:val>
                                        </p:tav>
                                        <p:tav tm="100000">
                                          <p:val>
                                            <p:strVal val="#ppt_y"/>
                                          </p:val>
                                        </p:tav>
                                      </p:tavLst>
                                    </p:anim>
                                  </p:childTnLst>
                                </p:cTn>
                              </p:par>
                              <p:par>
                                <p:cTn id="42" presetID="2" presetClass="entr" presetSubtype="4" decel="100000" fill="hold" nodeType="withEffect">
                                  <p:stCondLst>
                                    <p:cond delay="750"/>
                                  </p:stCondLst>
                                  <p:childTnLst>
                                    <p:set>
                                      <p:cBhvr>
                                        <p:cTn id="43" dur="1" fill="hold">
                                          <p:stCondLst>
                                            <p:cond delay="0"/>
                                          </p:stCondLst>
                                        </p:cTn>
                                        <p:tgtEl>
                                          <p:spTgt spid="79"/>
                                        </p:tgtEl>
                                        <p:attrNameLst>
                                          <p:attrName>style.visibility</p:attrName>
                                        </p:attrNameLst>
                                      </p:cBhvr>
                                      <p:to>
                                        <p:strVal val="visible"/>
                                      </p:to>
                                    </p:set>
                                    <p:anim calcmode="lin" valueType="num">
                                      <p:cBhvr additive="base">
                                        <p:cTn id="44" dur="1000" fill="hold"/>
                                        <p:tgtEl>
                                          <p:spTgt spid="79"/>
                                        </p:tgtEl>
                                        <p:attrNameLst>
                                          <p:attrName>ppt_x</p:attrName>
                                        </p:attrNameLst>
                                      </p:cBhvr>
                                      <p:tavLst>
                                        <p:tav tm="0">
                                          <p:val>
                                            <p:strVal val="#ppt_x"/>
                                          </p:val>
                                        </p:tav>
                                        <p:tav tm="100000">
                                          <p:val>
                                            <p:strVal val="#ppt_x"/>
                                          </p:val>
                                        </p:tav>
                                      </p:tavLst>
                                    </p:anim>
                                    <p:anim calcmode="lin" valueType="num">
                                      <p:cBhvr additive="base">
                                        <p:cTn id="45" dur="1000" fill="hold"/>
                                        <p:tgtEl>
                                          <p:spTgt spid="79"/>
                                        </p:tgtEl>
                                        <p:attrNameLst>
                                          <p:attrName>ppt_y</p:attrName>
                                        </p:attrNameLst>
                                      </p:cBhvr>
                                      <p:tavLst>
                                        <p:tav tm="0">
                                          <p:val>
                                            <p:strVal val="1+#ppt_h/2"/>
                                          </p:val>
                                        </p:tav>
                                        <p:tav tm="100000">
                                          <p:val>
                                            <p:strVal val="#ppt_y"/>
                                          </p:val>
                                        </p:tav>
                                      </p:tavLst>
                                    </p:anim>
                                  </p:childTnLst>
                                </p:cTn>
                              </p:par>
                              <p:par>
                                <p:cTn id="46" presetID="2" presetClass="entr" presetSubtype="4" decel="100000" fill="hold" nodeType="withEffect">
                                  <p:stCondLst>
                                    <p:cond delay="750"/>
                                  </p:stCondLst>
                                  <p:childTnLst>
                                    <p:set>
                                      <p:cBhvr>
                                        <p:cTn id="47" dur="1" fill="hold">
                                          <p:stCondLst>
                                            <p:cond delay="0"/>
                                          </p:stCondLst>
                                        </p:cTn>
                                        <p:tgtEl>
                                          <p:spTgt spid="85"/>
                                        </p:tgtEl>
                                        <p:attrNameLst>
                                          <p:attrName>style.visibility</p:attrName>
                                        </p:attrNameLst>
                                      </p:cBhvr>
                                      <p:to>
                                        <p:strVal val="visible"/>
                                      </p:to>
                                    </p:set>
                                    <p:anim calcmode="lin" valueType="num">
                                      <p:cBhvr additive="base">
                                        <p:cTn id="48" dur="1000" fill="hold"/>
                                        <p:tgtEl>
                                          <p:spTgt spid="85"/>
                                        </p:tgtEl>
                                        <p:attrNameLst>
                                          <p:attrName>ppt_x</p:attrName>
                                        </p:attrNameLst>
                                      </p:cBhvr>
                                      <p:tavLst>
                                        <p:tav tm="0">
                                          <p:val>
                                            <p:strVal val="#ppt_x"/>
                                          </p:val>
                                        </p:tav>
                                        <p:tav tm="100000">
                                          <p:val>
                                            <p:strVal val="#ppt_x"/>
                                          </p:val>
                                        </p:tav>
                                      </p:tavLst>
                                    </p:anim>
                                    <p:anim calcmode="lin" valueType="num">
                                      <p:cBhvr additive="base">
                                        <p:cTn id="49" dur="1000" fill="hold"/>
                                        <p:tgtEl>
                                          <p:spTgt spid="85"/>
                                        </p:tgtEl>
                                        <p:attrNameLst>
                                          <p:attrName>ppt_y</p:attrName>
                                        </p:attrNameLst>
                                      </p:cBhvr>
                                      <p:tavLst>
                                        <p:tav tm="0">
                                          <p:val>
                                            <p:strVal val="1+#ppt_h/2"/>
                                          </p:val>
                                        </p:tav>
                                        <p:tav tm="100000">
                                          <p:val>
                                            <p:strVal val="#ppt_y"/>
                                          </p:val>
                                        </p:tav>
                                      </p:tavLst>
                                    </p:anim>
                                  </p:childTnLst>
                                </p:cTn>
                              </p:par>
                              <p:par>
                                <p:cTn id="50" presetID="2" presetClass="entr" presetSubtype="1" decel="100000" fill="hold" nodeType="withEffect">
                                  <p:stCondLst>
                                    <p:cond delay="250"/>
                                  </p:stCondLst>
                                  <p:childTnLst>
                                    <p:set>
                                      <p:cBhvr>
                                        <p:cTn id="51" dur="1" fill="hold">
                                          <p:stCondLst>
                                            <p:cond delay="0"/>
                                          </p:stCondLst>
                                        </p:cTn>
                                        <p:tgtEl>
                                          <p:spTgt spid="88"/>
                                        </p:tgtEl>
                                        <p:attrNameLst>
                                          <p:attrName>style.visibility</p:attrName>
                                        </p:attrNameLst>
                                      </p:cBhvr>
                                      <p:to>
                                        <p:strVal val="visible"/>
                                      </p:to>
                                    </p:set>
                                    <p:anim calcmode="lin" valueType="num">
                                      <p:cBhvr additive="base">
                                        <p:cTn id="52" dur="1000" fill="hold"/>
                                        <p:tgtEl>
                                          <p:spTgt spid="88"/>
                                        </p:tgtEl>
                                        <p:attrNameLst>
                                          <p:attrName>ppt_x</p:attrName>
                                        </p:attrNameLst>
                                      </p:cBhvr>
                                      <p:tavLst>
                                        <p:tav tm="0">
                                          <p:val>
                                            <p:strVal val="#ppt_x"/>
                                          </p:val>
                                        </p:tav>
                                        <p:tav tm="100000">
                                          <p:val>
                                            <p:strVal val="#ppt_x"/>
                                          </p:val>
                                        </p:tav>
                                      </p:tavLst>
                                    </p:anim>
                                    <p:anim calcmode="lin" valueType="num">
                                      <p:cBhvr additive="base">
                                        <p:cTn id="53" dur="1000" fill="hold"/>
                                        <p:tgtEl>
                                          <p:spTgt spid="88"/>
                                        </p:tgtEl>
                                        <p:attrNameLst>
                                          <p:attrName>ppt_y</p:attrName>
                                        </p:attrNameLst>
                                      </p:cBhvr>
                                      <p:tavLst>
                                        <p:tav tm="0">
                                          <p:val>
                                            <p:strVal val="0-#ppt_h/2"/>
                                          </p:val>
                                        </p:tav>
                                        <p:tav tm="100000">
                                          <p:val>
                                            <p:strVal val="#ppt_y"/>
                                          </p:val>
                                        </p:tav>
                                      </p:tavLst>
                                    </p:anim>
                                  </p:childTnLst>
                                </p:cTn>
                              </p:par>
                              <p:par>
                                <p:cTn id="54" presetID="2" presetClass="entr" presetSubtype="1" decel="100000" fill="hold" nodeType="withEffect">
                                  <p:stCondLst>
                                    <p:cond delay="250"/>
                                  </p:stCondLst>
                                  <p:childTnLst>
                                    <p:set>
                                      <p:cBhvr>
                                        <p:cTn id="55" dur="1" fill="hold">
                                          <p:stCondLst>
                                            <p:cond delay="0"/>
                                          </p:stCondLst>
                                        </p:cTn>
                                        <p:tgtEl>
                                          <p:spTgt spid="91"/>
                                        </p:tgtEl>
                                        <p:attrNameLst>
                                          <p:attrName>style.visibility</p:attrName>
                                        </p:attrNameLst>
                                      </p:cBhvr>
                                      <p:to>
                                        <p:strVal val="visible"/>
                                      </p:to>
                                    </p:set>
                                    <p:anim calcmode="lin" valueType="num">
                                      <p:cBhvr additive="base">
                                        <p:cTn id="56" dur="1000" fill="hold"/>
                                        <p:tgtEl>
                                          <p:spTgt spid="91"/>
                                        </p:tgtEl>
                                        <p:attrNameLst>
                                          <p:attrName>ppt_x</p:attrName>
                                        </p:attrNameLst>
                                      </p:cBhvr>
                                      <p:tavLst>
                                        <p:tav tm="0">
                                          <p:val>
                                            <p:strVal val="#ppt_x"/>
                                          </p:val>
                                        </p:tav>
                                        <p:tav tm="100000">
                                          <p:val>
                                            <p:strVal val="#ppt_x"/>
                                          </p:val>
                                        </p:tav>
                                      </p:tavLst>
                                    </p:anim>
                                    <p:anim calcmode="lin" valueType="num">
                                      <p:cBhvr additive="base">
                                        <p:cTn id="57" dur="1000" fill="hold"/>
                                        <p:tgtEl>
                                          <p:spTgt spid="91"/>
                                        </p:tgtEl>
                                        <p:attrNameLst>
                                          <p:attrName>ppt_y</p:attrName>
                                        </p:attrNameLst>
                                      </p:cBhvr>
                                      <p:tavLst>
                                        <p:tav tm="0">
                                          <p:val>
                                            <p:strVal val="0-#ppt_h/2"/>
                                          </p:val>
                                        </p:tav>
                                        <p:tav tm="100000">
                                          <p:val>
                                            <p:strVal val="#ppt_y"/>
                                          </p:val>
                                        </p:tav>
                                      </p:tavLst>
                                    </p:anim>
                                  </p:childTnLst>
                                </p:cTn>
                              </p:par>
                              <p:par>
                                <p:cTn id="58" presetID="2" presetClass="entr" presetSubtype="1" decel="100000" fill="hold" nodeType="withEffect">
                                  <p:stCondLst>
                                    <p:cond delay="250"/>
                                  </p:stCondLst>
                                  <p:childTnLst>
                                    <p:set>
                                      <p:cBhvr>
                                        <p:cTn id="59" dur="1" fill="hold">
                                          <p:stCondLst>
                                            <p:cond delay="0"/>
                                          </p:stCondLst>
                                        </p:cTn>
                                        <p:tgtEl>
                                          <p:spTgt spid="94"/>
                                        </p:tgtEl>
                                        <p:attrNameLst>
                                          <p:attrName>style.visibility</p:attrName>
                                        </p:attrNameLst>
                                      </p:cBhvr>
                                      <p:to>
                                        <p:strVal val="visible"/>
                                      </p:to>
                                    </p:set>
                                    <p:anim calcmode="lin" valueType="num">
                                      <p:cBhvr additive="base">
                                        <p:cTn id="60" dur="1000" fill="hold"/>
                                        <p:tgtEl>
                                          <p:spTgt spid="94"/>
                                        </p:tgtEl>
                                        <p:attrNameLst>
                                          <p:attrName>ppt_x</p:attrName>
                                        </p:attrNameLst>
                                      </p:cBhvr>
                                      <p:tavLst>
                                        <p:tav tm="0">
                                          <p:val>
                                            <p:strVal val="#ppt_x"/>
                                          </p:val>
                                        </p:tav>
                                        <p:tav tm="100000">
                                          <p:val>
                                            <p:strVal val="#ppt_x"/>
                                          </p:val>
                                        </p:tav>
                                      </p:tavLst>
                                    </p:anim>
                                    <p:anim calcmode="lin" valueType="num">
                                      <p:cBhvr additive="base">
                                        <p:cTn id="61" dur="1000" fill="hold"/>
                                        <p:tgtEl>
                                          <p:spTgt spid="94"/>
                                        </p:tgtEl>
                                        <p:attrNameLst>
                                          <p:attrName>ppt_y</p:attrName>
                                        </p:attrNameLst>
                                      </p:cBhvr>
                                      <p:tavLst>
                                        <p:tav tm="0">
                                          <p:val>
                                            <p:strVal val="0-#ppt_h/2"/>
                                          </p:val>
                                        </p:tav>
                                        <p:tav tm="100000">
                                          <p:val>
                                            <p:strVal val="#ppt_y"/>
                                          </p:val>
                                        </p:tav>
                                      </p:tavLst>
                                    </p:anim>
                                  </p:childTnLst>
                                </p:cTn>
                              </p:par>
                              <p:par>
                                <p:cTn id="62" presetID="2" presetClass="entr" presetSubtype="1" decel="100000" fill="hold" nodeType="withEffect">
                                  <p:stCondLst>
                                    <p:cond delay="250"/>
                                  </p:stCondLst>
                                  <p:childTnLst>
                                    <p:set>
                                      <p:cBhvr>
                                        <p:cTn id="63" dur="1" fill="hold">
                                          <p:stCondLst>
                                            <p:cond delay="0"/>
                                          </p:stCondLst>
                                        </p:cTn>
                                        <p:tgtEl>
                                          <p:spTgt spid="97"/>
                                        </p:tgtEl>
                                        <p:attrNameLst>
                                          <p:attrName>style.visibility</p:attrName>
                                        </p:attrNameLst>
                                      </p:cBhvr>
                                      <p:to>
                                        <p:strVal val="visible"/>
                                      </p:to>
                                    </p:set>
                                    <p:anim calcmode="lin" valueType="num">
                                      <p:cBhvr additive="base">
                                        <p:cTn id="64" dur="1000" fill="hold"/>
                                        <p:tgtEl>
                                          <p:spTgt spid="97"/>
                                        </p:tgtEl>
                                        <p:attrNameLst>
                                          <p:attrName>ppt_x</p:attrName>
                                        </p:attrNameLst>
                                      </p:cBhvr>
                                      <p:tavLst>
                                        <p:tav tm="0">
                                          <p:val>
                                            <p:strVal val="#ppt_x"/>
                                          </p:val>
                                        </p:tav>
                                        <p:tav tm="100000">
                                          <p:val>
                                            <p:strVal val="#ppt_x"/>
                                          </p:val>
                                        </p:tav>
                                      </p:tavLst>
                                    </p:anim>
                                    <p:anim calcmode="lin" valueType="num">
                                      <p:cBhvr additive="base">
                                        <p:cTn id="65" dur="1000" fill="hold"/>
                                        <p:tgtEl>
                                          <p:spTgt spid="97"/>
                                        </p:tgtEl>
                                        <p:attrNameLst>
                                          <p:attrName>ppt_y</p:attrName>
                                        </p:attrNameLst>
                                      </p:cBhvr>
                                      <p:tavLst>
                                        <p:tav tm="0">
                                          <p:val>
                                            <p:strVal val="0-#ppt_h/2"/>
                                          </p:val>
                                        </p:tav>
                                        <p:tav tm="100000">
                                          <p:val>
                                            <p:strVal val="#ppt_y"/>
                                          </p:val>
                                        </p:tav>
                                      </p:tavLst>
                                    </p:anim>
                                  </p:childTnLst>
                                </p:cTn>
                              </p:par>
                              <p:par>
                                <p:cTn id="66" presetID="2" presetClass="entr" presetSubtype="1" decel="100000" fill="hold" nodeType="withEffect">
                                  <p:stCondLst>
                                    <p:cond delay="250"/>
                                  </p:stCondLst>
                                  <p:childTnLst>
                                    <p:set>
                                      <p:cBhvr>
                                        <p:cTn id="67" dur="1" fill="hold">
                                          <p:stCondLst>
                                            <p:cond delay="0"/>
                                          </p:stCondLst>
                                        </p:cTn>
                                        <p:tgtEl>
                                          <p:spTgt spid="100"/>
                                        </p:tgtEl>
                                        <p:attrNameLst>
                                          <p:attrName>style.visibility</p:attrName>
                                        </p:attrNameLst>
                                      </p:cBhvr>
                                      <p:to>
                                        <p:strVal val="visible"/>
                                      </p:to>
                                    </p:set>
                                    <p:anim calcmode="lin" valueType="num">
                                      <p:cBhvr additive="base">
                                        <p:cTn id="68" dur="1000" fill="hold"/>
                                        <p:tgtEl>
                                          <p:spTgt spid="100"/>
                                        </p:tgtEl>
                                        <p:attrNameLst>
                                          <p:attrName>ppt_x</p:attrName>
                                        </p:attrNameLst>
                                      </p:cBhvr>
                                      <p:tavLst>
                                        <p:tav tm="0">
                                          <p:val>
                                            <p:strVal val="#ppt_x"/>
                                          </p:val>
                                        </p:tav>
                                        <p:tav tm="100000">
                                          <p:val>
                                            <p:strVal val="#ppt_x"/>
                                          </p:val>
                                        </p:tav>
                                      </p:tavLst>
                                    </p:anim>
                                    <p:anim calcmode="lin" valueType="num">
                                      <p:cBhvr additive="base">
                                        <p:cTn id="69" dur="1000" fill="hold"/>
                                        <p:tgtEl>
                                          <p:spTgt spid="100"/>
                                        </p:tgtEl>
                                        <p:attrNameLst>
                                          <p:attrName>ppt_y</p:attrName>
                                        </p:attrNameLst>
                                      </p:cBhvr>
                                      <p:tavLst>
                                        <p:tav tm="0">
                                          <p:val>
                                            <p:strVal val="0-#ppt_h/2"/>
                                          </p:val>
                                        </p:tav>
                                        <p:tav tm="100000">
                                          <p:val>
                                            <p:strVal val="#ppt_y"/>
                                          </p:val>
                                        </p:tav>
                                      </p:tavLst>
                                    </p:anim>
                                  </p:childTnLst>
                                </p:cTn>
                              </p:par>
                              <p:par>
                                <p:cTn id="70" presetID="2" presetClass="entr" presetSubtype="4" decel="100000" fill="hold" nodeType="withEffect">
                                  <p:stCondLst>
                                    <p:cond delay="750"/>
                                  </p:stCondLst>
                                  <p:childTnLst>
                                    <p:set>
                                      <p:cBhvr>
                                        <p:cTn id="71" dur="1" fill="hold">
                                          <p:stCondLst>
                                            <p:cond delay="0"/>
                                          </p:stCondLst>
                                        </p:cTn>
                                        <p:tgtEl>
                                          <p:spTgt spid="103"/>
                                        </p:tgtEl>
                                        <p:attrNameLst>
                                          <p:attrName>style.visibility</p:attrName>
                                        </p:attrNameLst>
                                      </p:cBhvr>
                                      <p:to>
                                        <p:strVal val="visible"/>
                                      </p:to>
                                    </p:set>
                                    <p:anim calcmode="lin" valueType="num">
                                      <p:cBhvr additive="base">
                                        <p:cTn id="72" dur="1000" fill="hold"/>
                                        <p:tgtEl>
                                          <p:spTgt spid="103"/>
                                        </p:tgtEl>
                                        <p:attrNameLst>
                                          <p:attrName>ppt_x</p:attrName>
                                        </p:attrNameLst>
                                      </p:cBhvr>
                                      <p:tavLst>
                                        <p:tav tm="0">
                                          <p:val>
                                            <p:strVal val="#ppt_x"/>
                                          </p:val>
                                        </p:tav>
                                        <p:tav tm="100000">
                                          <p:val>
                                            <p:strVal val="#ppt_x"/>
                                          </p:val>
                                        </p:tav>
                                      </p:tavLst>
                                    </p:anim>
                                    <p:anim calcmode="lin" valueType="num">
                                      <p:cBhvr additive="base">
                                        <p:cTn id="73" dur="1000" fill="hold"/>
                                        <p:tgtEl>
                                          <p:spTgt spid="103"/>
                                        </p:tgtEl>
                                        <p:attrNameLst>
                                          <p:attrName>ppt_y</p:attrName>
                                        </p:attrNameLst>
                                      </p:cBhvr>
                                      <p:tavLst>
                                        <p:tav tm="0">
                                          <p:val>
                                            <p:strVal val="1+#ppt_h/2"/>
                                          </p:val>
                                        </p:tav>
                                        <p:tav tm="100000">
                                          <p:val>
                                            <p:strVal val="#ppt_y"/>
                                          </p:val>
                                        </p:tav>
                                      </p:tavLst>
                                    </p:anim>
                                  </p:childTnLst>
                                </p:cTn>
                              </p:par>
                              <p:par>
                                <p:cTn id="74" presetID="2" presetClass="entr" presetSubtype="4" decel="100000" fill="hold" nodeType="withEffect">
                                  <p:stCondLst>
                                    <p:cond delay="750"/>
                                  </p:stCondLst>
                                  <p:childTnLst>
                                    <p:set>
                                      <p:cBhvr>
                                        <p:cTn id="75" dur="1" fill="hold">
                                          <p:stCondLst>
                                            <p:cond delay="0"/>
                                          </p:stCondLst>
                                        </p:cTn>
                                        <p:tgtEl>
                                          <p:spTgt spid="106"/>
                                        </p:tgtEl>
                                        <p:attrNameLst>
                                          <p:attrName>style.visibility</p:attrName>
                                        </p:attrNameLst>
                                      </p:cBhvr>
                                      <p:to>
                                        <p:strVal val="visible"/>
                                      </p:to>
                                    </p:set>
                                    <p:anim calcmode="lin" valueType="num">
                                      <p:cBhvr additive="base">
                                        <p:cTn id="76" dur="1000" fill="hold"/>
                                        <p:tgtEl>
                                          <p:spTgt spid="106"/>
                                        </p:tgtEl>
                                        <p:attrNameLst>
                                          <p:attrName>ppt_x</p:attrName>
                                        </p:attrNameLst>
                                      </p:cBhvr>
                                      <p:tavLst>
                                        <p:tav tm="0">
                                          <p:val>
                                            <p:strVal val="#ppt_x"/>
                                          </p:val>
                                        </p:tav>
                                        <p:tav tm="100000">
                                          <p:val>
                                            <p:strVal val="#ppt_x"/>
                                          </p:val>
                                        </p:tav>
                                      </p:tavLst>
                                    </p:anim>
                                    <p:anim calcmode="lin" valueType="num">
                                      <p:cBhvr additive="base">
                                        <p:cTn id="77" dur="1000" fill="hold"/>
                                        <p:tgtEl>
                                          <p:spTgt spid="106"/>
                                        </p:tgtEl>
                                        <p:attrNameLst>
                                          <p:attrName>ppt_y</p:attrName>
                                        </p:attrNameLst>
                                      </p:cBhvr>
                                      <p:tavLst>
                                        <p:tav tm="0">
                                          <p:val>
                                            <p:strVal val="1+#ppt_h/2"/>
                                          </p:val>
                                        </p:tav>
                                        <p:tav tm="100000">
                                          <p:val>
                                            <p:strVal val="#ppt_y"/>
                                          </p:val>
                                        </p:tav>
                                      </p:tavLst>
                                    </p:anim>
                                  </p:childTnLst>
                                </p:cTn>
                              </p:par>
                              <p:par>
                                <p:cTn id="78" presetID="2" presetClass="entr" presetSubtype="4" decel="100000" fill="hold" nodeType="withEffect">
                                  <p:stCondLst>
                                    <p:cond delay="750"/>
                                  </p:stCondLst>
                                  <p:childTnLst>
                                    <p:set>
                                      <p:cBhvr>
                                        <p:cTn id="79" dur="1" fill="hold">
                                          <p:stCondLst>
                                            <p:cond delay="0"/>
                                          </p:stCondLst>
                                        </p:cTn>
                                        <p:tgtEl>
                                          <p:spTgt spid="109"/>
                                        </p:tgtEl>
                                        <p:attrNameLst>
                                          <p:attrName>style.visibility</p:attrName>
                                        </p:attrNameLst>
                                      </p:cBhvr>
                                      <p:to>
                                        <p:strVal val="visible"/>
                                      </p:to>
                                    </p:set>
                                    <p:anim calcmode="lin" valueType="num">
                                      <p:cBhvr additive="base">
                                        <p:cTn id="80" dur="1000" fill="hold"/>
                                        <p:tgtEl>
                                          <p:spTgt spid="109"/>
                                        </p:tgtEl>
                                        <p:attrNameLst>
                                          <p:attrName>ppt_x</p:attrName>
                                        </p:attrNameLst>
                                      </p:cBhvr>
                                      <p:tavLst>
                                        <p:tav tm="0">
                                          <p:val>
                                            <p:strVal val="#ppt_x"/>
                                          </p:val>
                                        </p:tav>
                                        <p:tav tm="100000">
                                          <p:val>
                                            <p:strVal val="#ppt_x"/>
                                          </p:val>
                                        </p:tav>
                                      </p:tavLst>
                                    </p:anim>
                                    <p:anim calcmode="lin" valueType="num">
                                      <p:cBhvr additive="base">
                                        <p:cTn id="81" dur="1000" fill="hold"/>
                                        <p:tgtEl>
                                          <p:spTgt spid="109"/>
                                        </p:tgtEl>
                                        <p:attrNameLst>
                                          <p:attrName>ppt_y</p:attrName>
                                        </p:attrNameLst>
                                      </p:cBhvr>
                                      <p:tavLst>
                                        <p:tav tm="0">
                                          <p:val>
                                            <p:strVal val="1+#ppt_h/2"/>
                                          </p:val>
                                        </p:tav>
                                        <p:tav tm="100000">
                                          <p:val>
                                            <p:strVal val="#ppt_y"/>
                                          </p:val>
                                        </p:tav>
                                      </p:tavLst>
                                    </p:anim>
                                  </p:childTnLst>
                                </p:cTn>
                              </p:par>
                              <p:par>
                                <p:cTn id="82" presetID="2" presetClass="entr" presetSubtype="4" decel="100000" fill="hold" nodeType="withEffect">
                                  <p:stCondLst>
                                    <p:cond delay="750"/>
                                  </p:stCondLst>
                                  <p:childTnLst>
                                    <p:set>
                                      <p:cBhvr>
                                        <p:cTn id="83" dur="1" fill="hold">
                                          <p:stCondLst>
                                            <p:cond delay="0"/>
                                          </p:stCondLst>
                                        </p:cTn>
                                        <p:tgtEl>
                                          <p:spTgt spid="112"/>
                                        </p:tgtEl>
                                        <p:attrNameLst>
                                          <p:attrName>style.visibility</p:attrName>
                                        </p:attrNameLst>
                                      </p:cBhvr>
                                      <p:to>
                                        <p:strVal val="visible"/>
                                      </p:to>
                                    </p:set>
                                    <p:anim calcmode="lin" valueType="num">
                                      <p:cBhvr additive="base">
                                        <p:cTn id="84" dur="1000" fill="hold"/>
                                        <p:tgtEl>
                                          <p:spTgt spid="112"/>
                                        </p:tgtEl>
                                        <p:attrNameLst>
                                          <p:attrName>ppt_x</p:attrName>
                                        </p:attrNameLst>
                                      </p:cBhvr>
                                      <p:tavLst>
                                        <p:tav tm="0">
                                          <p:val>
                                            <p:strVal val="#ppt_x"/>
                                          </p:val>
                                        </p:tav>
                                        <p:tav tm="100000">
                                          <p:val>
                                            <p:strVal val="#ppt_x"/>
                                          </p:val>
                                        </p:tav>
                                      </p:tavLst>
                                    </p:anim>
                                    <p:anim calcmode="lin" valueType="num">
                                      <p:cBhvr additive="base">
                                        <p:cTn id="85" dur="1000" fill="hold"/>
                                        <p:tgtEl>
                                          <p:spTgt spid="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dvAuto="0"/>
      <p:bldP spid="10" grpId="0"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E16186-038E-435F-47EB-E90FBC5C8F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6" y="0"/>
            <a:ext cx="12193471" cy="6858000"/>
          </a:xfrm>
          <a:prstGeom prst="rect">
            <a:avLst/>
          </a:prstGeom>
        </p:spPr>
      </p:pic>
      <p:pic>
        <p:nvPicPr>
          <p:cNvPr id="11" name="Picture 10" descr="A heart shaped collage of photos&#10;&#10;Description automatically generated">
            <a:extLst>
              <a:ext uri="{FF2B5EF4-FFF2-40B4-BE49-F238E27FC236}">
                <a16:creationId xmlns:a16="http://schemas.microsoft.com/office/drawing/2014/main" id="{0B4EF47B-D161-0EB2-F45E-9791EC9F72EF}"/>
              </a:ext>
            </a:extLst>
          </p:cNvPr>
          <p:cNvPicPr>
            <a:picLocks noChangeAspect="1"/>
          </p:cNvPicPr>
          <p:nvPr/>
        </p:nvPicPr>
        <p:blipFill>
          <a:blip r:embed="rId3">
            <a:alphaModFix amt="21000"/>
            <a:extLst>
              <a:ext uri="{28A0092B-C50C-407E-A947-70E740481C1C}">
                <a14:useLocalDpi xmlns:a14="http://schemas.microsoft.com/office/drawing/2010/main" val="0"/>
              </a:ext>
            </a:extLst>
          </a:blip>
          <a:stretch>
            <a:fillRect/>
          </a:stretch>
        </p:blipFill>
        <p:spPr>
          <a:xfrm>
            <a:off x="2772545" y="1038535"/>
            <a:ext cx="6865596" cy="5819465"/>
          </a:xfrm>
          <a:prstGeom prst="rect">
            <a:avLst/>
          </a:prstGeom>
          <a:effectLst>
            <a:outerShdw dist="50800" sx="1000" sy="1000" algn="ctr" rotWithShape="0">
              <a:srgbClr val="000000"/>
            </a:outerShdw>
          </a:effectLst>
        </p:spPr>
      </p:pic>
      <p:grpSp>
        <p:nvGrpSpPr>
          <p:cNvPr id="49" name="Group 48">
            <a:extLst>
              <a:ext uri="{FF2B5EF4-FFF2-40B4-BE49-F238E27FC236}">
                <a16:creationId xmlns:a16="http://schemas.microsoft.com/office/drawing/2014/main" id="{28906EF3-866A-4325-A828-151E92F52358}"/>
              </a:ext>
            </a:extLst>
          </p:cNvPr>
          <p:cNvGrpSpPr/>
          <p:nvPr/>
        </p:nvGrpSpPr>
        <p:grpSpPr>
          <a:xfrm>
            <a:off x="3635020" y="1227645"/>
            <a:ext cx="5249333" cy="5249333"/>
            <a:chOff x="7349505" y="606851"/>
            <a:chExt cx="1211126" cy="1211126"/>
          </a:xfrm>
          <a:solidFill>
            <a:schemeClr val="bg2"/>
          </a:solidFill>
        </p:grpSpPr>
        <p:sp>
          <p:nvSpPr>
            <p:cNvPr id="50" name="Oval 49">
              <a:extLst>
                <a:ext uri="{FF2B5EF4-FFF2-40B4-BE49-F238E27FC236}">
                  <a16:creationId xmlns:a16="http://schemas.microsoft.com/office/drawing/2014/main" id="{6D43AED5-2B66-4189-ACD1-DF4AD04C4D9F}"/>
                </a:ext>
              </a:extLst>
            </p:cNvPr>
            <p:cNvSpPr/>
            <p:nvPr/>
          </p:nvSpPr>
          <p:spPr>
            <a:xfrm>
              <a:off x="7349505"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1" name="Oval 50">
              <a:extLst>
                <a:ext uri="{FF2B5EF4-FFF2-40B4-BE49-F238E27FC236}">
                  <a16:creationId xmlns:a16="http://schemas.microsoft.com/office/drawing/2014/main" id="{3EBAE6F7-F92F-4B86-B6BC-86C54DCEBBF7}"/>
                </a:ext>
              </a:extLst>
            </p:cNvPr>
            <p:cNvSpPr/>
            <p:nvPr/>
          </p:nvSpPr>
          <p:spPr>
            <a:xfrm>
              <a:off x="7349505" y="606851"/>
              <a:ext cx="1211126" cy="1211126"/>
            </a:xfrm>
            <a:prstGeom prst="ellipse">
              <a:avLst/>
            </a:prstGeom>
            <a:grp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52" name="Group 51">
            <a:extLst>
              <a:ext uri="{FF2B5EF4-FFF2-40B4-BE49-F238E27FC236}">
                <a16:creationId xmlns:a16="http://schemas.microsoft.com/office/drawing/2014/main" id="{AF56C234-5321-4873-A3F8-16918B80A488}"/>
              </a:ext>
            </a:extLst>
          </p:cNvPr>
          <p:cNvGrpSpPr/>
          <p:nvPr/>
        </p:nvGrpSpPr>
        <p:grpSpPr>
          <a:xfrm>
            <a:off x="4046584" y="1639209"/>
            <a:ext cx="4426206" cy="4426206"/>
            <a:chOff x="7349505" y="606851"/>
            <a:chExt cx="1211126" cy="1211126"/>
          </a:xfrm>
          <a:solidFill>
            <a:srgbClr val="01AACD">
              <a:alpha val="3148"/>
            </a:srgbClr>
          </a:solidFill>
        </p:grpSpPr>
        <p:sp>
          <p:nvSpPr>
            <p:cNvPr id="53" name="Oval 52">
              <a:extLst>
                <a:ext uri="{FF2B5EF4-FFF2-40B4-BE49-F238E27FC236}">
                  <a16:creationId xmlns:a16="http://schemas.microsoft.com/office/drawing/2014/main" id="{BCE08DAB-1763-43D7-AF19-EBC402AF997B}"/>
                </a:ext>
              </a:extLst>
            </p:cNvPr>
            <p:cNvSpPr/>
            <p:nvPr/>
          </p:nvSpPr>
          <p:spPr>
            <a:xfrm>
              <a:off x="7349505"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4" name="Oval 53">
              <a:extLst>
                <a:ext uri="{FF2B5EF4-FFF2-40B4-BE49-F238E27FC236}">
                  <a16:creationId xmlns:a16="http://schemas.microsoft.com/office/drawing/2014/main" id="{53670AA2-60C3-479B-91FF-158DC4A6EFED}"/>
                </a:ext>
              </a:extLst>
            </p:cNvPr>
            <p:cNvSpPr/>
            <p:nvPr/>
          </p:nvSpPr>
          <p:spPr>
            <a:xfrm>
              <a:off x="7349505" y="606851"/>
              <a:ext cx="1211126" cy="1211126"/>
            </a:xfrm>
            <a:prstGeom prst="ellipse">
              <a:avLst/>
            </a:prstGeom>
            <a:grp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55" name="Group 54">
            <a:extLst>
              <a:ext uri="{FF2B5EF4-FFF2-40B4-BE49-F238E27FC236}">
                <a16:creationId xmlns:a16="http://schemas.microsoft.com/office/drawing/2014/main" id="{DDF43D41-649C-4403-97E0-F5FF0B25BAB5}"/>
              </a:ext>
            </a:extLst>
          </p:cNvPr>
          <p:cNvGrpSpPr/>
          <p:nvPr/>
        </p:nvGrpSpPr>
        <p:grpSpPr>
          <a:xfrm>
            <a:off x="4629773" y="2222398"/>
            <a:ext cx="3259828" cy="3259828"/>
            <a:chOff x="7349505" y="606851"/>
            <a:chExt cx="1211126" cy="1211126"/>
          </a:xfrm>
          <a:solidFill>
            <a:srgbClr val="01AACD">
              <a:alpha val="5000"/>
            </a:srgbClr>
          </a:solidFill>
        </p:grpSpPr>
        <p:sp>
          <p:nvSpPr>
            <p:cNvPr id="56" name="Oval 55">
              <a:extLst>
                <a:ext uri="{FF2B5EF4-FFF2-40B4-BE49-F238E27FC236}">
                  <a16:creationId xmlns:a16="http://schemas.microsoft.com/office/drawing/2014/main" id="{3E8EFE05-E73E-49DC-A7CC-E49D72CB194D}"/>
                </a:ext>
              </a:extLst>
            </p:cNvPr>
            <p:cNvSpPr/>
            <p:nvPr/>
          </p:nvSpPr>
          <p:spPr>
            <a:xfrm>
              <a:off x="7349505"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7" name="Oval 56">
              <a:extLst>
                <a:ext uri="{FF2B5EF4-FFF2-40B4-BE49-F238E27FC236}">
                  <a16:creationId xmlns:a16="http://schemas.microsoft.com/office/drawing/2014/main" id="{F93319AB-2657-4148-A3A2-26CD00D76C19}"/>
                </a:ext>
              </a:extLst>
            </p:cNvPr>
            <p:cNvSpPr/>
            <p:nvPr/>
          </p:nvSpPr>
          <p:spPr>
            <a:xfrm>
              <a:off x="7349505" y="606851"/>
              <a:ext cx="1211126" cy="1211126"/>
            </a:xfrm>
            <a:prstGeom prst="ellipse">
              <a:avLst/>
            </a:prstGeom>
            <a:grp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pic>
        <p:nvPicPr>
          <p:cNvPr id="7" name="Picture 6">
            <a:extLst>
              <a:ext uri="{FF2B5EF4-FFF2-40B4-BE49-F238E27FC236}">
                <a16:creationId xmlns:a16="http://schemas.microsoft.com/office/drawing/2014/main" id="{32699791-3668-12DB-CDD6-17D500BAD7CD}"/>
              </a:ext>
            </a:extLst>
          </p:cNvPr>
          <p:cNvPicPr>
            <a:picLocks noChangeAspect="1"/>
          </p:cNvPicPr>
          <p:nvPr/>
        </p:nvPicPr>
        <p:blipFill>
          <a:blip r:embed="rId4"/>
          <a:stretch>
            <a:fillRect/>
          </a:stretch>
        </p:blipFill>
        <p:spPr>
          <a:xfrm>
            <a:off x="5056665" y="1403978"/>
            <a:ext cx="2437192" cy="1276624"/>
          </a:xfrm>
          <a:prstGeom prst="rect">
            <a:avLst/>
          </a:prstGeom>
        </p:spPr>
      </p:pic>
      <p:sp>
        <p:nvSpPr>
          <p:cNvPr id="8" name="Exceptional Service.  Extraordinary Results.">
            <a:extLst>
              <a:ext uri="{FF2B5EF4-FFF2-40B4-BE49-F238E27FC236}">
                <a16:creationId xmlns:a16="http://schemas.microsoft.com/office/drawing/2014/main" id="{CCA8DF2B-0D7E-D673-9CE1-E6256467A329}"/>
              </a:ext>
            </a:extLst>
          </p:cNvPr>
          <p:cNvSpPr txBox="1">
            <a:spLocks/>
          </p:cNvSpPr>
          <p:nvPr/>
        </p:nvSpPr>
        <p:spPr>
          <a:xfrm>
            <a:off x="0" y="497511"/>
            <a:ext cx="12192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4000" b="1" dirty="0">
                <a:solidFill>
                  <a:srgbClr val="BF965C"/>
                </a:solidFill>
                <a:latin typeface="Arial" panose="020B0604020202020204" pitchFamily="34" charset="0"/>
                <a:cs typeface="Arial" panose="020B0604020202020204" pitchFamily="34" charset="0"/>
              </a:rPr>
              <a:t>Our Community Outreach</a:t>
            </a:r>
          </a:p>
        </p:txBody>
      </p:sp>
      <p:sp>
        <p:nvSpPr>
          <p:cNvPr id="14" name="Text">
            <a:extLst>
              <a:ext uri="{FF2B5EF4-FFF2-40B4-BE49-F238E27FC236}">
                <a16:creationId xmlns:a16="http://schemas.microsoft.com/office/drawing/2014/main" id="{0EB5052E-2F6A-F2EE-9155-E367F688F6D2}"/>
              </a:ext>
            </a:extLst>
          </p:cNvPr>
          <p:cNvSpPr>
            <a:spLocks noChangeArrowheads="1"/>
          </p:cNvSpPr>
          <p:nvPr/>
        </p:nvSpPr>
        <p:spPr bwMode="auto">
          <a:xfrm>
            <a:off x="5714312" y="5634799"/>
            <a:ext cx="11525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1" dirty="0" err="1">
                <a:solidFill>
                  <a:srgbClr val="193C6E"/>
                </a:solidFill>
              </a:rPr>
              <a:t>LangCares.com</a:t>
            </a:r>
            <a:endParaRPr lang="en-US" sz="1200" b="1" dirty="0">
              <a:solidFill>
                <a:srgbClr val="193C6E"/>
              </a:solidFill>
            </a:endParaRPr>
          </a:p>
        </p:txBody>
      </p:sp>
      <p:sp>
        <p:nvSpPr>
          <p:cNvPr id="2" name="TextBox 1">
            <a:extLst>
              <a:ext uri="{FF2B5EF4-FFF2-40B4-BE49-F238E27FC236}">
                <a16:creationId xmlns:a16="http://schemas.microsoft.com/office/drawing/2014/main" id="{74B2D0F3-7B09-C1D3-F34E-F58760FE6EA3}"/>
              </a:ext>
            </a:extLst>
          </p:cNvPr>
          <p:cNvSpPr txBox="1"/>
          <p:nvPr/>
        </p:nvSpPr>
        <p:spPr>
          <a:xfrm>
            <a:off x="4849380" y="2775157"/>
            <a:ext cx="2851762" cy="2346220"/>
          </a:xfrm>
          <a:prstGeom prst="rect">
            <a:avLst/>
          </a:prstGeom>
          <a:noFill/>
        </p:spPr>
        <p:txBody>
          <a:bodyPr wrap="square" rtlCol="0">
            <a:spAutoFit/>
          </a:bodyPr>
          <a:lstStyle/>
          <a:p>
            <a:pPr algn="ctr">
              <a:lnSpc>
                <a:spcPct val="150000"/>
              </a:lnSpc>
            </a:pPr>
            <a:r>
              <a:rPr lang="en-US" sz="1100" dirty="0">
                <a:solidFill>
                  <a:srgbClr val="193C6E"/>
                </a:solidFill>
                <a:latin typeface="Arial" panose="020B0604020202020204" pitchFamily="34" charset="0"/>
                <a:cs typeface="Arial" panose="020B0604020202020204" pitchFamily="34" charset="0"/>
              </a:rPr>
              <a:t>This heartfelt program channels resources to our local communities, inspiring our agents and staff to create meaningful change. Whether through financial aid, goods, services, or volunteering, we unite to make a profound impact. Discover our dedication to community betterment at </a:t>
            </a:r>
            <a:r>
              <a:rPr lang="en-US" sz="1100" b="1" dirty="0" err="1">
                <a:solidFill>
                  <a:srgbClr val="193C6E"/>
                </a:solidFill>
                <a:latin typeface="Arial" panose="020B0604020202020204" pitchFamily="34" charset="0"/>
                <a:cs typeface="Arial" panose="020B0604020202020204" pitchFamily="34" charset="0"/>
              </a:rPr>
              <a:t>LangCares.com</a:t>
            </a:r>
            <a:r>
              <a:rPr lang="en-US" sz="1100" dirty="0">
                <a:solidFill>
                  <a:srgbClr val="193C6E"/>
                </a:solidFill>
                <a:latin typeface="Arial" panose="020B0604020202020204" pitchFamily="34" charset="0"/>
                <a:cs typeface="Arial" panose="020B0604020202020204" pitchFamily="34" charset="0"/>
              </a:rPr>
              <a:t>, where our love for people and purpose shines bright.</a:t>
            </a:r>
          </a:p>
        </p:txBody>
      </p:sp>
    </p:spTree>
    <p:extLst>
      <p:ext uri="{BB962C8B-B14F-4D97-AF65-F5344CB8AC3E}">
        <p14:creationId xmlns:p14="http://schemas.microsoft.com/office/powerpoint/2010/main" val="15780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p:tmAbs val="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2/3*#ppt_w"/>
                                          </p:val>
                                        </p:tav>
                                        <p:tav tm="100000">
                                          <p:val>
                                            <p:strVal val="#ppt_w"/>
                                          </p:val>
                                        </p:tav>
                                      </p:tavLst>
                                    </p:anim>
                                    <p:anim calcmode="lin" valueType="num">
                                      <p:cBhvr>
                                        <p:cTn id="8" dur="1000" fill="hold"/>
                                        <p:tgtEl>
                                          <p:spTgt spid="8"/>
                                        </p:tgtEl>
                                        <p:attrNameLst>
                                          <p:attrName>ppt_h</p:attrName>
                                        </p:attrNameLst>
                                      </p:cBhvr>
                                      <p:tavLst>
                                        <p:tav tm="0">
                                          <p:val>
                                            <p:strVal val="2/3*#ppt_h"/>
                                          </p:val>
                                        </p:tav>
                                        <p:tav tm="100000">
                                          <p:val>
                                            <p:strVal val="#ppt_h"/>
                                          </p:val>
                                        </p:tav>
                                      </p:tavLst>
                                    </p:anim>
                                  </p:childTnLst>
                                </p:cTn>
                              </p:par>
                              <p:par>
                                <p:cTn id="9" presetID="10" presetClass="entr" presetSubtype="0" fill="hold" nodeType="withEffect">
                                  <p:stCondLst>
                                    <p:cond delay="25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par>
                                <p:cTn id="12" presetID="6" presetClass="emph" presetSubtype="0" accel="48000" decel="47000" autoRev="1" fill="hold" nodeType="withEffect">
                                  <p:stCondLst>
                                    <p:cond delay="250"/>
                                  </p:stCondLst>
                                  <p:childTnLst>
                                    <p:animScale>
                                      <p:cBhvr>
                                        <p:cTn id="13" dur="1500" fill="hold"/>
                                        <p:tgtEl>
                                          <p:spTgt spid="55"/>
                                        </p:tgtEl>
                                      </p:cBhvr>
                                      <p:by x="150000" y="150000"/>
                                    </p:animScale>
                                  </p:childTnLst>
                                </p:cTn>
                              </p:par>
                              <p:par>
                                <p:cTn id="14" presetID="10" presetClass="entr" presetSubtype="0" fill="hold" nodeType="withEffect">
                                  <p:stCondLst>
                                    <p:cond delay="50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6" presetClass="emph" presetSubtype="0" accel="48000" decel="47000" autoRev="1" fill="hold" nodeType="withEffect">
                                  <p:stCondLst>
                                    <p:cond delay="500"/>
                                  </p:stCondLst>
                                  <p:childTnLst>
                                    <p:animScale>
                                      <p:cBhvr>
                                        <p:cTn id="18" dur="1500" fill="hold"/>
                                        <p:tgtEl>
                                          <p:spTgt spid="52"/>
                                        </p:tgtEl>
                                      </p:cBhvr>
                                      <p:by x="150000" y="150000"/>
                                    </p:animScale>
                                  </p:childTnLst>
                                </p:cTn>
                              </p:par>
                              <p:par>
                                <p:cTn id="19" presetID="10" presetClass="entr" presetSubtype="0" fill="hold" nodeType="withEffect">
                                  <p:stCondLst>
                                    <p:cond delay="75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par>
                                <p:cTn id="22" presetID="6" presetClass="emph" presetSubtype="0" accel="48000" decel="47000" autoRev="1" fill="hold" nodeType="withEffect">
                                  <p:stCondLst>
                                    <p:cond delay="750"/>
                                  </p:stCondLst>
                                  <p:childTnLst>
                                    <p:animScale>
                                      <p:cBhvr>
                                        <p:cTn id="23" dur="1500" fill="hold"/>
                                        <p:tgtEl>
                                          <p:spTgt spid="49"/>
                                        </p:tgtEl>
                                      </p:cBhvr>
                                      <p:by x="150000" y="150000"/>
                                    </p:animScale>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4250"/>
                            </p:stCondLst>
                            <p:childTnLst>
                              <p:par>
                                <p:cTn id="29" presetID="22" presetClass="entr" presetSubtype="1"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up)">
                                      <p:cBhvr>
                                        <p:cTn id="31" dur="1000"/>
                                        <p:tgtEl>
                                          <p:spTgt spid="2"/>
                                        </p:tgtEl>
                                      </p:cBhvr>
                                    </p:animEffect>
                                  </p:childTnLst>
                                </p:cTn>
                              </p:par>
                              <p:par>
                                <p:cTn id="32" presetID="2" presetClass="entr" presetSubtype="4" decel="10000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1000" fill="hold"/>
                                        <p:tgtEl>
                                          <p:spTgt spid="14"/>
                                        </p:tgtEl>
                                        <p:attrNameLst>
                                          <p:attrName>ppt_x</p:attrName>
                                        </p:attrNameLst>
                                      </p:cBhvr>
                                      <p:tavLst>
                                        <p:tav tm="0">
                                          <p:val>
                                            <p:strVal val="#ppt_x"/>
                                          </p:val>
                                        </p:tav>
                                        <p:tav tm="100000">
                                          <p:val>
                                            <p:strVal val="#ppt_x"/>
                                          </p:val>
                                        </p:tav>
                                      </p:tavLst>
                                    </p:anim>
                                    <p:anim calcmode="lin" valueType="num">
                                      <p:cBhvr additive="base">
                                        <p:cTn id="35"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dvAuto="0"/>
      <p:bldP spid="1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2C38C761-CBDB-46C2-84BC-2CEEC43FC93C}"/>
              </a:ext>
            </a:extLst>
          </p:cNvPr>
          <p:cNvGrpSpPr/>
          <p:nvPr/>
        </p:nvGrpSpPr>
        <p:grpSpPr>
          <a:xfrm>
            <a:off x="3816815" y="1173707"/>
            <a:ext cx="8355013" cy="5148264"/>
            <a:chOff x="1827212" y="1349375"/>
            <a:chExt cx="8355013" cy="5148264"/>
          </a:xfrm>
        </p:grpSpPr>
        <p:sp>
          <p:nvSpPr>
            <p:cNvPr id="6" name="Freeform 6">
              <a:extLst>
                <a:ext uri="{FF2B5EF4-FFF2-40B4-BE49-F238E27FC236}">
                  <a16:creationId xmlns:a16="http://schemas.microsoft.com/office/drawing/2014/main" id="{ED91BEA1-BA41-48DD-B3E9-58620E27E6EA}"/>
                </a:ext>
              </a:extLst>
            </p:cNvPr>
            <p:cNvSpPr>
              <a:spLocks noEditPoints="1"/>
            </p:cNvSpPr>
            <p:nvPr/>
          </p:nvSpPr>
          <p:spPr bwMode="auto">
            <a:xfrm>
              <a:off x="1838325" y="1349375"/>
              <a:ext cx="8343900" cy="5135563"/>
            </a:xfrm>
            <a:custGeom>
              <a:avLst/>
              <a:gdLst>
                <a:gd name="T0" fmla="*/ 1892 w 2192"/>
                <a:gd name="T1" fmla="*/ 657 h 1348"/>
                <a:gd name="T2" fmla="*/ 1934 w 2192"/>
                <a:gd name="T3" fmla="*/ 476 h 1348"/>
                <a:gd name="T4" fmla="*/ 1935 w 2192"/>
                <a:gd name="T5" fmla="*/ 542 h 1348"/>
                <a:gd name="T6" fmla="*/ 1820 w 2192"/>
                <a:gd name="T7" fmla="*/ 901 h 1348"/>
                <a:gd name="T8" fmla="*/ 1868 w 2192"/>
                <a:gd name="T9" fmla="*/ 887 h 1348"/>
                <a:gd name="T10" fmla="*/ 1970 w 2192"/>
                <a:gd name="T11" fmla="*/ 1200 h 1348"/>
                <a:gd name="T12" fmla="*/ 1980 w 2192"/>
                <a:gd name="T13" fmla="*/ 1244 h 1348"/>
                <a:gd name="T14" fmla="*/ 2164 w 2192"/>
                <a:gd name="T15" fmla="*/ 1180 h 1348"/>
                <a:gd name="T16" fmla="*/ 652 w 2192"/>
                <a:gd name="T17" fmla="*/ 1138 h 1348"/>
                <a:gd name="T18" fmla="*/ 414 w 2192"/>
                <a:gd name="T19" fmla="*/ 682 h 1348"/>
                <a:gd name="T20" fmla="*/ 528 w 2192"/>
                <a:gd name="T21" fmla="*/ 453 h 1348"/>
                <a:gd name="T22" fmla="*/ 528 w 2192"/>
                <a:gd name="T23" fmla="*/ 267 h 1348"/>
                <a:gd name="T24" fmla="*/ 116 w 2192"/>
                <a:gd name="T25" fmla="*/ 208 h 1348"/>
                <a:gd name="T26" fmla="*/ 238 w 2192"/>
                <a:gd name="T27" fmla="*/ 434 h 1348"/>
                <a:gd name="T28" fmla="*/ 564 w 2192"/>
                <a:gd name="T29" fmla="*/ 1260 h 1348"/>
                <a:gd name="T30" fmla="*/ 990 w 2192"/>
                <a:gd name="T31" fmla="*/ 472 h 1348"/>
                <a:gd name="T32" fmla="*/ 962 w 2192"/>
                <a:gd name="T33" fmla="*/ 503 h 1348"/>
                <a:gd name="T34" fmla="*/ 681 w 2192"/>
                <a:gd name="T35" fmla="*/ 516 h 1348"/>
                <a:gd name="T36" fmla="*/ 485 w 2192"/>
                <a:gd name="T37" fmla="*/ 225 h 1348"/>
                <a:gd name="T38" fmla="*/ 409 w 2192"/>
                <a:gd name="T39" fmla="*/ 159 h 1348"/>
                <a:gd name="T40" fmla="*/ 521 w 2192"/>
                <a:gd name="T41" fmla="*/ 226 h 1348"/>
                <a:gd name="T42" fmla="*/ 677 w 2192"/>
                <a:gd name="T43" fmla="*/ 325 h 1348"/>
                <a:gd name="T44" fmla="*/ 639 w 2192"/>
                <a:gd name="T45" fmla="*/ 260 h 1348"/>
                <a:gd name="T46" fmla="*/ 893 w 2192"/>
                <a:gd name="T47" fmla="*/ 262 h 1348"/>
                <a:gd name="T48" fmla="*/ 814 w 2192"/>
                <a:gd name="T49" fmla="*/ 79 h 1348"/>
                <a:gd name="T50" fmla="*/ 941 w 2192"/>
                <a:gd name="T51" fmla="*/ 377 h 1348"/>
                <a:gd name="T52" fmla="*/ 599 w 2192"/>
                <a:gd name="T53" fmla="*/ 155 h 1348"/>
                <a:gd name="T54" fmla="*/ 571 w 2192"/>
                <a:gd name="T55" fmla="*/ 177 h 1348"/>
                <a:gd name="T56" fmla="*/ 653 w 2192"/>
                <a:gd name="T57" fmla="*/ 102 h 1348"/>
                <a:gd name="T58" fmla="*/ 462 w 2192"/>
                <a:gd name="T59" fmla="*/ 147 h 1348"/>
                <a:gd name="T60" fmla="*/ 487 w 2192"/>
                <a:gd name="T61" fmla="*/ 99 h 1348"/>
                <a:gd name="T62" fmla="*/ 1116 w 2192"/>
                <a:gd name="T63" fmla="*/ 152 h 1348"/>
                <a:gd name="T64" fmla="*/ 1425 w 2192"/>
                <a:gd name="T65" fmla="*/ 85 h 1348"/>
                <a:gd name="T66" fmla="*/ 1675 w 2192"/>
                <a:gd name="T67" fmla="*/ 109 h 1348"/>
                <a:gd name="T68" fmla="*/ 1725 w 2192"/>
                <a:gd name="T69" fmla="*/ 92 h 1348"/>
                <a:gd name="T70" fmla="*/ 1876 w 2192"/>
                <a:gd name="T71" fmla="*/ 825 h 1348"/>
                <a:gd name="T72" fmla="*/ 2062 w 2192"/>
                <a:gd name="T73" fmla="*/ 181 h 1348"/>
                <a:gd name="T74" fmla="*/ 1968 w 2192"/>
                <a:gd name="T75" fmla="*/ 345 h 1348"/>
                <a:gd name="T76" fmla="*/ 1860 w 2192"/>
                <a:gd name="T77" fmla="*/ 570 h 1348"/>
                <a:gd name="T78" fmla="*/ 1768 w 2192"/>
                <a:gd name="T79" fmla="*/ 741 h 1348"/>
                <a:gd name="T80" fmla="*/ 1397 w 2192"/>
                <a:gd name="T81" fmla="*/ 712 h 1348"/>
                <a:gd name="T82" fmla="*/ 1089 w 2192"/>
                <a:gd name="T83" fmla="*/ 866 h 1348"/>
                <a:gd name="T84" fmla="*/ 1204 w 2192"/>
                <a:gd name="T85" fmla="*/ 630 h 1348"/>
                <a:gd name="T86" fmla="*/ 1264 w 2192"/>
                <a:gd name="T87" fmla="*/ 546 h 1348"/>
                <a:gd name="T88" fmla="*/ 1174 w 2192"/>
                <a:gd name="T89" fmla="*/ 604 h 1348"/>
                <a:gd name="T90" fmla="*/ 1170 w 2192"/>
                <a:gd name="T91" fmla="*/ 635 h 1348"/>
                <a:gd name="T92" fmla="*/ 968 w 2192"/>
                <a:gd name="T93" fmla="*/ 616 h 1348"/>
                <a:gd name="T94" fmla="*/ 1074 w 2192"/>
                <a:gd name="T95" fmla="*/ 467 h 1348"/>
                <a:gd name="T96" fmla="*/ 1100 w 2192"/>
                <a:gd name="T97" fmla="*/ 483 h 1348"/>
                <a:gd name="T98" fmla="*/ 1129 w 2192"/>
                <a:gd name="T99" fmla="*/ 432 h 1348"/>
                <a:gd name="T100" fmla="*/ 1070 w 2192"/>
                <a:gd name="T101" fmla="*/ 398 h 1348"/>
                <a:gd name="T102" fmla="*/ 1108 w 2192"/>
                <a:gd name="T103" fmla="*/ 335 h 1348"/>
                <a:gd name="T104" fmla="*/ 1199 w 2192"/>
                <a:gd name="T105" fmla="*/ 314 h 1348"/>
                <a:gd name="T106" fmla="*/ 1306 w 2192"/>
                <a:gd name="T107" fmla="*/ 314 h 1348"/>
                <a:gd name="T108" fmla="*/ 1451 w 2192"/>
                <a:gd name="T109" fmla="*/ 308 h 1348"/>
                <a:gd name="T110" fmla="*/ 1494 w 2192"/>
                <a:gd name="T111" fmla="*/ 161 h 1348"/>
                <a:gd name="T112" fmla="*/ 1677 w 2192"/>
                <a:gd name="T113" fmla="*/ 183 h 1348"/>
                <a:gd name="T114" fmla="*/ 1976 w 2192"/>
                <a:gd name="T115" fmla="*/ 136 h 1348"/>
                <a:gd name="T116" fmla="*/ 1339 w 2192"/>
                <a:gd name="T117" fmla="*/ 610 h 1348"/>
                <a:gd name="T118" fmla="*/ 1688 w 2192"/>
                <a:gd name="T119" fmla="*/ 451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2" h="1348">
                  <a:moveTo>
                    <a:pt x="1243" y="1073"/>
                  </a:moveTo>
                  <a:cubicBezTo>
                    <a:pt x="1243" y="1073"/>
                    <a:pt x="1242" y="1073"/>
                    <a:pt x="1242" y="1073"/>
                  </a:cubicBezTo>
                  <a:cubicBezTo>
                    <a:pt x="1242" y="1073"/>
                    <a:pt x="1242" y="1073"/>
                    <a:pt x="1242" y="1073"/>
                  </a:cubicBezTo>
                  <a:lnTo>
                    <a:pt x="1243" y="1073"/>
                  </a:lnTo>
                  <a:close/>
                  <a:moveTo>
                    <a:pt x="1315" y="1038"/>
                  </a:moveTo>
                  <a:cubicBezTo>
                    <a:pt x="1320" y="1128"/>
                    <a:pt x="1355" y="1009"/>
                    <a:pt x="1362" y="1002"/>
                  </a:cubicBezTo>
                  <a:cubicBezTo>
                    <a:pt x="1365" y="995"/>
                    <a:pt x="1361" y="989"/>
                    <a:pt x="1360" y="976"/>
                  </a:cubicBezTo>
                  <a:cubicBezTo>
                    <a:pt x="1356" y="974"/>
                    <a:pt x="1348" y="990"/>
                    <a:pt x="1348" y="994"/>
                  </a:cubicBezTo>
                  <a:cubicBezTo>
                    <a:pt x="1325" y="1000"/>
                    <a:pt x="1322" y="1016"/>
                    <a:pt x="1315" y="1038"/>
                  </a:cubicBezTo>
                  <a:close/>
                  <a:moveTo>
                    <a:pt x="1881" y="636"/>
                  </a:moveTo>
                  <a:cubicBezTo>
                    <a:pt x="1880" y="640"/>
                    <a:pt x="1886" y="654"/>
                    <a:pt x="1892" y="657"/>
                  </a:cubicBezTo>
                  <a:cubicBezTo>
                    <a:pt x="1887" y="599"/>
                    <a:pt x="1927" y="646"/>
                    <a:pt x="1923" y="621"/>
                  </a:cubicBezTo>
                  <a:cubicBezTo>
                    <a:pt x="1925" y="619"/>
                    <a:pt x="1923" y="626"/>
                    <a:pt x="1934" y="619"/>
                  </a:cubicBezTo>
                  <a:cubicBezTo>
                    <a:pt x="1933" y="628"/>
                    <a:pt x="1946" y="602"/>
                    <a:pt x="1942" y="620"/>
                  </a:cubicBezTo>
                  <a:cubicBezTo>
                    <a:pt x="1952" y="623"/>
                    <a:pt x="1949" y="568"/>
                    <a:pt x="1933" y="555"/>
                  </a:cubicBezTo>
                  <a:cubicBezTo>
                    <a:pt x="1932" y="550"/>
                    <a:pt x="1933" y="612"/>
                    <a:pt x="1921" y="596"/>
                  </a:cubicBezTo>
                  <a:cubicBezTo>
                    <a:pt x="1914" y="621"/>
                    <a:pt x="1902" y="605"/>
                    <a:pt x="1881" y="636"/>
                  </a:cubicBezTo>
                  <a:close/>
                  <a:moveTo>
                    <a:pt x="1903" y="635"/>
                  </a:moveTo>
                  <a:cubicBezTo>
                    <a:pt x="1904" y="635"/>
                    <a:pt x="1910" y="635"/>
                    <a:pt x="1910" y="635"/>
                  </a:cubicBezTo>
                  <a:cubicBezTo>
                    <a:pt x="1908" y="616"/>
                    <a:pt x="1892" y="649"/>
                    <a:pt x="1903" y="635"/>
                  </a:cubicBezTo>
                  <a:close/>
                  <a:moveTo>
                    <a:pt x="1927" y="470"/>
                  </a:moveTo>
                  <a:cubicBezTo>
                    <a:pt x="1928" y="470"/>
                    <a:pt x="1934" y="476"/>
                    <a:pt x="1934" y="476"/>
                  </a:cubicBezTo>
                  <a:cubicBezTo>
                    <a:pt x="1930" y="463"/>
                    <a:pt x="1916" y="462"/>
                    <a:pt x="1906" y="426"/>
                  </a:cubicBezTo>
                  <a:cubicBezTo>
                    <a:pt x="1874" y="377"/>
                    <a:pt x="1919" y="480"/>
                    <a:pt x="1924" y="505"/>
                  </a:cubicBezTo>
                  <a:cubicBezTo>
                    <a:pt x="1943" y="515"/>
                    <a:pt x="1917" y="482"/>
                    <a:pt x="1927" y="470"/>
                  </a:cubicBezTo>
                  <a:close/>
                  <a:moveTo>
                    <a:pt x="1935" y="542"/>
                  </a:moveTo>
                  <a:cubicBezTo>
                    <a:pt x="1957" y="551"/>
                    <a:pt x="1937" y="545"/>
                    <a:pt x="1956" y="536"/>
                  </a:cubicBezTo>
                  <a:cubicBezTo>
                    <a:pt x="1954" y="535"/>
                    <a:pt x="1966" y="530"/>
                    <a:pt x="1958" y="532"/>
                  </a:cubicBezTo>
                  <a:cubicBezTo>
                    <a:pt x="1958" y="532"/>
                    <a:pt x="1951" y="522"/>
                    <a:pt x="1954" y="522"/>
                  </a:cubicBezTo>
                  <a:cubicBezTo>
                    <a:pt x="1928" y="535"/>
                    <a:pt x="1930" y="485"/>
                    <a:pt x="1926" y="535"/>
                  </a:cubicBezTo>
                  <a:cubicBezTo>
                    <a:pt x="1926" y="535"/>
                    <a:pt x="1924" y="542"/>
                    <a:pt x="1924" y="542"/>
                  </a:cubicBezTo>
                  <a:cubicBezTo>
                    <a:pt x="1925" y="547"/>
                    <a:pt x="1925" y="556"/>
                    <a:pt x="1933" y="551"/>
                  </a:cubicBezTo>
                  <a:cubicBezTo>
                    <a:pt x="1941" y="550"/>
                    <a:pt x="1916" y="545"/>
                    <a:pt x="1935" y="542"/>
                  </a:cubicBezTo>
                  <a:close/>
                  <a:moveTo>
                    <a:pt x="1569" y="850"/>
                  </a:moveTo>
                  <a:cubicBezTo>
                    <a:pt x="1581" y="859"/>
                    <a:pt x="1583" y="830"/>
                    <a:pt x="1568" y="830"/>
                  </a:cubicBezTo>
                  <a:cubicBezTo>
                    <a:pt x="1565" y="836"/>
                    <a:pt x="1566" y="837"/>
                    <a:pt x="1569" y="850"/>
                  </a:cubicBezTo>
                  <a:close/>
                  <a:moveTo>
                    <a:pt x="1742" y="914"/>
                  </a:moveTo>
                  <a:cubicBezTo>
                    <a:pt x="1715" y="873"/>
                    <a:pt x="1613" y="795"/>
                    <a:pt x="1733" y="936"/>
                  </a:cubicBezTo>
                  <a:cubicBezTo>
                    <a:pt x="1737" y="930"/>
                    <a:pt x="1747" y="942"/>
                    <a:pt x="1744" y="923"/>
                  </a:cubicBezTo>
                  <a:cubicBezTo>
                    <a:pt x="1743" y="925"/>
                    <a:pt x="1746" y="913"/>
                    <a:pt x="1742" y="914"/>
                  </a:cubicBezTo>
                  <a:close/>
                  <a:moveTo>
                    <a:pt x="1740" y="940"/>
                  </a:moveTo>
                  <a:cubicBezTo>
                    <a:pt x="1785" y="967"/>
                    <a:pt x="1838" y="944"/>
                    <a:pt x="1745" y="938"/>
                  </a:cubicBezTo>
                  <a:cubicBezTo>
                    <a:pt x="1747" y="939"/>
                    <a:pt x="1740" y="939"/>
                    <a:pt x="1740" y="940"/>
                  </a:cubicBezTo>
                  <a:close/>
                  <a:moveTo>
                    <a:pt x="1820" y="901"/>
                  </a:moveTo>
                  <a:cubicBezTo>
                    <a:pt x="1837" y="889"/>
                    <a:pt x="1815" y="874"/>
                    <a:pt x="1828" y="864"/>
                  </a:cubicBezTo>
                  <a:cubicBezTo>
                    <a:pt x="1850" y="823"/>
                    <a:pt x="1727" y="892"/>
                    <a:pt x="1783" y="916"/>
                  </a:cubicBezTo>
                  <a:cubicBezTo>
                    <a:pt x="1790" y="921"/>
                    <a:pt x="1814" y="928"/>
                    <a:pt x="1819" y="901"/>
                  </a:cubicBezTo>
                  <a:cubicBezTo>
                    <a:pt x="1818" y="902"/>
                    <a:pt x="1818" y="902"/>
                    <a:pt x="1820" y="901"/>
                  </a:cubicBezTo>
                  <a:close/>
                  <a:moveTo>
                    <a:pt x="1868" y="887"/>
                  </a:moveTo>
                  <a:cubicBezTo>
                    <a:pt x="1843" y="876"/>
                    <a:pt x="1817" y="916"/>
                    <a:pt x="1842" y="933"/>
                  </a:cubicBezTo>
                  <a:cubicBezTo>
                    <a:pt x="1844" y="897"/>
                    <a:pt x="1842" y="936"/>
                    <a:pt x="1861" y="925"/>
                  </a:cubicBezTo>
                  <a:cubicBezTo>
                    <a:pt x="1835" y="901"/>
                    <a:pt x="1861" y="909"/>
                    <a:pt x="1861" y="900"/>
                  </a:cubicBezTo>
                  <a:cubicBezTo>
                    <a:pt x="1822" y="904"/>
                    <a:pt x="1850" y="888"/>
                    <a:pt x="1871" y="891"/>
                  </a:cubicBezTo>
                  <a:cubicBezTo>
                    <a:pt x="1870" y="891"/>
                    <a:pt x="1875" y="887"/>
                    <a:pt x="1874" y="888"/>
                  </a:cubicBezTo>
                  <a:cubicBezTo>
                    <a:pt x="1879" y="884"/>
                    <a:pt x="1869" y="887"/>
                    <a:pt x="1868" y="887"/>
                  </a:cubicBezTo>
                  <a:close/>
                  <a:moveTo>
                    <a:pt x="1759" y="752"/>
                  </a:moveTo>
                  <a:cubicBezTo>
                    <a:pt x="1750" y="763"/>
                    <a:pt x="1781" y="761"/>
                    <a:pt x="1767" y="751"/>
                  </a:cubicBezTo>
                  <a:cubicBezTo>
                    <a:pt x="1766" y="751"/>
                    <a:pt x="1757" y="754"/>
                    <a:pt x="1759" y="752"/>
                  </a:cubicBezTo>
                  <a:close/>
                  <a:moveTo>
                    <a:pt x="1785" y="1085"/>
                  </a:moveTo>
                  <a:cubicBezTo>
                    <a:pt x="1784" y="1086"/>
                    <a:pt x="1784" y="1088"/>
                    <a:pt x="1783" y="1089"/>
                  </a:cubicBezTo>
                  <a:cubicBezTo>
                    <a:pt x="1782" y="1088"/>
                    <a:pt x="1783" y="1085"/>
                    <a:pt x="1781" y="1085"/>
                  </a:cubicBezTo>
                  <a:cubicBezTo>
                    <a:pt x="1766" y="1249"/>
                    <a:pt x="1886" y="1069"/>
                    <a:pt x="1911" y="1162"/>
                  </a:cubicBezTo>
                  <a:cubicBezTo>
                    <a:pt x="1919" y="1164"/>
                    <a:pt x="1920" y="1154"/>
                    <a:pt x="1932" y="1149"/>
                  </a:cubicBezTo>
                  <a:cubicBezTo>
                    <a:pt x="1933" y="1150"/>
                    <a:pt x="1915" y="1178"/>
                    <a:pt x="1932" y="1160"/>
                  </a:cubicBezTo>
                  <a:cubicBezTo>
                    <a:pt x="1934" y="1173"/>
                    <a:pt x="1937" y="1193"/>
                    <a:pt x="1953" y="1206"/>
                  </a:cubicBezTo>
                  <a:cubicBezTo>
                    <a:pt x="1959" y="1208"/>
                    <a:pt x="1959" y="1201"/>
                    <a:pt x="1970" y="1200"/>
                  </a:cubicBezTo>
                  <a:cubicBezTo>
                    <a:pt x="1975" y="1239"/>
                    <a:pt x="2062" y="1139"/>
                    <a:pt x="2048" y="1084"/>
                  </a:cubicBezTo>
                  <a:cubicBezTo>
                    <a:pt x="2027" y="1042"/>
                    <a:pt x="2007" y="1033"/>
                    <a:pt x="1994" y="972"/>
                  </a:cubicBezTo>
                  <a:cubicBezTo>
                    <a:pt x="1976" y="976"/>
                    <a:pt x="1984" y="1044"/>
                    <a:pt x="1953" y="1009"/>
                  </a:cubicBezTo>
                  <a:cubicBezTo>
                    <a:pt x="1934" y="1004"/>
                    <a:pt x="1951" y="991"/>
                    <a:pt x="1949" y="979"/>
                  </a:cubicBezTo>
                  <a:cubicBezTo>
                    <a:pt x="1925" y="985"/>
                    <a:pt x="1920" y="958"/>
                    <a:pt x="1899" y="1001"/>
                  </a:cubicBezTo>
                  <a:cubicBezTo>
                    <a:pt x="1860" y="982"/>
                    <a:pt x="1863" y="1029"/>
                    <a:pt x="1854" y="1013"/>
                  </a:cubicBezTo>
                  <a:cubicBezTo>
                    <a:pt x="1846" y="1037"/>
                    <a:pt x="1812" y="1037"/>
                    <a:pt x="1790" y="1056"/>
                  </a:cubicBezTo>
                  <a:cubicBezTo>
                    <a:pt x="1788" y="1050"/>
                    <a:pt x="1783" y="1058"/>
                    <a:pt x="1785" y="1085"/>
                  </a:cubicBezTo>
                  <a:close/>
                  <a:moveTo>
                    <a:pt x="1960" y="1244"/>
                  </a:moveTo>
                  <a:cubicBezTo>
                    <a:pt x="1960" y="1250"/>
                    <a:pt x="1961" y="1267"/>
                    <a:pt x="1974" y="1253"/>
                  </a:cubicBezTo>
                  <a:cubicBezTo>
                    <a:pt x="1974" y="1259"/>
                    <a:pt x="1977" y="1251"/>
                    <a:pt x="1980" y="1244"/>
                  </a:cubicBezTo>
                  <a:cubicBezTo>
                    <a:pt x="1980" y="1245"/>
                    <a:pt x="1980" y="1246"/>
                    <a:pt x="1981" y="1246"/>
                  </a:cubicBezTo>
                  <a:cubicBezTo>
                    <a:pt x="1995" y="1231"/>
                    <a:pt x="1953" y="1219"/>
                    <a:pt x="1961" y="1244"/>
                  </a:cubicBezTo>
                  <a:lnTo>
                    <a:pt x="1960" y="1244"/>
                  </a:lnTo>
                  <a:close/>
                  <a:moveTo>
                    <a:pt x="2135" y="1281"/>
                  </a:moveTo>
                  <a:cubicBezTo>
                    <a:pt x="2133" y="1272"/>
                    <a:pt x="2161" y="1259"/>
                    <a:pt x="2146" y="1252"/>
                  </a:cubicBezTo>
                  <a:cubicBezTo>
                    <a:pt x="2145" y="1250"/>
                    <a:pt x="2147" y="1248"/>
                    <a:pt x="2145" y="1246"/>
                  </a:cubicBezTo>
                  <a:cubicBezTo>
                    <a:pt x="2113" y="1267"/>
                    <a:pt x="2044" y="1348"/>
                    <a:pt x="2135" y="1281"/>
                  </a:cubicBezTo>
                  <a:close/>
                  <a:moveTo>
                    <a:pt x="2155" y="1252"/>
                  </a:moveTo>
                  <a:cubicBezTo>
                    <a:pt x="2154" y="1265"/>
                    <a:pt x="2182" y="1241"/>
                    <a:pt x="2192" y="1216"/>
                  </a:cubicBezTo>
                  <a:cubicBezTo>
                    <a:pt x="2185" y="1216"/>
                    <a:pt x="2178" y="1218"/>
                    <a:pt x="2175" y="1202"/>
                  </a:cubicBezTo>
                  <a:cubicBezTo>
                    <a:pt x="2169" y="1221"/>
                    <a:pt x="2174" y="1170"/>
                    <a:pt x="2164" y="1180"/>
                  </a:cubicBezTo>
                  <a:cubicBezTo>
                    <a:pt x="2172" y="1225"/>
                    <a:pt x="2165" y="1217"/>
                    <a:pt x="2155" y="1252"/>
                  </a:cubicBezTo>
                  <a:close/>
                  <a:moveTo>
                    <a:pt x="2000" y="919"/>
                  </a:moveTo>
                  <a:cubicBezTo>
                    <a:pt x="1920" y="895"/>
                    <a:pt x="1983" y="924"/>
                    <a:pt x="1915" y="901"/>
                  </a:cubicBezTo>
                  <a:cubicBezTo>
                    <a:pt x="1916" y="906"/>
                    <a:pt x="1947" y="915"/>
                    <a:pt x="1920" y="913"/>
                  </a:cubicBezTo>
                  <a:cubicBezTo>
                    <a:pt x="1920" y="907"/>
                    <a:pt x="2008" y="980"/>
                    <a:pt x="1990" y="952"/>
                  </a:cubicBezTo>
                  <a:cubicBezTo>
                    <a:pt x="2010" y="940"/>
                    <a:pt x="2019" y="965"/>
                    <a:pt x="2045" y="970"/>
                  </a:cubicBezTo>
                  <a:cubicBezTo>
                    <a:pt x="2045" y="970"/>
                    <a:pt x="2045" y="969"/>
                    <a:pt x="2044" y="968"/>
                  </a:cubicBezTo>
                  <a:cubicBezTo>
                    <a:pt x="2049" y="968"/>
                    <a:pt x="2041" y="965"/>
                    <a:pt x="2041" y="965"/>
                  </a:cubicBezTo>
                  <a:cubicBezTo>
                    <a:pt x="2026" y="949"/>
                    <a:pt x="2031" y="937"/>
                    <a:pt x="2000" y="919"/>
                  </a:cubicBezTo>
                  <a:close/>
                  <a:moveTo>
                    <a:pt x="631" y="1173"/>
                  </a:moveTo>
                  <a:cubicBezTo>
                    <a:pt x="660" y="1183"/>
                    <a:pt x="668" y="1169"/>
                    <a:pt x="652" y="1138"/>
                  </a:cubicBezTo>
                  <a:cubicBezTo>
                    <a:pt x="680" y="1151"/>
                    <a:pt x="705" y="1115"/>
                    <a:pt x="707" y="1077"/>
                  </a:cubicBezTo>
                  <a:cubicBezTo>
                    <a:pt x="734" y="1033"/>
                    <a:pt x="773" y="1075"/>
                    <a:pt x="770" y="988"/>
                  </a:cubicBezTo>
                  <a:cubicBezTo>
                    <a:pt x="829" y="927"/>
                    <a:pt x="741" y="898"/>
                    <a:pt x="696" y="910"/>
                  </a:cubicBezTo>
                  <a:cubicBezTo>
                    <a:pt x="696" y="905"/>
                    <a:pt x="702" y="901"/>
                    <a:pt x="701" y="895"/>
                  </a:cubicBezTo>
                  <a:cubicBezTo>
                    <a:pt x="696" y="897"/>
                    <a:pt x="689" y="898"/>
                    <a:pt x="683" y="898"/>
                  </a:cubicBezTo>
                  <a:cubicBezTo>
                    <a:pt x="683" y="890"/>
                    <a:pt x="691" y="881"/>
                    <a:pt x="672" y="858"/>
                  </a:cubicBezTo>
                  <a:cubicBezTo>
                    <a:pt x="628" y="852"/>
                    <a:pt x="603" y="793"/>
                    <a:pt x="550" y="825"/>
                  </a:cubicBezTo>
                  <a:cubicBezTo>
                    <a:pt x="573" y="772"/>
                    <a:pt x="463" y="889"/>
                    <a:pt x="469" y="791"/>
                  </a:cubicBezTo>
                  <a:cubicBezTo>
                    <a:pt x="471" y="764"/>
                    <a:pt x="429" y="801"/>
                    <a:pt x="436" y="776"/>
                  </a:cubicBezTo>
                  <a:cubicBezTo>
                    <a:pt x="440" y="766"/>
                    <a:pt x="446" y="757"/>
                    <a:pt x="449" y="742"/>
                  </a:cubicBezTo>
                  <a:cubicBezTo>
                    <a:pt x="355" y="800"/>
                    <a:pt x="361" y="691"/>
                    <a:pt x="414" y="682"/>
                  </a:cubicBezTo>
                  <a:cubicBezTo>
                    <a:pt x="514" y="648"/>
                    <a:pt x="480" y="776"/>
                    <a:pt x="499" y="664"/>
                  </a:cubicBezTo>
                  <a:cubicBezTo>
                    <a:pt x="514" y="652"/>
                    <a:pt x="540" y="643"/>
                    <a:pt x="533" y="608"/>
                  </a:cubicBezTo>
                  <a:cubicBezTo>
                    <a:pt x="533" y="612"/>
                    <a:pt x="534" y="617"/>
                    <a:pt x="536" y="620"/>
                  </a:cubicBezTo>
                  <a:cubicBezTo>
                    <a:pt x="540" y="603"/>
                    <a:pt x="560" y="589"/>
                    <a:pt x="579" y="579"/>
                  </a:cubicBezTo>
                  <a:cubicBezTo>
                    <a:pt x="580" y="528"/>
                    <a:pt x="663" y="595"/>
                    <a:pt x="622" y="532"/>
                  </a:cubicBezTo>
                  <a:cubicBezTo>
                    <a:pt x="618" y="531"/>
                    <a:pt x="615" y="530"/>
                    <a:pt x="611" y="530"/>
                  </a:cubicBezTo>
                  <a:cubicBezTo>
                    <a:pt x="644" y="506"/>
                    <a:pt x="595" y="521"/>
                    <a:pt x="579" y="539"/>
                  </a:cubicBezTo>
                  <a:cubicBezTo>
                    <a:pt x="575" y="517"/>
                    <a:pt x="745" y="484"/>
                    <a:pt x="667" y="483"/>
                  </a:cubicBezTo>
                  <a:cubicBezTo>
                    <a:pt x="667" y="463"/>
                    <a:pt x="662" y="370"/>
                    <a:pt x="627" y="426"/>
                  </a:cubicBezTo>
                  <a:cubicBezTo>
                    <a:pt x="616" y="397"/>
                    <a:pt x="590" y="327"/>
                    <a:pt x="565" y="416"/>
                  </a:cubicBezTo>
                  <a:cubicBezTo>
                    <a:pt x="574" y="438"/>
                    <a:pt x="514" y="542"/>
                    <a:pt x="528" y="453"/>
                  </a:cubicBezTo>
                  <a:cubicBezTo>
                    <a:pt x="509" y="433"/>
                    <a:pt x="471" y="440"/>
                    <a:pt x="474" y="406"/>
                  </a:cubicBezTo>
                  <a:cubicBezTo>
                    <a:pt x="471" y="406"/>
                    <a:pt x="471" y="412"/>
                    <a:pt x="467" y="412"/>
                  </a:cubicBezTo>
                  <a:cubicBezTo>
                    <a:pt x="464" y="393"/>
                    <a:pt x="482" y="381"/>
                    <a:pt x="498" y="356"/>
                  </a:cubicBezTo>
                  <a:cubicBezTo>
                    <a:pt x="497" y="358"/>
                    <a:pt x="511" y="352"/>
                    <a:pt x="533" y="338"/>
                  </a:cubicBezTo>
                  <a:cubicBezTo>
                    <a:pt x="536" y="334"/>
                    <a:pt x="521" y="312"/>
                    <a:pt x="534" y="327"/>
                  </a:cubicBezTo>
                  <a:cubicBezTo>
                    <a:pt x="555" y="337"/>
                    <a:pt x="624" y="275"/>
                    <a:pt x="571" y="277"/>
                  </a:cubicBezTo>
                  <a:cubicBezTo>
                    <a:pt x="565" y="282"/>
                    <a:pt x="544" y="332"/>
                    <a:pt x="550" y="270"/>
                  </a:cubicBezTo>
                  <a:cubicBezTo>
                    <a:pt x="546" y="273"/>
                    <a:pt x="534" y="301"/>
                    <a:pt x="541" y="272"/>
                  </a:cubicBezTo>
                  <a:cubicBezTo>
                    <a:pt x="540" y="272"/>
                    <a:pt x="538" y="272"/>
                    <a:pt x="536" y="271"/>
                  </a:cubicBezTo>
                  <a:cubicBezTo>
                    <a:pt x="542" y="258"/>
                    <a:pt x="532" y="223"/>
                    <a:pt x="557" y="216"/>
                  </a:cubicBezTo>
                  <a:cubicBezTo>
                    <a:pt x="613" y="196"/>
                    <a:pt x="520" y="167"/>
                    <a:pt x="528" y="267"/>
                  </a:cubicBezTo>
                  <a:cubicBezTo>
                    <a:pt x="522" y="274"/>
                    <a:pt x="492" y="320"/>
                    <a:pt x="506" y="281"/>
                  </a:cubicBezTo>
                  <a:cubicBezTo>
                    <a:pt x="456" y="296"/>
                    <a:pt x="458" y="241"/>
                    <a:pt x="446" y="273"/>
                  </a:cubicBezTo>
                  <a:cubicBezTo>
                    <a:pt x="408" y="302"/>
                    <a:pt x="417" y="232"/>
                    <a:pt x="367" y="229"/>
                  </a:cubicBezTo>
                  <a:cubicBezTo>
                    <a:pt x="367" y="226"/>
                    <a:pt x="366" y="223"/>
                    <a:pt x="366" y="220"/>
                  </a:cubicBezTo>
                  <a:cubicBezTo>
                    <a:pt x="340" y="198"/>
                    <a:pt x="363" y="221"/>
                    <a:pt x="311" y="225"/>
                  </a:cubicBezTo>
                  <a:cubicBezTo>
                    <a:pt x="360" y="210"/>
                    <a:pt x="350" y="209"/>
                    <a:pt x="304" y="215"/>
                  </a:cubicBezTo>
                  <a:cubicBezTo>
                    <a:pt x="300" y="241"/>
                    <a:pt x="281" y="179"/>
                    <a:pt x="234" y="171"/>
                  </a:cubicBezTo>
                  <a:cubicBezTo>
                    <a:pt x="232" y="165"/>
                    <a:pt x="230" y="154"/>
                    <a:pt x="214" y="150"/>
                  </a:cubicBezTo>
                  <a:cubicBezTo>
                    <a:pt x="214" y="147"/>
                    <a:pt x="218" y="145"/>
                    <a:pt x="220" y="144"/>
                  </a:cubicBezTo>
                  <a:cubicBezTo>
                    <a:pt x="221" y="145"/>
                    <a:pt x="136" y="153"/>
                    <a:pt x="129" y="185"/>
                  </a:cubicBezTo>
                  <a:cubicBezTo>
                    <a:pt x="137" y="201"/>
                    <a:pt x="137" y="243"/>
                    <a:pt x="116" y="208"/>
                  </a:cubicBezTo>
                  <a:cubicBezTo>
                    <a:pt x="114" y="211"/>
                    <a:pt x="93" y="211"/>
                    <a:pt x="92" y="224"/>
                  </a:cubicBezTo>
                  <a:cubicBezTo>
                    <a:pt x="151" y="290"/>
                    <a:pt x="69" y="226"/>
                    <a:pt x="66" y="295"/>
                  </a:cubicBezTo>
                  <a:cubicBezTo>
                    <a:pt x="72" y="356"/>
                    <a:pt x="146" y="320"/>
                    <a:pt x="0" y="392"/>
                  </a:cubicBezTo>
                  <a:cubicBezTo>
                    <a:pt x="41" y="387"/>
                    <a:pt x="107" y="349"/>
                    <a:pt x="147" y="311"/>
                  </a:cubicBezTo>
                  <a:cubicBezTo>
                    <a:pt x="163" y="309"/>
                    <a:pt x="145" y="315"/>
                    <a:pt x="133" y="329"/>
                  </a:cubicBezTo>
                  <a:cubicBezTo>
                    <a:pt x="134" y="329"/>
                    <a:pt x="131" y="335"/>
                    <a:pt x="131" y="335"/>
                  </a:cubicBezTo>
                  <a:cubicBezTo>
                    <a:pt x="135" y="353"/>
                    <a:pt x="169" y="300"/>
                    <a:pt x="169" y="328"/>
                  </a:cubicBezTo>
                  <a:cubicBezTo>
                    <a:pt x="177" y="331"/>
                    <a:pt x="183" y="339"/>
                    <a:pt x="196" y="342"/>
                  </a:cubicBezTo>
                  <a:cubicBezTo>
                    <a:pt x="211" y="343"/>
                    <a:pt x="201" y="359"/>
                    <a:pt x="218" y="366"/>
                  </a:cubicBezTo>
                  <a:cubicBezTo>
                    <a:pt x="230" y="376"/>
                    <a:pt x="226" y="398"/>
                    <a:pt x="232" y="411"/>
                  </a:cubicBezTo>
                  <a:cubicBezTo>
                    <a:pt x="245" y="396"/>
                    <a:pt x="223" y="434"/>
                    <a:pt x="238" y="434"/>
                  </a:cubicBezTo>
                  <a:cubicBezTo>
                    <a:pt x="239" y="437"/>
                    <a:pt x="234" y="436"/>
                    <a:pt x="240" y="450"/>
                  </a:cubicBezTo>
                  <a:cubicBezTo>
                    <a:pt x="227" y="463"/>
                    <a:pt x="275" y="484"/>
                    <a:pt x="254" y="509"/>
                  </a:cubicBezTo>
                  <a:cubicBezTo>
                    <a:pt x="251" y="467"/>
                    <a:pt x="223" y="560"/>
                    <a:pt x="227" y="593"/>
                  </a:cubicBezTo>
                  <a:cubicBezTo>
                    <a:pt x="247" y="635"/>
                    <a:pt x="265" y="685"/>
                    <a:pt x="299" y="730"/>
                  </a:cubicBezTo>
                  <a:cubicBezTo>
                    <a:pt x="303" y="729"/>
                    <a:pt x="252" y="634"/>
                    <a:pt x="284" y="670"/>
                  </a:cubicBezTo>
                  <a:cubicBezTo>
                    <a:pt x="338" y="805"/>
                    <a:pt x="351" y="744"/>
                    <a:pt x="453" y="819"/>
                  </a:cubicBezTo>
                  <a:cubicBezTo>
                    <a:pt x="481" y="870"/>
                    <a:pt x="540" y="774"/>
                    <a:pt x="482" y="931"/>
                  </a:cubicBezTo>
                  <a:cubicBezTo>
                    <a:pt x="612" y="1130"/>
                    <a:pt x="534" y="919"/>
                    <a:pt x="568" y="1226"/>
                  </a:cubicBezTo>
                  <a:cubicBezTo>
                    <a:pt x="566" y="1237"/>
                    <a:pt x="567" y="1244"/>
                    <a:pt x="553" y="1246"/>
                  </a:cubicBezTo>
                  <a:cubicBezTo>
                    <a:pt x="555" y="1246"/>
                    <a:pt x="557" y="1246"/>
                    <a:pt x="559" y="1246"/>
                  </a:cubicBezTo>
                  <a:cubicBezTo>
                    <a:pt x="557" y="1250"/>
                    <a:pt x="569" y="1253"/>
                    <a:pt x="564" y="1260"/>
                  </a:cubicBezTo>
                  <a:cubicBezTo>
                    <a:pt x="562" y="1259"/>
                    <a:pt x="568" y="1267"/>
                    <a:pt x="560" y="1265"/>
                  </a:cubicBezTo>
                  <a:cubicBezTo>
                    <a:pt x="561" y="1265"/>
                    <a:pt x="562" y="1266"/>
                    <a:pt x="562" y="1266"/>
                  </a:cubicBezTo>
                  <a:cubicBezTo>
                    <a:pt x="560" y="1272"/>
                    <a:pt x="566" y="1272"/>
                    <a:pt x="569" y="1275"/>
                  </a:cubicBezTo>
                  <a:cubicBezTo>
                    <a:pt x="561" y="1277"/>
                    <a:pt x="588" y="1329"/>
                    <a:pt x="606" y="1302"/>
                  </a:cubicBezTo>
                  <a:cubicBezTo>
                    <a:pt x="615" y="1276"/>
                    <a:pt x="601" y="1231"/>
                    <a:pt x="624" y="1213"/>
                  </a:cubicBezTo>
                  <a:cubicBezTo>
                    <a:pt x="596" y="1181"/>
                    <a:pt x="638" y="1209"/>
                    <a:pt x="631" y="1173"/>
                  </a:cubicBezTo>
                  <a:close/>
                  <a:moveTo>
                    <a:pt x="1033" y="504"/>
                  </a:moveTo>
                  <a:cubicBezTo>
                    <a:pt x="1035" y="492"/>
                    <a:pt x="1022" y="492"/>
                    <a:pt x="1011" y="469"/>
                  </a:cubicBezTo>
                  <a:cubicBezTo>
                    <a:pt x="1008" y="468"/>
                    <a:pt x="1005" y="469"/>
                    <a:pt x="1002" y="468"/>
                  </a:cubicBezTo>
                  <a:cubicBezTo>
                    <a:pt x="1027" y="446"/>
                    <a:pt x="991" y="458"/>
                    <a:pt x="1006" y="442"/>
                  </a:cubicBezTo>
                  <a:cubicBezTo>
                    <a:pt x="995" y="441"/>
                    <a:pt x="987" y="454"/>
                    <a:pt x="990" y="472"/>
                  </a:cubicBezTo>
                  <a:cubicBezTo>
                    <a:pt x="993" y="468"/>
                    <a:pt x="998" y="465"/>
                    <a:pt x="996" y="478"/>
                  </a:cubicBezTo>
                  <a:cubicBezTo>
                    <a:pt x="998" y="478"/>
                    <a:pt x="1001" y="478"/>
                    <a:pt x="1004" y="478"/>
                  </a:cubicBezTo>
                  <a:cubicBezTo>
                    <a:pt x="1003" y="480"/>
                    <a:pt x="1010" y="494"/>
                    <a:pt x="998" y="491"/>
                  </a:cubicBezTo>
                  <a:cubicBezTo>
                    <a:pt x="992" y="513"/>
                    <a:pt x="1018" y="505"/>
                    <a:pt x="991" y="523"/>
                  </a:cubicBezTo>
                  <a:cubicBezTo>
                    <a:pt x="1004" y="519"/>
                    <a:pt x="1034" y="519"/>
                    <a:pt x="1033" y="504"/>
                  </a:cubicBezTo>
                  <a:close/>
                  <a:moveTo>
                    <a:pt x="973" y="482"/>
                  </a:moveTo>
                  <a:cubicBezTo>
                    <a:pt x="971" y="483"/>
                    <a:pt x="968" y="481"/>
                    <a:pt x="966" y="481"/>
                  </a:cubicBezTo>
                  <a:cubicBezTo>
                    <a:pt x="967" y="485"/>
                    <a:pt x="964" y="487"/>
                    <a:pt x="967" y="492"/>
                  </a:cubicBezTo>
                  <a:cubicBezTo>
                    <a:pt x="968" y="492"/>
                    <a:pt x="971" y="491"/>
                    <a:pt x="971" y="493"/>
                  </a:cubicBezTo>
                  <a:cubicBezTo>
                    <a:pt x="972" y="492"/>
                    <a:pt x="964" y="496"/>
                    <a:pt x="969" y="498"/>
                  </a:cubicBezTo>
                  <a:cubicBezTo>
                    <a:pt x="969" y="499"/>
                    <a:pt x="963" y="499"/>
                    <a:pt x="962" y="503"/>
                  </a:cubicBezTo>
                  <a:cubicBezTo>
                    <a:pt x="962" y="505"/>
                    <a:pt x="963" y="504"/>
                    <a:pt x="967" y="507"/>
                  </a:cubicBezTo>
                  <a:cubicBezTo>
                    <a:pt x="973" y="516"/>
                    <a:pt x="1005" y="485"/>
                    <a:pt x="983" y="475"/>
                  </a:cubicBezTo>
                  <a:cubicBezTo>
                    <a:pt x="975" y="474"/>
                    <a:pt x="979" y="476"/>
                    <a:pt x="973" y="482"/>
                  </a:cubicBezTo>
                  <a:close/>
                  <a:moveTo>
                    <a:pt x="658" y="530"/>
                  </a:moveTo>
                  <a:cubicBezTo>
                    <a:pt x="657" y="533"/>
                    <a:pt x="655" y="534"/>
                    <a:pt x="668" y="533"/>
                  </a:cubicBezTo>
                  <a:cubicBezTo>
                    <a:pt x="667" y="536"/>
                    <a:pt x="677" y="533"/>
                    <a:pt x="678" y="533"/>
                  </a:cubicBezTo>
                  <a:cubicBezTo>
                    <a:pt x="676" y="553"/>
                    <a:pt x="690" y="524"/>
                    <a:pt x="689" y="540"/>
                  </a:cubicBezTo>
                  <a:cubicBezTo>
                    <a:pt x="690" y="540"/>
                    <a:pt x="690" y="539"/>
                    <a:pt x="691" y="540"/>
                  </a:cubicBezTo>
                  <a:cubicBezTo>
                    <a:pt x="691" y="541"/>
                    <a:pt x="691" y="542"/>
                    <a:pt x="691" y="544"/>
                  </a:cubicBezTo>
                  <a:cubicBezTo>
                    <a:pt x="699" y="548"/>
                    <a:pt x="697" y="522"/>
                    <a:pt x="690" y="519"/>
                  </a:cubicBezTo>
                  <a:cubicBezTo>
                    <a:pt x="689" y="518"/>
                    <a:pt x="683" y="523"/>
                    <a:pt x="681" y="516"/>
                  </a:cubicBezTo>
                  <a:cubicBezTo>
                    <a:pt x="680" y="515"/>
                    <a:pt x="682" y="509"/>
                    <a:pt x="676" y="516"/>
                  </a:cubicBezTo>
                  <a:cubicBezTo>
                    <a:pt x="695" y="481"/>
                    <a:pt x="663" y="523"/>
                    <a:pt x="658" y="530"/>
                  </a:cubicBezTo>
                  <a:close/>
                  <a:moveTo>
                    <a:pt x="462" y="739"/>
                  </a:moveTo>
                  <a:cubicBezTo>
                    <a:pt x="481" y="734"/>
                    <a:pt x="494" y="735"/>
                    <a:pt x="515" y="752"/>
                  </a:cubicBezTo>
                  <a:cubicBezTo>
                    <a:pt x="513" y="752"/>
                    <a:pt x="511" y="752"/>
                    <a:pt x="511" y="755"/>
                  </a:cubicBezTo>
                  <a:cubicBezTo>
                    <a:pt x="565" y="760"/>
                    <a:pt x="492" y="716"/>
                    <a:pt x="462" y="739"/>
                  </a:cubicBezTo>
                  <a:close/>
                  <a:moveTo>
                    <a:pt x="534" y="766"/>
                  </a:moveTo>
                  <a:cubicBezTo>
                    <a:pt x="531" y="769"/>
                    <a:pt x="593" y="768"/>
                    <a:pt x="564" y="759"/>
                  </a:cubicBezTo>
                  <a:cubicBezTo>
                    <a:pt x="564" y="759"/>
                    <a:pt x="566" y="759"/>
                    <a:pt x="565" y="756"/>
                  </a:cubicBezTo>
                  <a:cubicBezTo>
                    <a:pt x="519" y="752"/>
                    <a:pt x="561" y="762"/>
                    <a:pt x="534" y="766"/>
                  </a:cubicBezTo>
                  <a:close/>
                  <a:moveTo>
                    <a:pt x="485" y="225"/>
                  </a:moveTo>
                  <a:cubicBezTo>
                    <a:pt x="484" y="225"/>
                    <a:pt x="484" y="225"/>
                    <a:pt x="484" y="225"/>
                  </a:cubicBezTo>
                  <a:cubicBezTo>
                    <a:pt x="492" y="213"/>
                    <a:pt x="490" y="167"/>
                    <a:pt x="474" y="206"/>
                  </a:cubicBezTo>
                  <a:cubicBezTo>
                    <a:pt x="465" y="228"/>
                    <a:pt x="471" y="216"/>
                    <a:pt x="469" y="193"/>
                  </a:cubicBezTo>
                  <a:cubicBezTo>
                    <a:pt x="472" y="202"/>
                    <a:pt x="441" y="194"/>
                    <a:pt x="449" y="180"/>
                  </a:cubicBezTo>
                  <a:cubicBezTo>
                    <a:pt x="431" y="178"/>
                    <a:pt x="408" y="205"/>
                    <a:pt x="421" y="210"/>
                  </a:cubicBezTo>
                  <a:cubicBezTo>
                    <a:pt x="413" y="211"/>
                    <a:pt x="403" y="213"/>
                    <a:pt x="414" y="220"/>
                  </a:cubicBezTo>
                  <a:cubicBezTo>
                    <a:pt x="423" y="222"/>
                    <a:pt x="447" y="230"/>
                    <a:pt x="431" y="234"/>
                  </a:cubicBezTo>
                  <a:cubicBezTo>
                    <a:pt x="345" y="217"/>
                    <a:pt x="474" y="289"/>
                    <a:pt x="477" y="254"/>
                  </a:cubicBezTo>
                  <a:cubicBezTo>
                    <a:pt x="502" y="260"/>
                    <a:pt x="481" y="240"/>
                    <a:pt x="485" y="225"/>
                  </a:cubicBezTo>
                  <a:close/>
                  <a:moveTo>
                    <a:pt x="411" y="189"/>
                  </a:moveTo>
                  <a:cubicBezTo>
                    <a:pt x="446" y="189"/>
                    <a:pt x="463" y="140"/>
                    <a:pt x="409" y="159"/>
                  </a:cubicBezTo>
                  <a:cubicBezTo>
                    <a:pt x="404" y="163"/>
                    <a:pt x="354" y="226"/>
                    <a:pt x="411" y="189"/>
                  </a:cubicBezTo>
                  <a:close/>
                  <a:moveTo>
                    <a:pt x="521" y="226"/>
                  </a:moveTo>
                  <a:cubicBezTo>
                    <a:pt x="518" y="233"/>
                    <a:pt x="532" y="226"/>
                    <a:pt x="537" y="217"/>
                  </a:cubicBezTo>
                  <a:cubicBezTo>
                    <a:pt x="537" y="218"/>
                    <a:pt x="535" y="209"/>
                    <a:pt x="535" y="209"/>
                  </a:cubicBezTo>
                  <a:cubicBezTo>
                    <a:pt x="534" y="206"/>
                    <a:pt x="524" y="206"/>
                    <a:pt x="538" y="202"/>
                  </a:cubicBezTo>
                  <a:cubicBezTo>
                    <a:pt x="538" y="202"/>
                    <a:pt x="543" y="195"/>
                    <a:pt x="543" y="196"/>
                  </a:cubicBezTo>
                  <a:cubicBezTo>
                    <a:pt x="540" y="189"/>
                    <a:pt x="541" y="198"/>
                    <a:pt x="530" y="189"/>
                  </a:cubicBezTo>
                  <a:cubicBezTo>
                    <a:pt x="531" y="189"/>
                    <a:pt x="522" y="192"/>
                    <a:pt x="523" y="190"/>
                  </a:cubicBezTo>
                  <a:cubicBezTo>
                    <a:pt x="525" y="199"/>
                    <a:pt x="512" y="193"/>
                    <a:pt x="524" y="204"/>
                  </a:cubicBezTo>
                  <a:cubicBezTo>
                    <a:pt x="512" y="209"/>
                    <a:pt x="525" y="209"/>
                    <a:pt x="507" y="204"/>
                  </a:cubicBezTo>
                  <a:cubicBezTo>
                    <a:pt x="505" y="210"/>
                    <a:pt x="514" y="245"/>
                    <a:pt x="521" y="226"/>
                  </a:cubicBezTo>
                  <a:close/>
                  <a:moveTo>
                    <a:pt x="564" y="252"/>
                  </a:moveTo>
                  <a:cubicBezTo>
                    <a:pt x="550" y="255"/>
                    <a:pt x="559" y="260"/>
                    <a:pt x="584" y="268"/>
                  </a:cubicBezTo>
                  <a:cubicBezTo>
                    <a:pt x="587" y="275"/>
                    <a:pt x="623" y="262"/>
                    <a:pt x="613" y="278"/>
                  </a:cubicBezTo>
                  <a:cubicBezTo>
                    <a:pt x="617" y="279"/>
                    <a:pt x="615" y="286"/>
                    <a:pt x="622" y="291"/>
                  </a:cubicBezTo>
                  <a:cubicBezTo>
                    <a:pt x="653" y="326"/>
                    <a:pt x="605" y="329"/>
                    <a:pt x="590" y="348"/>
                  </a:cubicBezTo>
                  <a:cubicBezTo>
                    <a:pt x="608" y="342"/>
                    <a:pt x="666" y="423"/>
                    <a:pt x="642" y="365"/>
                  </a:cubicBezTo>
                  <a:cubicBezTo>
                    <a:pt x="647" y="381"/>
                    <a:pt x="670" y="372"/>
                    <a:pt x="657" y="356"/>
                  </a:cubicBezTo>
                  <a:cubicBezTo>
                    <a:pt x="651" y="346"/>
                    <a:pt x="645" y="322"/>
                    <a:pt x="667" y="338"/>
                  </a:cubicBezTo>
                  <a:cubicBezTo>
                    <a:pt x="658" y="360"/>
                    <a:pt x="688" y="337"/>
                    <a:pt x="685" y="332"/>
                  </a:cubicBezTo>
                  <a:cubicBezTo>
                    <a:pt x="689" y="328"/>
                    <a:pt x="681" y="329"/>
                    <a:pt x="679" y="329"/>
                  </a:cubicBezTo>
                  <a:cubicBezTo>
                    <a:pt x="678" y="329"/>
                    <a:pt x="683" y="325"/>
                    <a:pt x="677" y="325"/>
                  </a:cubicBezTo>
                  <a:cubicBezTo>
                    <a:pt x="678" y="324"/>
                    <a:pt x="681" y="321"/>
                    <a:pt x="675" y="322"/>
                  </a:cubicBezTo>
                  <a:cubicBezTo>
                    <a:pt x="676" y="317"/>
                    <a:pt x="674" y="318"/>
                    <a:pt x="670" y="318"/>
                  </a:cubicBezTo>
                  <a:cubicBezTo>
                    <a:pt x="671" y="317"/>
                    <a:pt x="672" y="316"/>
                    <a:pt x="672" y="315"/>
                  </a:cubicBezTo>
                  <a:cubicBezTo>
                    <a:pt x="671" y="315"/>
                    <a:pt x="670" y="315"/>
                    <a:pt x="669" y="315"/>
                  </a:cubicBezTo>
                  <a:cubicBezTo>
                    <a:pt x="669" y="312"/>
                    <a:pt x="668" y="312"/>
                    <a:pt x="665" y="312"/>
                  </a:cubicBezTo>
                  <a:cubicBezTo>
                    <a:pt x="666" y="310"/>
                    <a:pt x="670" y="307"/>
                    <a:pt x="662" y="308"/>
                  </a:cubicBezTo>
                  <a:cubicBezTo>
                    <a:pt x="655" y="292"/>
                    <a:pt x="683" y="294"/>
                    <a:pt x="655" y="283"/>
                  </a:cubicBezTo>
                  <a:cubicBezTo>
                    <a:pt x="663" y="280"/>
                    <a:pt x="673" y="264"/>
                    <a:pt x="653" y="278"/>
                  </a:cubicBezTo>
                  <a:cubicBezTo>
                    <a:pt x="655" y="272"/>
                    <a:pt x="656" y="272"/>
                    <a:pt x="650" y="272"/>
                  </a:cubicBezTo>
                  <a:cubicBezTo>
                    <a:pt x="658" y="255"/>
                    <a:pt x="638" y="271"/>
                    <a:pt x="646" y="257"/>
                  </a:cubicBezTo>
                  <a:cubicBezTo>
                    <a:pt x="645" y="258"/>
                    <a:pt x="640" y="261"/>
                    <a:pt x="639" y="260"/>
                  </a:cubicBezTo>
                  <a:cubicBezTo>
                    <a:pt x="637" y="256"/>
                    <a:pt x="647" y="239"/>
                    <a:pt x="630" y="237"/>
                  </a:cubicBezTo>
                  <a:cubicBezTo>
                    <a:pt x="634" y="242"/>
                    <a:pt x="611" y="249"/>
                    <a:pt x="615" y="235"/>
                  </a:cubicBezTo>
                  <a:cubicBezTo>
                    <a:pt x="627" y="211"/>
                    <a:pt x="606" y="208"/>
                    <a:pt x="597" y="227"/>
                  </a:cubicBezTo>
                  <a:cubicBezTo>
                    <a:pt x="587" y="216"/>
                    <a:pt x="596" y="240"/>
                    <a:pt x="588" y="235"/>
                  </a:cubicBezTo>
                  <a:cubicBezTo>
                    <a:pt x="568" y="283"/>
                    <a:pt x="599" y="210"/>
                    <a:pt x="595" y="207"/>
                  </a:cubicBezTo>
                  <a:cubicBezTo>
                    <a:pt x="577" y="210"/>
                    <a:pt x="552" y="235"/>
                    <a:pt x="564" y="252"/>
                  </a:cubicBezTo>
                  <a:close/>
                  <a:moveTo>
                    <a:pt x="738" y="356"/>
                  </a:moveTo>
                  <a:cubicBezTo>
                    <a:pt x="741" y="421"/>
                    <a:pt x="760" y="434"/>
                    <a:pt x="804" y="363"/>
                  </a:cubicBezTo>
                  <a:cubicBezTo>
                    <a:pt x="804" y="350"/>
                    <a:pt x="958" y="302"/>
                    <a:pt x="879" y="302"/>
                  </a:cubicBezTo>
                  <a:cubicBezTo>
                    <a:pt x="880" y="295"/>
                    <a:pt x="892" y="299"/>
                    <a:pt x="892" y="289"/>
                  </a:cubicBezTo>
                  <a:cubicBezTo>
                    <a:pt x="918" y="299"/>
                    <a:pt x="914" y="296"/>
                    <a:pt x="893" y="262"/>
                  </a:cubicBezTo>
                  <a:cubicBezTo>
                    <a:pt x="944" y="258"/>
                    <a:pt x="915" y="217"/>
                    <a:pt x="939" y="168"/>
                  </a:cubicBezTo>
                  <a:cubicBezTo>
                    <a:pt x="931" y="146"/>
                    <a:pt x="1022" y="82"/>
                    <a:pt x="915" y="132"/>
                  </a:cubicBezTo>
                  <a:cubicBezTo>
                    <a:pt x="921" y="124"/>
                    <a:pt x="955" y="99"/>
                    <a:pt x="921" y="108"/>
                  </a:cubicBezTo>
                  <a:cubicBezTo>
                    <a:pt x="937" y="95"/>
                    <a:pt x="908" y="103"/>
                    <a:pt x="884" y="103"/>
                  </a:cubicBezTo>
                  <a:cubicBezTo>
                    <a:pt x="884" y="83"/>
                    <a:pt x="968" y="100"/>
                    <a:pt x="928" y="81"/>
                  </a:cubicBezTo>
                  <a:cubicBezTo>
                    <a:pt x="929" y="80"/>
                    <a:pt x="929" y="79"/>
                    <a:pt x="931" y="79"/>
                  </a:cubicBezTo>
                  <a:cubicBezTo>
                    <a:pt x="929" y="77"/>
                    <a:pt x="929" y="75"/>
                    <a:pt x="929" y="73"/>
                  </a:cubicBezTo>
                  <a:cubicBezTo>
                    <a:pt x="915" y="76"/>
                    <a:pt x="858" y="76"/>
                    <a:pt x="920" y="66"/>
                  </a:cubicBezTo>
                  <a:cubicBezTo>
                    <a:pt x="892" y="42"/>
                    <a:pt x="867" y="83"/>
                    <a:pt x="853" y="69"/>
                  </a:cubicBezTo>
                  <a:cubicBezTo>
                    <a:pt x="834" y="81"/>
                    <a:pt x="853" y="131"/>
                    <a:pt x="827" y="78"/>
                  </a:cubicBezTo>
                  <a:cubicBezTo>
                    <a:pt x="831" y="87"/>
                    <a:pt x="819" y="102"/>
                    <a:pt x="814" y="79"/>
                  </a:cubicBezTo>
                  <a:cubicBezTo>
                    <a:pt x="802" y="104"/>
                    <a:pt x="822" y="71"/>
                    <a:pt x="787" y="79"/>
                  </a:cubicBezTo>
                  <a:cubicBezTo>
                    <a:pt x="785" y="100"/>
                    <a:pt x="793" y="71"/>
                    <a:pt x="742" y="108"/>
                  </a:cubicBezTo>
                  <a:cubicBezTo>
                    <a:pt x="751" y="132"/>
                    <a:pt x="730" y="130"/>
                    <a:pt x="701" y="141"/>
                  </a:cubicBezTo>
                  <a:cubicBezTo>
                    <a:pt x="681" y="162"/>
                    <a:pt x="730" y="145"/>
                    <a:pt x="692" y="177"/>
                  </a:cubicBezTo>
                  <a:cubicBezTo>
                    <a:pt x="783" y="216"/>
                    <a:pt x="723" y="222"/>
                    <a:pt x="756" y="303"/>
                  </a:cubicBezTo>
                  <a:cubicBezTo>
                    <a:pt x="742" y="319"/>
                    <a:pt x="724" y="335"/>
                    <a:pt x="738" y="356"/>
                  </a:cubicBezTo>
                  <a:close/>
                  <a:moveTo>
                    <a:pt x="913" y="362"/>
                  </a:moveTo>
                  <a:cubicBezTo>
                    <a:pt x="906" y="370"/>
                    <a:pt x="903" y="348"/>
                    <a:pt x="894" y="357"/>
                  </a:cubicBezTo>
                  <a:cubicBezTo>
                    <a:pt x="896" y="355"/>
                    <a:pt x="892" y="362"/>
                    <a:pt x="892" y="360"/>
                  </a:cubicBezTo>
                  <a:cubicBezTo>
                    <a:pt x="888" y="366"/>
                    <a:pt x="913" y="362"/>
                    <a:pt x="897" y="367"/>
                  </a:cubicBezTo>
                  <a:cubicBezTo>
                    <a:pt x="892" y="363"/>
                    <a:pt x="900" y="404"/>
                    <a:pt x="941" y="377"/>
                  </a:cubicBezTo>
                  <a:cubicBezTo>
                    <a:pt x="955" y="381"/>
                    <a:pt x="945" y="337"/>
                    <a:pt x="924" y="362"/>
                  </a:cubicBezTo>
                  <a:cubicBezTo>
                    <a:pt x="923" y="360"/>
                    <a:pt x="913" y="352"/>
                    <a:pt x="913" y="362"/>
                  </a:cubicBezTo>
                  <a:close/>
                  <a:moveTo>
                    <a:pt x="643" y="172"/>
                  </a:moveTo>
                  <a:cubicBezTo>
                    <a:pt x="673" y="151"/>
                    <a:pt x="714" y="95"/>
                    <a:pt x="781" y="72"/>
                  </a:cubicBezTo>
                  <a:cubicBezTo>
                    <a:pt x="760" y="0"/>
                    <a:pt x="585" y="69"/>
                    <a:pt x="704" y="86"/>
                  </a:cubicBezTo>
                  <a:cubicBezTo>
                    <a:pt x="608" y="99"/>
                    <a:pt x="699" y="94"/>
                    <a:pt x="626" y="128"/>
                  </a:cubicBezTo>
                  <a:cubicBezTo>
                    <a:pt x="629" y="129"/>
                    <a:pt x="631" y="130"/>
                    <a:pt x="634" y="130"/>
                  </a:cubicBezTo>
                  <a:cubicBezTo>
                    <a:pt x="633" y="134"/>
                    <a:pt x="635" y="136"/>
                    <a:pt x="634" y="140"/>
                  </a:cubicBezTo>
                  <a:cubicBezTo>
                    <a:pt x="618" y="149"/>
                    <a:pt x="588" y="161"/>
                    <a:pt x="643" y="172"/>
                  </a:cubicBezTo>
                  <a:close/>
                  <a:moveTo>
                    <a:pt x="603" y="163"/>
                  </a:moveTo>
                  <a:cubicBezTo>
                    <a:pt x="603" y="162"/>
                    <a:pt x="590" y="154"/>
                    <a:pt x="599" y="155"/>
                  </a:cubicBezTo>
                  <a:cubicBezTo>
                    <a:pt x="572" y="154"/>
                    <a:pt x="603" y="140"/>
                    <a:pt x="573" y="143"/>
                  </a:cubicBezTo>
                  <a:cubicBezTo>
                    <a:pt x="572" y="144"/>
                    <a:pt x="579" y="146"/>
                    <a:pt x="575" y="148"/>
                  </a:cubicBezTo>
                  <a:cubicBezTo>
                    <a:pt x="575" y="147"/>
                    <a:pt x="576" y="156"/>
                    <a:pt x="575" y="153"/>
                  </a:cubicBezTo>
                  <a:cubicBezTo>
                    <a:pt x="601" y="154"/>
                    <a:pt x="561" y="197"/>
                    <a:pt x="592" y="188"/>
                  </a:cubicBezTo>
                  <a:cubicBezTo>
                    <a:pt x="589" y="193"/>
                    <a:pt x="619" y="205"/>
                    <a:pt x="638" y="197"/>
                  </a:cubicBezTo>
                  <a:cubicBezTo>
                    <a:pt x="644" y="178"/>
                    <a:pt x="626" y="177"/>
                    <a:pt x="604" y="178"/>
                  </a:cubicBezTo>
                  <a:cubicBezTo>
                    <a:pt x="605" y="172"/>
                    <a:pt x="596" y="180"/>
                    <a:pt x="596" y="170"/>
                  </a:cubicBezTo>
                  <a:cubicBezTo>
                    <a:pt x="588" y="161"/>
                    <a:pt x="597" y="172"/>
                    <a:pt x="592" y="160"/>
                  </a:cubicBezTo>
                  <a:cubicBezTo>
                    <a:pt x="593" y="160"/>
                    <a:pt x="604" y="166"/>
                    <a:pt x="603" y="163"/>
                  </a:cubicBezTo>
                  <a:close/>
                  <a:moveTo>
                    <a:pt x="564" y="169"/>
                  </a:moveTo>
                  <a:cubicBezTo>
                    <a:pt x="555" y="171"/>
                    <a:pt x="561" y="193"/>
                    <a:pt x="571" y="177"/>
                  </a:cubicBezTo>
                  <a:cubicBezTo>
                    <a:pt x="573" y="170"/>
                    <a:pt x="564" y="169"/>
                    <a:pt x="564" y="169"/>
                  </a:cubicBezTo>
                  <a:close/>
                  <a:moveTo>
                    <a:pt x="647" y="98"/>
                  </a:moveTo>
                  <a:cubicBezTo>
                    <a:pt x="649" y="102"/>
                    <a:pt x="656" y="36"/>
                    <a:pt x="626" y="73"/>
                  </a:cubicBezTo>
                  <a:cubicBezTo>
                    <a:pt x="625" y="76"/>
                    <a:pt x="615" y="73"/>
                    <a:pt x="629" y="83"/>
                  </a:cubicBezTo>
                  <a:cubicBezTo>
                    <a:pt x="611" y="82"/>
                    <a:pt x="619" y="86"/>
                    <a:pt x="615" y="98"/>
                  </a:cubicBezTo>
                  <a:cubicBezTo>
                    <a:pt x="615" y="99"/>
                    <a:pt x="615" y="100"/>
                    <a:pt x="615" y="101"/>
                  </a:cubicBezTo>
                  <a:cubicBezTo>
                    <a:pt x="615" y="99"/>
                    <a:pt x="636" y="109"/>
                    <a:pt x="621" y="106"/>
                  </a:cubicBezTo>
                  <a:cubicBezTo>
                    <a:pt x="625" y="97"/>
                    <a:pt x="596" y="136"/>
                    <a:pt x="624" y="119"/>
                  </a:cubicBezTo>
                  <a:cubicBezTo>
                    <a:pt x="623" y="128"/>
                    <a:pt x="621" y="129"/>
                    <a:pt x="639" y="113"/>
                  </a:cubicBezTo>
                  <a:cubicBezTo>
                    <a:pt x="639" y="114"/>
                    <a:pt x="639" y="115"/>
                    <a:pt x="640" y="115"/>
                  </a:cubicBezTo>
                  <a:cubicBezTo>
                    <a:pt x="644" y="111"/>
                    <a:pt x="656" y="112"/>
                    <a:pt x="653" y="102"/>
                  </a:cubicBezTo>
                  <a:cubicBezTo>
                    <a:pt x="652" y="102"/>
                    <a:pt x="650" y="105"/>
                    <a:pt x="649" y="106"/>
                  </a:cubicBezTo>
                  <a:cubicBezTo>
                    <a:pt x="649" y="100"/>
                    <a:pt x="649" y="102"/>
                    <a:pt x="648" y="100"/>
                  </a:cubicBezTo>
                  <a:cubicBezTo>
                    <a:pt x="649" y="100"/>
                    <a:pt x="640" y="100"/>
                    <a:pt x="647" y="98"/>
                  </a:cubicBezTo>
                  <a:close/>
                  <a:moveTo>
                    <a:pt x="586" y="123"/>
                  </a:moveTo>
                  <a:cubicBezTo>
                    <a:pt x="612" y="134"/>
                    <a:pt x="590" y="85"/>
                    <a:pt x="587" y="118"/>
                  </a:cubicBezTo>
                  <a:cubicBezTo>
                    <a:pt x="585" y="117"/>
                    <a:pt x="583" y="124"/>
                    <a:pt x="586" y="123"/>
                  </a:cubicBezTo>
                  <a:close/>
                  <a:moveTo>
                    <a:pt x="517" y="147"/>
                  </a:moveTo>
                  <a:cubicBezTo>
                    <a:pt x="516" y="147"/>
                    <a:pt x="511" y="148"/>
                    <a:pt x="509" y="148"/>
                  </a:cubicBezTo>
                  <a:cubicBezTo>
                    <a:pt x="510" y="148"/>
                    <a:pt x="516" y="128"/>
                    <a:pt x="516" y="126"/>
                  </a:cubicBezTo>
                  <a:cubicBezTo>
                    <a:pt x="505" y="125"/>
                    <a:pt x="500" y="164"/>
                    <a:pt x="490" y="141"/>
                  </a:cubicBezTo>
                  <a:cubicBezTo>
                    <a:pt x="497" y="110"/>
                    <a:pt x="453" y="139"/>
                    <a:pt x="462" y="147"/>
                  </a:cubicBezTo>
                  <a:cubicBezTo>
                    <a:pt x="463" y="152"/>
                    <a:pt x="464" y="149"/>
                    <a:pt x="467" y="149"/>
                  </a:cubicBezTo>
                  <a:cubicBezTo>
                    <a:pt x="466" y="153"/>
                    <a:pt x="473" y="149"/>
                    <a:pt x="475" y="149"/>
                  </a:cubicBezTo>
                  <a:cubicBezTo>
                    <a:pt x="474" y="151"/>
                    <a:pt x="478" y="151"/>
                    <a:pt x="488" y="153"/>
                  </a:cubicBezTo>
                  <a:cubicBezTo>
                    <a:pt x="460" y="155"/>
                    <a:pt x="464" y="169"/>
                    <a:pt x="490" y="160"/>
                  </a:cubicBezTo>
                  <a:cubicBezTo>
                    <a:pt x="493" y="160"/>
                    <a:pt x="496" y="159"/>
                    <a:pt x="498" y="159"/>
                  </a:cubicBezTo>
                  <a:cubicBezTo>
                    <a:pt x="504" y="173"/>
                    <a:pt x="533" y="139"/>
                    <a:pt x="517" y="147"/>
                  </a:cubicBezTo>
                  <a:close/>
                  <a:moveTo>
                    <a:pt x="547" y="152"/>
                  </a:moveTo>
                  <a:cubicBezTo>
                    <a:pt x="531" y="127"/>
                    <a:pt x="543" y="213"/>
                    <a:pt x="565" y="142"/>
                  </a:cubicBezTo>
                  <a:cubicBezTo>
                    <a:pt x="553" y="143"/>
                    <a:pt x="555" y="147"/>
                    <a:pt x="547" y="152"/>
                  </a:cubicBezTo>
                  <a:close/>
                  <a:moveTo>
                    <a:pt x="478" y="119"/>
                  </a:moveTo>
                  <a:cubicBezTo>
                    <a:pt x="485" y="118"/>
                    <a:pt x="501" y="99"/>
                    <a:pt x="487" y="99"/>
                  </a:cubicBezTo>
                  <a:cubicBezTo>
                    <a:pt x="459" y="98"/>
                    <a:pt x="430" y="135"/>
                    <a:pt x="462" y="119"/>
                  </a:cubicBezTo>
                  <a:cubicBezTo>
                    <a:pt x="478" y="112"/>
                    <a:pt x="466" y="119"/>
                    <a:pt x="478" y="119"/>
                  </a:cubicBezTo>
                  <a:close/>
                  <a:moveTo>
                    <a:pt x="1315" y="277"/>
                  </a:moveTo>
                  <a:cubicBezTo>
                    <a:pt x="1302" y="264"/>
                    <a:pt x="1301" y="237"/>
                    <a:pt x="1319" y="214"/>
                  </a:cubicBezTo>
                  <a:cubicBezTo>
                    <a:pt x="1394" y="95"/>
                    <a:pt x="1220" y="285"/>
                    <a:pt x="1315" y="277"/>
                  </a:cubicBezTo>
                  <a:close/>
                  <a:moveTo>
                    <a:pt x="1109" y="161"/>
                  </a:moveTo>
                  <a:cubicBezTo>
                    <a:pt x="1086" y="148"/>
                    <a:pt x="1101" y="144"/>
                    <a:pt x="1089" y="167"/>
                  </a:cubicBezTo>
                  <a:cubicBezTo>
                    <a:pt x="1089" y="160"/>
                    <a:pt x="1070" y="141"/>
                    <a:pt x="1072" y="165"/>
                  </a:cubicBezTo>
                  <a:cubicBezTo>
                    <a:pt x="1072" y="194"/>
                    <a:pt x="1108" y="164"/>
                    <a:pt x="1086" y="189"/>
                  </a:cubicBezTo>
                  <a:cubicBezTo>
                    <a:pt x="1093" y="217"/>
                    <a:pt x="1109" y="220"/>
                    <a:pt x="1109" y="161"/>
                  </a:cubicBezTo>
                  <a:close/>
                  <a:moveTo>
                    <a:pt x="1116" y="152"/>
                  </a:moveTo>
                  <a:cubicBezTo>
                    <a:pt x="1084" y="162"/>
                    <a:pt x="1186" y="162"/>
                    <a:pt x="1106" y="134"/>
                  </a:cubicBezTo>
                  <a:cubicBezTo>
                    <a:pt x="1104" y="135"/>
                    <a:pt x="1110" y="139"/>
                    <a:pt x="1100" y="145"/>
                  </a:cubicBezTo>
                  <a:cubicBezTo>
                    <a:pt x="1100" y="144"/>
                    <a:pt x="1103" y="151"/>
                    <a:pt x="1103" y="151"/>
                  </a:cubicBezTo>
                  <a:cubicBezTo>
                    <a:pt x="1108" y="154"/>
                    <a:pt x="1111" y="148"/>
                    <a:pt x="1116" y="150"/>
                  </a:cubicBezTo>
                  <a:cubicBezTo>
                    <a:pt x="1116" y="150"/>
                    <a:pt x="1116" y="150"/>
                    <a:pt x="1116" y="150"/>
                  </a:cubicBezTo>
                  <a:lnTo>
                    <a:pt x="1116" y="152"/>
                  </a:lnTo>
                  <a:close/>
                  <a:moveTo>
                    <a:pt x="1482" y="112"/>
                  </a:moveTo>
                  <a:cubicBezTo>
                    <a:pt x="1489" y="109"/>
                    <a:pt x="1493" y="95"/>
                    <a:pt x="1472" y="91"/>
                  </a:cubicBezTo>
                  <a:cubicBezTo>
                    <a:pt x="1470" y="97"/>
                    <a:pt x="1470" y="84"/>
                    <a:pt x="1465" y="92"/>
                  </a:cubicBezTo>
                  <a:cubicBezTo>
                    <a:pt x="1462" y="90"/>
                    <a:pt x="1468" y="136"/>
                    <a:pt x="1482" y="112"/>
                  </a:cubicBezTo>
                  <a:close/>
                  <a:moveTo>
                    <a:pt x="1425" y="85"/>
                  </a:moveTo>
                  <a:cubicBezTo>
                    <a:pt x="1418" y="112"/>
                    <a:pt x="1490" y="113"/>
                    <a:pt x="1441" y="79"/>
                  </a:cubicBezTo>
                  <a:cubicBezTo>
                    <a:pt x="1438" y="100"/>
                    <a:pt x="1444" y="72"/>
                    <a:pt x="1425" y="85"/>
                  </a:cubicBezTo>
                  <a:close/>
                  <a:moveTo>
                    <a:pt x="1407" y="77"/>
                  </a:moveTo>
                  <a:cubicBezTo>
                    <a:pt x="1408" y="80"/>
                    <a:pt x="1405" y="83"/>
                    <a:pt x="1407" y="84"/>
                  </a:cubicBezTo>
                  <a:cubicBezTo>
                    <a:pt x="1407" y="84"/>
                    <a:pt x="1416" y="87"/>
                    <a:pt x="1416" y="87"/>
                  </a:cubicBezTo>
                  <a:cubicBezTo>
                    <a:pt x="1448" y="85"/>
                    <a:pt x="1402" y="37"/>
                    <a:pt x="1407" y="77"/>
                  </a:cubicBezTo>
                  <a:close/>
                  <a:moveTo>
                    <a:pt x="1718" y="132"/>
                  </a:moveTo>
                  <a:cubicBezTo>
                    <a:pt x="1717" y="135"/>
                    <a:pt x="1715" y="137"/>
                    <a:pt x="1715" y="140"/>
                  </a:cubicBezTo>
                  <a:cubicBezTo>
                    <a:pt x="1717" y="141"/>
                    <a:pt x="1723" y="133"/>
                    <a:pt x="1735" y="134"/>
                  </a:cubicBezTo>
                  <a:cubicBezTo>
                    <a:pt x="1734" y="130"/>
                    <a:pt x="1720" y="122"/>
                    <a:pt x="1718" y="132"/>
                  </a:cubicBezTo>
                  <a:close/>
                  <a:moveTo>
                    <a:pt x="1675" y="109"/>
                  </a:moveTo>
                  <a:cubicBezTo>
                    <a:pt x="1688" y="120"/>
                    <a:pt x="1689" y="117"/>
                    <a:pt x="1700" y="111"/>
                  </a:cubicBezTo>
                  <a:cubicBezTo>
                    <a:pt x="1702" y="109"/>
                    <a:pt x="1705" y="107"/>
                    <a:pt x="1712" y="103"/>
                  </a:cubicBezTo>
                  <a:cubicBezTo>
                    <a:pt x="1706" y="108"/>
                    <a:pt x="1684" y="76"/>
                    <a:pt x="1688" y="88"/>
                  </a:cubicBezTo>
                  <a:cubicBezTo>
                    <a:pt x="1692" y="100"/>
                    <a:pt x="1659" y="81"/>
                    <a:pt x="1675" y="105"/>
                  </a:cubicBezTo>
                  <a:cubicBezTo>
                    <a:pt x="1674" y="107"/>
                    <a:pt x="1680" y="106"/>
                    <a:pt x="1675" y="109"/>
                  </a:cubicBezTo>
                  <a:close/>
                  <a:moveTo>
                    <a:pt x="1713" y="101"/>
                  </a:moveTo>
                  <a:cubicBezTo>
                    <a:pt x="1716" y="98"/>
                    <a:pt x="1713" y="102"/>
                    <a:pt x="1711" y="87"/>
                  </a:cubicBezTo>
                  <a:cubicBezTo>
                    <a:pt x="1700" y="83"/>
                    <a:pt x="1691" y="96"/>
                    <a:pt x="1713" y="101"/>
                  </a:cubicBezTo>
                  <a:close/>
                  <a:moveTo>
                    <a:pt x="1725" y="92"/>
                  </a:moveTo>
                  <a:cubicBezTo>
                    <a:pt x="1768" y="104"/>
                    <a:pt x="1724" y="72"/>
                    <a:pt x="1724" y="92"/>
                  </a:cubicBezTo>
                  <a:lnTo>
                    <a:pt x="1725" y="92"/>
                  </a:lnTo>
                  <a:close/>
                  <a:moveTo>
                    <a:pt x="1840" y="795"/>
                  </a:moveTo>
                  <a:cubicBezTo>
                    <a:pt x="1840" y="793"/>
                    <a:pt x="1852" y="801"/>
                    <a:pt x="1854" y="796"/>
                  </a:cubicBezTo>
                  <a:cubicBezTo>
                    <a:pt x="1884" y="811"/>
                    <a:pt x="1838" y="799"/>
                    <a:pt x="1850" y="761"/>
                  </a:cubicBezTo>
                  <a:cubicBezTo>
                    <a:pt x="1833" y="761"/>
                    <a:pt x="1830" y="782"/>
                    <a:pt x="1840" y="795"/>
                  </a:cubicBezTo>
                  <a:close/>
                  <a:moveTo>
                    <a:pt x="1858" y="840"/>
                  </a:moveTo>
                  <a:cubicBezTo>
                    <a:pt x="1859" y="843"/>
                    <a:pt x="1859" y="843"/>
                    <a:pt x="1862" y="842"/>
                  </a:cubicBezTo>
                  <a:cubicBezTo>
                    <a:pt x="1866" y="835"/>
                    <a:pt x="1864" y="855"/>
                    <a:pt x="1875" y="852"/>
                  </a:cubicBezTo>
                  <a:cubicBezTo>
                    <a:pt x="1875" y="855"/>
                    <a:pt x="1879" y="858"/>
                    <a:pt x="1877" y="849"/>
                  </a:cubicBezTo>
                  <a:cubicBezTo>
                    <a:pt x="1878" y="848"/>
                    <a:pt x="1876" y="843"/>
                    <a:pt x="1880" y="843"/>
                  </a:cubicBezTo>
                  <a:cubicBezTo>
                    <a:pt x="1880" y="843"/>
                    <a:pt x="1882" y="850"/>
                    <a:pt x="1882" y="850"/>
                  </a:cubicBezTo>
                  <a:cubicBezTo>
                    <a:pt x="1882" y="844"/>
                    <a:pt x="1885" y="834"/>
                    <a:pt x="1876" y="825"/>
                  </a:cubicBezTo>
                  <a:cubicBezTo>
                    <a:pt x="1876" y="825"/>
                    <a:pt x="1873" y="831"/>
                    <a:pt x="1873" y="831"/>
                  </a:cubicBezTo>
                  <a:cubicBezTo>
                    <a:pt x="1873" y="828"/>
                    <a:pt x="1842" y="849"/>
                    <a:pt x="1858" y="840"/>
                  </a:cubicBezTo>
                  <a:close/>
                  <a:moveTo>
                    <a:pt x="1859" y="813"/>
                  </a:moveTo>
                  <a:cubicBezTo>
                    <a:pt x="1859" y="812"/>
                    <a:pt x="1851" y="810"/>
                    <a:pt x="1850" y="810"/>
                  </a:cubicBezTo>
                  <a:cubicBezTo>
                    <a:pt x="1852" y="812"/>
                    <a:pt x="1849" y="827"/>
                    <a:pt x="1859" y="813"/>
                  </a:cubicBezTo>
                  <a:close/>
                  <a:moveTo>
                    <a:pt x="1819" y="834"/>
                  </a:moveTo>
                  <a:cubicBezTo>
                    <a:pt x="1819" y="834"/>
                    <a:pt x="1819" y="834"/>
                    <a:pt x="1819" y="834"/>
                  </a:cubicBezTo>
                  <a:cubicBezTo>
                    <a:pt x="1823" y="833"/>
                    <a:pt x="1833" y="827"/>
                    <a:pt x="1833" y="814"/>
                  </a:cubicBezTo>
                  <a:cubicBezTo>
                    <a:pt x="1836" y="814"/>
                    <a:pt x="1820" y="833"/>
                    <a:pt x="1819" y="834"/>
                  </a:cubicBezTo>
                  <a:close/>
                  <a:moveTo>
                    <a:pt x="2063" y="175"/>
                  </a:moveTo>
                  <a:cubicBezTo>
                    <a:pt x="2063" y="174"/>
                    <a:pt x="2059" y="182"/>
                    <a:pt x="2062" y="181"/>
                  </a:cubicBezTo>
                  <a:cubicBezTo>
                    <a:pt x="2052" y="185"/>
                    <a:pt x="2033" y="170"/>
                    <a:pt x="2029" y="187"/>
                  </a:cubicBezTo>
                  <a:cubicBezTo>
                    <a:pt x="2029" y="187"/>
                    <a:pt x="2023" y="183"/>
                    <a:pt x="2023" y="183"/>
                  </a:cubicBezTo>
                  <a:cubicBezTo>
                    <a:pt x="2023" y="184"/>
                    <a:pt x="2020" y="170"/>
                    <a:pt x="2019" y="180"/>
                  </a:cubicBezTo>
                  <a:cubicBezTo>
                    <a:pt x="2001" y="168"/>
                    <a:pt x="2058" y="222"/>
                    <a:pt x="2007" y="210"/>
                  </a:cubicBezTo>
                  <a:cubicBezTo>
                    <a:pt x="2015" y="220"/>
                    <a:pt x="2012" y="215"/>
                    <a:pt x="2030" y="222"/>
                  </a:cubicBezTo>
                  <a:cubicBezTo>
                    <a:pt x="2090" y="281"/>
                    <a:pt x="2018" y="216"/>
                    <a:pt x="2025" y="300"/>
                  </a:cubicBezTo>
                  <a:cubicBezTo>
                    <a:pt x="2020" y="297"/>
                    <a:pt x="2002" y="289"/>
                    <a:pt x="1999" y="308"/>
                  </a:cubicBezTo>
                  <a:cubicBezTo>
                    <a:pt x="1999" y="304"/>
                    <a:pt x="1980" y="303"/>
                    <a:pt x="1987" y="322"/>
                  </a:cubicBezTo>
                  <a:cubicBezTo>
                    <a:pt x="1993" y="364"/>
                    <a:pt x="2020" y="320"/>
                    <a:pt x="2000" y="438"/>
                  </a:cubicBezTo>
                  <a:cubicBezTo>
                    <a:pt x="1998" y="428"/>
                    <a:pt x="1947" y="375"/>
                    <a:pt x="1966" y="350"/>
                  </a:cubicBezTo>
                  <a:cubicBezTo>
                    <a:pt x="1964" y="351"/>
                    <a:pt x="1968" y="342"/>
                    <a:pt x="1968" y="345"/>
                  </a:cubicBezTo>
                  <a:cubicBezTo>
                    <a:pt x="1967" y="322"/>
                    <a:pt x="1977" y="312"/>
                    <a:pt x="1972" y="272"/>
                  </a:cubicBezTo>
                  <a:cubicBezTo>
                    <a:pt x="1952" y="269"/>
                    <a:pt x="1974" y="283"/>
                    <a:pt x="1959" y="305"/>
                  </a:cubicBezTo>
                  <a:cubicBezTo>
                    <a:pt x="1932" y="249"/>
                    <a:pt x="1930" y="362"/>
                    <a:pt x="1923" y="336"/>
                  </a:cubicBezTo>
                  <a:cubicBezTo>
                    <a:pt x="1922" y="337"/>
                    <a:pt x="1900" y="326"/>
                    <a:pt x="1902" y="337"/>
                  </a:cubicBezTo>
                  <a:cubicBezTo>
                    <a:pt x="1901" y="337"/>
                    <a:pt x="1900" y="338"/>
                    <a:pt x="1900" y="338"/>
                  </a:cubicBezTo>
                  <a:cubicBezTo>
                    <a:pt x="1904" y="339"/>
                    <a:pt x="1883" y="348"/>
                    <a:pt x="1882" y="343"/>
                  </a:cubicBezTo>
                  <a:cubicBezTo>
                    <a:pt x="1870" y="335"/>
                    <a:pt x="1835" y="411"/>
                    <a:pt x="1858" y="418"/>
                  </a:cubicBezTo>
                  <a:cubicBezTo>
                    <a:pt x="1858" y="418"/>
                    <a:pt x="1861" y="423"/>
                    <a:pt x="1860" y="423"/>
                  </a:cubicBezTo>
                  <a:cubicBezTo>
                    <a:pt x="1866" y="412"/>
                    <a:pt x="1865" y="434"/>
                    <a:pt x="1872" y="416"/>
                  </a:cubicBezTo>
                  <a:cubicBezTo>
                    <a:pt x="1907" y="418"/>
                    <a:pt x="1915" y="516"/>
                    <a:pt x="1882" y="544"/>
                  </a:cubicBezTo>
                  <a:cubicBezTo>
                    <a:pt x="1869" y="547"/>
                    <a:pt x="1854" y="545"/>
                    <a:pt x="1860" y="570"/>
                  </a:cubicBezTo>
                  <a:cubicBezTo>
                    <a:pt x="1833" y="580"/>
                    <a:pt x="1908" y="631"/>
                    <a:pt x="1852" y="623"/>
                  </a:cubicBezTo>
                  <a:cubicBezTo>
                    <a:pt x="1850" y="596"/>
                    <a:pt x="1837" y="574"/>
                    <a:pt x="1812" y="585"/>
                  </a:cubicBezTo>
                  <a:cubicBezTo>
                    <a:pt x="1821" y="552"/>
                    <a:pt x="1777" y="594"/>
                    <a:pt x="1797" y="601"/>
                  </a:cubicBezTo>
                  <a:cubicBezTo>
                    <a:pt x="1794" y="608"/>
                    <a:pt x="1844" y="596"/>
                    <a:pt x="1816" y="611"/>
                  </a:cubicBezTo>
                  <a:cubicBezTo>
                    <a:pt x="1792" y="622"/>
                    <a:pt x="1846" y="655"/>
                    <a:pt x="1821" y="667"/>
                  </a:cubicBezTo>
                  <a:cubicBezTo>
                    <a:pt x="1843" y="667"/>
                    <a:pt x="1830" y="680"/>
                    <a:pt x="1816" y="712"/>
                  </a:cubicBezTo>
                  <a:cubicBezTo>
                    <a:pt x="1816" y="712"/>
                    <a:pt x="1817" y="712"/>
                    <a:pt x="1817" y="712"/>
                  </a:cubicBezTo>
                  <a:cubicBezTo>
                    <a:pt x="1813" y="718"/>
                    <a:pt x="1804" y="730"/>
                    <a:pt x="1790" y="732"/>
                  </a:cubicBezTo>
                  <a:cubicBezTo>
                    <a:pt x="1790" y="730"/>
                    <a:pt x="1789" y="731"/>
                    <a:pt x="1788" y="732"/>
                  </a:cubicBezTo>
                  <a:cubicBezTo>
                    <a:pt x="1787" y="728"/>
                    <a:pt x="1776" y="740"/>
                    <a:pt x="1773" y="737"/>
                  </a:cubicBezTo>
                  <a:cubicBezTo>
                    <a:pt x="1772" y="739"/>
                    <a:pt x="1770" y="742"/>
                    <a:pt x="1768" y="741"/>
                  </a:cubicBezTo>
                  <a:cubicBezTo>
                    <a:pt x="1765" y="746"/>
                    <a:pt x="1769" y="747"/>
                    <a:pt x="1763" y="747"/>
                  </a:cubicBezTo>
                  <a:cubicBezTo>
                    <a:pt x="1683" y="733"/>
                    <a:pt x="1814" y="792"/>
                    <a:pt x="1734" y="834"/>
                  </a:cubicBezTo>
                  <a:cubicBezTo>
                    <a:pt x="1733" y="834"/>
                    <a:pt x="1741" y="823"/>
                    <a:pt x="1727" y="816"/>
                  </a:cubicBezTo>
                  <a:cubicBezTo>
                    <a:pt x="1666" y="779"/>
                    <a:pt x="1718" y="850"/>
                    <a:pt x="1734" y="885"/>
                  </a:cubicBezTo>
                  <a:cubicBezTo>
                    <a:pt x="1708" y="887"/>
                    <a:pt x="1711" y="848"/>
                    <a:pt x="1692" y="838"/>
                  </a:cubicBezTo>
                  <a:cubicBezTo>
                    <a:pt x="1690" y="799"/>
                    <a:pt x="1695" y="784"/>
                    <a:pt x="1661" y="773"/>
                  </a:cubicBezTo>
                  <a:cubicBezTo>
                    <a:pt x="1633" y="712"/>
                    <a:pt x="1625" y="729"/>
                    <a:pt x="1567" y="786"/>
                  </a:cubicBezTo>
                  <a:cubicBezTo>
                    <a:pt x="1571" y="786"/>
                    <a:pt x="1564" y="860"/>
                    <a:pt x="1543" y="826"/>
                  </a:cubicBezTo>
                  <a:cubicBezTo>
                    <a:pt x="1488" y="749"/>
                    <a:pt x="1573" y="742"/>
                    <a:pt x="1363" y="696"/>
                  </a:cubicBezTo>
                  <a:cubicBezTo>
                    <a:pt x="1334" y="663"/>
                    <a:pt x="1345" y="690"/>
                    <a:pt x="1362" y="720"/>
                  </a:cubicBezTo>
                  <a:cubicBezTo>
                    <a:pt x="1367" y="694"/>
                    <a:pt x="1374" y="748"/>
                    <a:pt x="1397" y="712"/>
                  </a:cubicBezTo>
                  <a:cubicBezTo>
                    <a:pt x="1409" y="702"/>
                    <a:pt x="1389" y="723"/>
                    <a:pt x="1417" y="727"/>
                  </a:cubicBezTo>
                  <a:cubicBezTo>
                    <a:pt x="1428" y="735"/>
                    <a:pt x="1424" y="749"/>
                    <a:pt x="1405" y="767"/>
                  </a:cubicBezTo>
                  <a:cubicBezTo>
                    <a:pt x="1275" y="866"/>
                    <a:pt x="1318" y="727"/>
                    <a:pt x="1252" y="697"/>
                  </a:cubicBezTo>
                  <a:cubicBezTo>
                    <a:pt x="1248" y="698"/>
                    <a:pt x="1245" y="685"/>
                    <a:pt x="1238" y="684"/>
                  </a:cubicBezTo>
                  <a:cubicBezTo>
                    <a:pt x="1334" y="950"/>
                    <a:pt x="1455" y="691"/>
                    <a:pt x="1289" y="937"/>
                  </a:cubicBezTo>
                  <a:cubicBezTo>
                    <a:pt x="1311" y="983"/>
                    <a:pt x="1287" y="998"/>
                    <a:pt x="1242" y="1073"/>
                  </a:cubicBezTo>
                  <a:cubicBezTo>
                    <a:pt x="1225" y="1117"/>
                    <a:pt x="1200" y="1138"/>
                    <a:pt x="1142" y="1135"/>
                  </a:cubicBezTo>
                  <a:cubicBezTo>
                    <a:pt x="1140" y="1133"/>
                    <a:pt x="1145" y="1132"/>
                    <a:pt x="1140" y="1121"/>
                  </a:cubicBezTo>
                  <a:cubicBezTo>
                    <a:pt x="1124" y="1057"/>
                    <a:pt x="1104" y="1066"/>
                    <a:pt x="1109" y="934"/>
                  </a:cubicBezTo>
                  <a:cubicBezTo>
                    <a:pt x="1109" y="922"/>
                    <a:pt x="1074" y="908"/>
                    <a:pt x="1091" y="891"/>
                  </a:cubicBezTo>
                  <a:cubicBezTo>
                    <a:pt x="1085" y="886"/>
                    <a:pt x="1097" y="871"/>
                    <a:pt x="1089" y="866"/>
                  </a:cubicBezTo>
                  <a:cubicBezTo>
                    <a:pt x="1034" y="827"/>
                    <a:pt x="970" y="908"/>
                    <a:pt x="917" y="801"/>
                  </a:cubicBezTo>
                  <a:cubicBezTo>
                    <a:pt x="901" y="752"/>
                    <a:pt x="937" y="713"/>
                    <a:pt x="971" y="661"/>
                  </a:cubicBezTo>
                  <a:cubicBezTo>
                    <a:pt x="983" y="648"/>
                    <a:pt x="1039" y="626"/>
                    <a:pt x="1091" y="633"/>
                  </a:cubicBezTo>
                  <a:cubicBezTo>
                    <a:pt x="1102" y="620"/>
                    <a:pt x="1084" y="664"/>
                    <a:pt x="1095" y="655"/>
                  </a:cubicBezTo>
                  <a:cubicBezTo>
                    <a:pt x="1111" y="659"/>
                    <a:pt x="1134" y="681"/>
                    <a:pt x="1155" y="679"/>
                  </a:cubicBezTo>
                  <a:cubicBezTo>
                    <a:pt x="1156" y="642"/>
                    <a:pt x="1177" y="678"/>
                    <a:pt x="1236" y="674"/>
                  </a:cubicBezTo>
                  <a:cubicBezTo>
                    <a:pt x="1255" y="671"/>
                    <a:pt x="1255" y="665"/>
                    <a:pt x="1259" y="631"/>
                  </a:cubicBezTo>
                  <a:cubicBezTo>
                    <a:pt x="1247" y="637"/>
                    <a:pt x="1232" y="631"/>
                    <a:pt x="1216" y="636"/>
                  </a:cubicBezTo>
                  <a:cubicBezTo>
                    <a:pt x="1217" y="636"/>
                    <a:pt x="1217" y="636"/>
                    <a:pt x="1217" y="636"/>
                  </a:cubicBezTo>
                  <a:cubicBezTo>
                    <a:pt x="1211" y="638"/>
                    <a:pt x="1220" y="630"/>
                    <a:pt x="1202" y="632"/>
                  </a:cubicBezTo>
                  <a:cubicBezTo>
                    <a:pt x="1203" y="632"/>
                    <a:pt x="1204" y="631"/>
                    <a:pt x="1204" y="630"/>
                  </a:cubicBezTo>
                  <a:cubicBezTo>
                    <a:pt x="1203" y="630"/>
                    <a:pt x="1201" y="630"/>
                    <a:pt x="1200" y="630"/>
                  </a:cubicBezTo>
                  <a:cubicBezTo>
                    <a:pt x="1204" y="626"/>
                    <a:pt x="1193" y="621"/>
                    <a:pt x="1195" y="617"/>
                  </a:cubicBezTo>
                  <a:cubicBezTo>
                    <a:pt x="1198" y="619"/>
                    <a:pt x="1197" y="616"/>
                    <a:pt x="1198" y="615"/>
                  </a:cubicBezTo>
                  <a:cubicBezTo>
                    <a:pt x="1197" y="614"/>
                    <a:pt x="1196" y="612"/>
                    <a:pt x="1197" y="610"/>
                  </a:cubicBezTo>
                  <a:cubicBezTo>
                    <a:pt x="1185" y="600"/>
                    <a:pt x="1211" y="604"/>
                    <a:pt x="1214" y="599"/>
                  </a:cubicBezTo>
                  <a:cubicBezTo>
                    <a:pt x="1214" y="598"/>
                    <a:pt x="1214" y="599"/>
                    <a:pt x="1214" y="598"/>
                  </a:cubicBezTo>
                  <a:cubicBezTo>
                    <a:pt x="1208" y="580"/>
                    <a:pt x="1352" y="614"/>
                    <a:pt x="1256" y="560"/>
                  </a:cubicBezTo>
                  <a:cubicBezTo>
                    <a:pt x="1256" y="560"/>
                    <a:pt x="1257" y="559"/>
                    <a:pt x="1257" y="558"/>
                  </a:cubicBezTo>
                  <a:cubicBezTo>
                    <a:pt x="1261" y="558"/>
                    <a:pt x="1258" y="559"/>
                    <a:pt x="1264" y="552"/>
                  </a:cubicBezTo>
                  <a:cubicBezTo>
                    <a:pt x="1264" y="551"/>
                    <a:pt x="1256" y="548"/>
                    <a:pt x="1265" y="547"/>
                  </a:cubicBezTo>
                  <a:cubicBezTo>
                    <a:pt x="1264" y="547"/>
                    <a:pt x="1264" y="547"/>
                    <a:pt x="1264" y="546"/>
                  </a:cubicBezTo>
                  <a:cubicBezTo>
                    <a:pt x="1271" y="541"/>
                    <a:pt x="1263" y="540"/>
                    <a:pt x="1243" y="552"/>
                  </a:cubicBezTo>
                  <a:cubicBezTo>
                    <a:pt x="1234" y="543"/>
                    <a:pt x="1248" y="569"/>
                    <a:pt x="1241" y="553"/>
                  </a:cubicBezTo>
                  <a:cubicBezTo>
                    <a:pt x="1253" y="559"/>
                    <a:pt x="1256" y="564"/>
                    <a:pt x="1234" y="566"/>
                  </a:cubicBezTo>
                  <a:cubicBezTo>
                    <a:pt x="1237" y="562"/>
                    <a:pt x="1233" y="559"/>
                    <a:pt x="1229" y="560"/>
                  </a:cubicBezTo>
                  <a:cubicBezTo>
                    <a:pt x="1232" y="554"/>
                    <a:pt x="1235" y="552"/>
                    <a:pt x="1221" y="550"/>
                  </a:cubicBezTo>
                  <a:cubicBezTo>
                    <a:pt x="1232" y="544"/>
                    <a:pt x="1202" y="561"/>
                    <a:pt x="1203" y="577"/>
                  </a:cubicBezTo>
                  <a:cubicBezTo>
                    <a:pt x="1193" y="587"/>
                    <a:pt x="1224" y="594"/>
                    <a:pt x="1193" y="603"/>
                  </a:cubicBezTo>
                  <a:cubicBezTo>
                    <a:pt x="1199" y="600"/>
                    <a:pt x="1170" y="594"/>
                    <a:pt x="1180" y="603"/>
                  </a:cubicBezTo>
                  <a:cubicBezTo>
                    <a:pt x="1180" y="603"/>
                    <a:pt x="1180" y="603"/>
                    <a:pt x="1180" y="603"/>
                  </a:cubicBezTo>
                  <a:cubicBezTo>
                    <a:pt x="1180" y="603"/>
                    <a:pt x="1175" y="602"/>
                    <a:pt x="1178" y="605"/>
                  </a:cubicBezTo>
                  <a:cubicBezTo>
                    <a:pt x="1177" y="604"/>
                    <a:pt x="1176" y="604"/>
                    <a:pt x="1174" y="604"/>
                  </a:cubicBezTo>
                  <a:cubicBezTo>
                    <a:pt x="1175" y="604"/>
                    <a:pt x="1175" y="605"/>
                    <a:pt x="1175" y="606"/>
                  </a:cubicBezTo>
                  <a:cubicBezTo>
                    <a:pt x="1173" y="606"/>
                    <a:pt x="1173" y="603"/>
                    <a:pt x="1171" y="602"/>
                  </a:cubicBezTo>
                  <a:cubicBezTo>
                    <a:pt x="1171" y="602"/>
                    <a:pt x="1171" y="601"/>
                    <a:pt x="1171" y="601"/>
                  </a:cubicBezTo>
                  <a:cubicBezTo>
                    <a:pt x="1169" y="604"/>
                    <a:pt x="1169" y="607"/>
                    <a:pt x="1174" y="613"/>
                  </a:cubicBezTo>
                  <a:cubicBezTo>
                    <a:pt x="1173" y="613"/>
                    <a:pt x="1173" y="613"/>
                    <a:pt x="1173" y="613"/>
                  </a:cubicBezTo>
                  <a:cubicBezTo>
                    <a:pt x="1172" y="613"/>
                    <a:pt x="1178" y="618"/>
                    <a:pt x="1183" y="623"/>
                  </a:cubicBezTo>
                  <a:cubicBezTo>
                    <a:pt x="1180" y="625"/>
                    <a:pt x="1180" y="621"/>
                    <a:pt x="1178" y="621"/>
                  </a:cubicBezTo>
                  <a:cubicBezTo>
                    <a:pt x="1178" y="622"/>
                    <a:pt x="1178" y="623"/>
                    <a:pt x="1179" y="623"/>
                  </a:cubicBezTo>
                  <a:cubicBezTo>
                    <a:pt x="1182" y="628"/>
                    <a:pt x="1168" y="619"/>
                    <a:pt x="1176" y="628"/>
                  </a:cubicBezTo>
                  <a:cubicBezTo>
                    <a:pt x="1175" y="629"/>
                    <a:pt x="1173" y="628"/>
                    <a:pt x="1172" y="628"/>
                  </a:cubicBezTo>
                  <a:cubicBezTo>
                    <a:pt x="1169" y="628"/>
                    <a:pt x="1178" y="630"/>
                    <a:pt x="1170" y="635"/>
                  </a:cubicBezTo>
                  <a:cubicBezTo>
                    <a:pt x="1167" y="637"/>
                    <a:pt x="1170" y="631"/>
                    <a:pt x="1165" y="631"/>
                  </a:cubicBezTo>
                  <a:cubicBezTo>
                    <a:pt x="1162" y="623"/>
                    <a:pt x="1160" y="618"/>
                    <a:pt x="1171" y="623"/>
                  </a:cubicBezTo>
                  <a:cubicBezTo>
                    <a:pt x="1151" y="616"/>
                    <a:pt x="1148" y="583"/>
                    <a:pt x="1119" y="572"/>
                  </a:cubicBezTo>
                  <a:cubicBezTo>
                    <a:pt x="1119" y="571"/>
                    <a:pt x="1119" y="570"/>
                    <a:pt x="1120" y="570"/>
                  </a:cubicBezTo>
                  <a:cubicBezTo>
                    <a:pt x="1116" y="565"/>
                    <a:pt x="1110" y="560"/>
                    <a:pt x="1100" y="562"/>
                  </a:cubicBezTo>
                  <a:cubicBezTo>
                    <a:pt x="1107" y="573"/>
                    <a:pt x="1112" y="590"/>
                    <a:pt x="1128" y="590"/>
                  </a:cubicBezTo>
                  <a:cubicBezTo>
                    <a:pt x="1140" y="605"/>
                    <a:pt x="1140" y="606"/>
                    <a:pt x="1126" y="621"/>
                  </a:cubicBezTo>
                  <a:cubicBezTo>
                    <a:pt x="1131" y="614"/>
                    <a:pt x="1085" y="536"/>
                    <a:pt x="1029" y="602"/>
                  </a:cubicBezTo>
                  <a:cubicBezTo>
                    <a:pt x="1025" y="604"/>
                    <a:pt x="1028" y="615"/>
                    <a:pt x="1022" y="627"/>
                  </a:cubicBezTo>
                  <a:cubicBezTo>
                    <a:pt x="1009" y="634"/>
                    <a:pt x="990" y="636"/>
                    <a:pt x="968" y="629"/>
                  </a:cubicBezTo>
                  <a:cubicBezTo>
                    <a:pt x="966" y="626"/>
                    <a:pt x="970" y="628"/>
                    <a:pt x="968" y="616"/>
                  </a:cubicBezTo>
                  <a:cubicBezTo>
                    <a:pt x="962" y="546"/>
                    <a:pt x="1004" y="599"/>
                    <a:pt x="1023" y="565"/>
                  </a:cubicBezTo>
                  <a:cubicBezTo>
                    <a:pt x="1023" y="565"/>
                    <a:pt x="1023" y="565"/>
                    <a:pt x="1023" y="565"/>
                  </a:cubicBezTo>
                  <a:cubicBezTo>
                    <a:pt x="1024" y="561"/>
                    <a:pt x="1008" y="546"/>
                    <a:pt x="1015" y="546"/>
                  </a:cubicBezTo>
                  <a:cubicBezTo>
                    <a:pt x="1008" y="543"/>
                    <a:pt x="1013" y="544"/>
                    <a:pt x="997" y="538"/>
                  </a:cubicBezTo>
                  <a:cubicBezTo>
                    <a:pt x="1024" y="531"/>
                    <a:pt x="1034" y="511"/>
                    <a:pt x="1068" y="493"/>
                  </a:cubicBezTo>
                  <a:cubicBezTo>
                    <a:pt x="1066" y="491"/>
                    <a:pt x="1065" y="490"/>
                    <a:pt x="1071" y="489"/>
                  </a:cubicBezTo>
                  <a:cubicBezTo>
                    <a:pt x="1071" y="489"/>
                    <a:pt x="1073" y="494"/>
                    <a:pt x="1073" y="490"/>
                  </a:cubicBezTo>
                  <a:cubicBezTo>
                    <a:pt x="1073" y="490"/>
                    <a:pt x="1074" y="491"/>
                    <a:pt x="1074" y="492"/>
                  </a:cubicBezTo>
                  <a:cubicBezTo>
                    <a:pt x="1084" y="488"/>
                    <a:pt x="1082" y="491"/>
                    <a:pt x="1071" y="472"/>
                  </a:cubicBezTo>
                  <a:cubicBezTo>
                    <a:pt x="1071" y="472"/>
                    <a:pt x="1071" y="471"/>
                    <a:pt x="1071" y="471"/>
                  </a:cubicBezTo>
                  <a:cubicBezTo>
                    <a:pt x="1072" y="470"/>
                    <a:pt x="1074" y="469"/>
                    <a:pt x="1074" y="467"/>
                  </a:cubicBezTo>
                  <a:cubicBezTo>
                    <a:pt x="1069" y="467"/>
                    <a:pt x="1073" y="464"/>
                    <a:pt x="1072" y="462"/>
                  </a:cubicBezTo>
                  <a:cubicBezTo>
                    <a:pt x="1073" y="462"/>
                    <a:pt x="1074" y="462"/>
                    <a:pt x="1079" y="461"/>
                  </a:cubicBezTo>
                  <a:cubicBezTo>
                    <a:pt x="1079" y="457"/>
                    <a:pt x="1075" y="460"/>
                    <a:pt x="1073" y="459"/>
                  </a:cubicBezTo>
                  <a:cubicBezTo>
                    <a:pt x="1073" y="459"/>
                    <a:pt x="1073" y="459"/>
                    <a:pt x="1073" y="459"/>
                  </a:cubicBezTo>
                  <a:cubicBezTo>
                    <a:pt x="1073" y="459"/>
                    <a:pt x="1073" y="459"/>
                    <a:pt x="1073" y="459"/>
                  </a:cubicBezTo>
                  <a:cubicBezTo>
                    <a:pt x="1073" y="459"/>
                    <a:pt x="1073" y="459"/>
                    <a:pt x="1073" y="459"/>
                  </a:cubicBezTo>
                  <a:cubicBezTo>
                    <a:pt x="1075" y="457"/>
                    <a:pt x="1077" y="455"/>
                    <a:pt x="1086" y="450"/>
                  </a:cubicBezTo>
                  <a:cubicBezTo>
                    <a:pt x="1090" y="451"/>
                    <a:pt x="1076" y="456"/>
                    <a:pt x="1086" y="462"/>
                  </a:cubicBezTo>
                  <a:cubicBezTo>
                    <a:pt x="1085" y="468"/>
                    <a:pt x="1074" y="479"/>
                    <a:pt x="1090" y="482"/>
                  </a:cubicBezTo>
                  <a:cubicBezTo>
                    <a:pt x="1090" y="484"/>
                    <a:pt x="1089" y="484"/>
                    <a:pt x="1088" y="485"/>
                  </a:cubicBezTo>
                  <a:cubicBezTo>
                    <a:pt x="1091" y="487"/>
                    <a:pt x="1100" y="480"/>
                    <a:pt x="1100" y="483"/>
                  </a:cubicBezTo>
                  <a:cubicBezTo>
                    <a:pt x="1099" y="488"/>
                    <a:pt x="1149" y="478"/>
                    <a:pt x="1159" y="476"/>
                  </a:cubicBezTo>
                  <a:cubicBezTo>
                    <a:pt x="1159" y="470"/>
                    <a:pt x="1134" y="465"/>
                    <a:pt x="1157" y="448"/>
                  </a:cubicBezTo>
                  <a:cubicBezTo>
                    <a:pt x="1158" y="461"/>
                    <a:pt x="1174" y="448"/>
                    <a:pt x="1164" y="444"/>
                  </a:cubicBezTo>
                  <a:cubicBezTo>
                    <a:pt x="1161" y="441"/>
                    <a:pt x="1159" y="441"/>
                    <a:pt x="1152" y="448"/>
                  </a:cubicBezTo>
                  <a:cubicBezTo>
                    <a:pt x="1158" y="433"/>
                    <a:pt x="1168" y="431"/>
                    <a:pt x="1188" y="427"/>
                  </a:cubicBezTo>
                  <a:cubicBezTo>
                    <a:pt x="1189" y="426"/>
                    <a:pt x="1189" y="426"/>
                    <a:pt x="1190" y="425"/>
                  </a:cubicBezTo>
                  <a:cubicBezTo>
                    <a:pt x="1192" y="425"/>
                    <a:pt x="1190" y="425"/>
                    <a:pt x="1196" y="423"/>
                  </a:cubicBezTo>
                  <a:cubicBezTo>
                    <a:pt x="1196" y="424"/>
                    <a:pt x="1188" y="417"/>
                    <a:pt x="1188" y="417"/>
                  </a:cubicBezTo>
                  <a:cubicBezTo>
                    <a:pt x="1179" y="418"/>
                    <a:pt x="1172" y="421"/>
                    <a:pt x="1157" y="426"/>
                  </a:cubicBezTo>
                  <a:cubicBezTo>
                    <a:pt x="1121" y="405"/>
                    <a:pt x="1170" y="382"/>
                    <a:pt x="1155" y="360"/>
                  </a:cubicBezTo>
                  <a:cubicBezTo>
                    <a:pt x="1132" y="372"/>
                    <a:pt x="1115" y="404"/>
                    <a:pt x="1129" y="432"/>
                  </a:cubicBezTo>
                  <a:cubicBezTo>
                    <a:pt x="1112" y="423"/>
                    <a:pt x="1136" y="453"/>
                    <a:pt x="1108" y="467"/>
                  </a:cubicBezTo>
                  <a:cubicBezTo>
                    <a:pt x="1096" y="476"/>
                    <a:pt x="1090" y="423"/>
                    <a:pt x="1076" y="432"/>
                  </a:cubicBezTo>
                  <a:cubicBezTo>
                    <a:pt x="1080" y="443"/>
                    <a:pt x="1064" y="455"/>
                    <a:pt x="1054" y="439"/>
                  </a:cubicBezTo>
                  <a:cubicBezTo>
                    <a:pt x="1054" y="438"/>
                    <a:pt x="1067" y="441"/>
                    <a:pt x="1058" y="433"/>
                  </a:cubicBezTo>
                  <a:cubicBezTo>
                    <a:pt x="1058" y="433"/>
                    <a:pt x="1051" y="437"/>
                    <a:pt x="1054" y="431"/>
                  </a:cubicBezTo>
                  <a:cubicBezTo>
                    <a:pt x="1057" y="430"/>
                    <a:pt x="1057" y="429"/>
                    <a:pt x="1062" y="422"/>
                  </a:cubicBezTo>
                  <a:cubicBezTo>
                    <a:pt x="1061" y="417"/>
                    <a:pt x="1053" y="429"/>
                    <a:pt x="1056" y="420"/>
                  </a:cubicBezTo>
                  <a:cubicBezTo>
                    <a:pt x="1054" y="419"/>
                    <a:pt x="1054" y="420"/>
                    <a:pt x="1053" y="420"/>
                  </a:cubicBezTo>
                  <a:cubicBezTo>
                    <a:pt x="1054" y="420"/>
                    <a:pt x="1051" y="416"/>
                    <a:pt x="1051" y="417"/>
                  </a:cubicBezTo>
                  <a:cubicBezTo>
                    <a:pt x="1055" y="415"/>
                    <a:pt x="1055" y="417"/>
                    <a:pt x="1067" y="414"/>
                  </a:cubicBezTo>
                  <a:cubicBezTo>
                    <a:pt x="1046" y="419"/>
                    <a:pt x="1053" y="396"/>
                    <a:pt x="1070" y="398"/>
                  </a:cubicBezTo>
                  <a:cubicBezTo>
                    <a:pt x="1069" y="398"/>
                    <a:pt x="1068" y="394"/>
                    <a:pt x="1068" y="393"/>
                  </a:cubicBezTo>
                  <a:cubicBezTo>
                    <a:pt x="1069" y="393"/>
                    <a:pt x="1070" y="394"/>
                    <a:pt x="1071" y="395"/>
                  </a:cubicBezTo>
                  <a:cubicBezTo>
                    <a:pt x="1072" y="395"/>
                    <a:pt x="1071" y="389"/>
                    <a:pt x="1077" y="388"/>
                  </a:cubicBezTo>
                  <a:cubicBezTo>
                    <a:pt x="1076" y="398"/>
                    <a:pt x="1094" y="378"/>
                    <a:pt x="1082" y="387"/>
                  </a:cubicBezTo>
                  <a:cubicBezTo>
                    <a:pt x="1075" y="386"/>
                    <a:pt x="1083" y="377"/>
                    <a:pt x="1087" y="374"/>
                  </a:cubicBezTo>
                  <a:cubicBezTo>
                    <a:pt x="1087" y="371"/>
                    <a:pt x="1096" y="372"/>
                    <a:pt x="1091" y="364"/>
                  </a:cubicBezTo>
                  <a:cubicBezTo>
                    <a:pt x="1094" y="365"/>
                    <a:pt x="1094" y="362"/>
                    <a:pt x="1094" y="357"/>
                  </a:cubicBezTo>
                  <a:cubicBezTo>
                    <a:pt x="1095" y="357"/>
                    <a:pt x="1095" y="357"/>
                    <a:pt x="1096" y="357"/>
                  </a:cubicBezTo>
                  <a:cubicBezTo>
                    <a:pt x="1094" y="352"/>
                    <a:pt x="1096" y="349"/>
                    <a:pt x="1104" y="345"/>
                  </a:cubicBezTo>
                  <a:cubicBezTo>
                    <a:pt x="1098" y="344"/>
                    <a:pt x="1105" y="341"/>
                    <a:pt x="1104" y="340"/>
                  </a:cubicBezTo>
                  <a:cubicBezTo>
                    <a:pt x="1109" y="339"/>
                    <a:pt x="1096" y="337"/>
                    <a:pt x="1108" y="335"/>
                  </a:cubicBezTo>
                  <a:cubicBezTo>
                    <a:pt x="1099" y="331"/>
                    <a:pt x="1124" y="331"/>
                    <a:pt x="1111" y="329"/>
                  </a:cubicBezTo>
                  <a:cubicBezTo>
                    <a:pt x="1114" y="313"/>
                    <a:pt x="1124" y="321"/>
                    <a:pt x="1125" y="312"/>
                  </a:cubicBezTo>
                  <a:cubicBezTo>
                    <a:pt x="1126" y="316"/>
                    <a:pt x="1130" y="304"/>
                    <a:pt x="1129" y="315"/>
                  </a:cubicBezTo>
                  <a:cubicBezTo>
                    <a:pt x="1136" y="305"/>
                    <a:pt x="1138" y="309"/>
                    <a:pt x="1153" y="295"/>
                  </a:cubicBezTo>
                  <a:cubicBezTo>
                    <a:pt x="1154" y="295"/>
                    <a:pt x="1155" y="295"/>
                    <a:pt x="1156" y="295"/>
                  </a:cubicBezTo>
                  <a:cubicBezTo>
                    <a:pt x="1149" y="303"/>
                    <a:pt x="1164" y="304"/>
                    <a:pt x="1163" y="293"/>
                  </a:cubicBezTo>
                  <a:cubicBezTo>
                    <a:pt x="1162" y="293"/>
                    <a:pt x="1173" y="288"/>
                    <a:pt x="1168" y="298"/>
                  </a:cubicBezTo>
                  <a:cubicBezTo>
                    <a:pt x="1168" y="306"/>
                    <a:pt x="1172" y="289"/>
                    <a:pt x="1180" y="299"/>
                  </a:cubicBezTo>
                  <a:cubicBezTo>
                    <a:pt x="1181" y="299"/>
                    <a:pt x="1185" y="297"/>
                    <a:pt x="1184" y="300"/>
                  </a:cubicBezTo>
                  <a:cubicBezTo>
                    <a:pt x="1194" y="303"/>
                    <a:pt x="1163" y="305"/>
                    <a:pt x="1181" y="309"/>
                  </a:cubicBezTo>
                  <a:cubicBezTo>
                    <a:pt x="1203" y="308"/>
                    <a:pt x="1186" y="306"/>
                    <a:pt x="1199" y="314"/>
                  </a:cubicBezTo>
                  <a:cubicBezTo>
                    <a:pt x="1200" y="314"/>
                    <a:pt x="1200" y="315"/>
                    <a:pt x="1200" y="316"/>
                  </a:cubicBezTo>
                  <a:cubicBezTo>
                    <a:pt x="1213" y="314"/>
                    <a:pt x="1210" y="312"/>
                    <a:pt x="1230" y="324"/>
                  </a:cubicBezTo>
                  <a:cubicBezTo>
                    <a:pt x="1235" y="326"/>
                    <a:pt x="1236" y="324"/>
                    <a:pt x="1243" y="330"/>
                  </a:cubicBezTo>
                  <a:cubicBezTo>
                    <a:pt x="1255" y="350"/>
                    <a:pt x="1229" y="361"/>
                    <a:pt x="1198" y="341"/>
                  </a:cubicBezTo>
                  <a:cubicBezTo>
                    <a:pt x="1209" y="347"/>
                    <a:pt x="1217" y="388"/>
                    <a:pt x="1235" y="373"/>
                  </a:cubicBezTo>
                  <a:cubicBezTo>
                    <a:pt x="1232" y="375"/>
                    <a:pt x="1216" y="359"/>
                    <a:pt x="1233" y="364"/>
                  </a:cubicBezTo>
                  <a:cubicBezTo>
                    <a:pt x="1260" y="387"/>
                    <a:pt x="1232" y="336"/>
                    <a:pt x="1262" y="349"/>
                  </a:cubicBezTo>
                  <a:cubicBezTo>
                    <a:pt x="1269" y="350"/>
                    <a:pt x="1267" y="341"/>
                    <a:pt x="1255" y="317"/>
                  </a:cubicBezTo>
                  <a:cubicBezTo>
                    <a:pt x="1263" y="319"/>
                    <a:pt x="1269" y="313"/>
                    <a:pt x="1274" y="328"/>
                  </a:cubicBezTo>
                  <a:cubicBezTo>
                    <a:pt x="1261" y="349"/>
                    <a:pt x="1288" y="330"/>
                    <a:pt x="1306" y="312"/>
                  </a:cubicBezTo>
                  <a:cubicBezTo>
                    <a:pt x="1306" y="313"/>
                    <a:pt x="1306" y="313"/>
                    <a:pt x="1306" y="314"/>
                  </a:cubicBezTo>
                  <a:cubicBezTo>
                    <a:pt x="1302" y="313"/>
                    <a:pt x="1319" y="307"/>
                    <a:pt x="1310" y="310"/>
                  </a:cubicBezTo>
                  <a:cubicBezTo>
                    <a:pt x="1311" y="310"/>
                    <a:pt x="1313" y="315"/>
                    <a:pt x="1313" y="315"/>
                  </a:cubicBezTo>
                  <a:cubicBezTo>
                    <a:pt x="1310" y="315"/>
                    <a:pt x="1310" y="322"/>
                    <a:pt x="1316" y="316"/>
                  </a:cubicBezTo>
                  <a:cubicBezTo>
                    <a:pt x="1317" y="317"/>
                    <a:pt x="1318" y="318"/>
                    <a:pt x="1319" y="318"/>
                  </a:cubicBezTo>
                  <a:cubicBezTo>
                    <a:pt x="1324" y="303"/>
                    <a:pt x="1342" y="313"/>
                    <a:pt x="1347" y="307"/>
                  </a:cubicBezTo>
                  <a:cubicBezTo>
                    <a:pt x="1347" y="297"/>
                    <a:pt x="1344" y="284"/>
                    <a:pt x="1367" y="298"/>
                  </a:cubicBezTo>
                  <a:cubicBezTo>
                    <a:pt x="1374" y="298"/>
                    <a:pt x="1379" y="301"/>
                    <a:pt x="1385" y="304"/>
                  </a:cubicBezTo>
                  <a:cubicBezTo>
                    <a:pt x="1387" y="306"/>
                    <a:pt x="1396" y="315"/>
                    <a:pt x="1392" y="300"/>
                  </a:cubicBezTo>
                  <a:cubicBezTo>
                    <a:pt x="1336" y="282"/>
                    <a:pt x="1400" y="160"/>
                    <a:pt x="1410" y="327"/>
                  </a:cubicBezTo>
                  <a:cubicBezTo>
                    <a:pt x="1390" y="323"/>
                    <a:pt x="1424" y="347"/>
                    <a:pt x="1425" y="316"/>
                  </a:cubicBezTo>
                  <a:cubicBezTo>
                    <a:pt x="1425" y="284"/>
                    <a:pt x="1424" y="298"/>
                    <a:pt x="1451" y="308"/>
                  </a:cubicBezTo>
                  <a:cubicBezTo>
                    <a:pt x="1441" y="309"/>
                    <a:pt x="1438" y="280"/>
                    <a:pt x="1422" y="292"/>
                  </a:cubicBezTo>
                  <a:cubicBezTo>
                    <a:pt x="1406" y="281"/>
                    <a:pt x="1403" y="264"/>
                    <a:pt x="1401" y="237"/>
                  </a:cubicBezTo>
                  <a:cubicBezTo>
                    <a:pt x="1409" y="268"/>
                    <a:pt x="1449" y="266"/>
                    <a:pt x="1419" y="258"/>
                  </a:cubicBezTo>
                  <a:cubicBezTo>
                    <a:pt x="1392" y="243"/>
                    <a:pt x="1454" y="228"/>
                    <a:pt x="1451" y="266"/>
                  </a:cubicBezTo>
                  <a:cubicBezTo>
                    <a:pt x="1468" y="257"/>
                    <a:pt x="1443" y="276"/>
                    <a:pt x="1482" y="278"/>
                  </a:cubicBezTo>
                  <a:cubicBezTo>
                    <a:pt x="1471" y="268"/>
                    <a:pt x="1390" y="216"/>
                    <a:pt x="1452" y="209"/>
                  </a:cubicBezTo>
                  <a:cubicBezTo>
                    <a:pt x="1451" y="213"/>
                    <a:pt x="1452" y="224"/>
                    <a:pt x="1456" y="210"/>
                  </a:cubicBezTo>
                  <a:cubicBezTo>
                    <a:pt x="1450" y="200"/>
                    <a:pt x="1446" y="205"/>
                    <a:pt x="1440" y="193"/>
                  </a:cubicBezTo>
                  <a:cubicBezTo>
                    <a:pt x="1443" y="192"/>
                    <a:pt x="1443" y="196"/>
                    <a:pt x="1446" y="194"/>
                  </a:cubicBezTo>
                  <a:cubicBezTo>
                    <a:pt x="1442" y="173"/>
                    <a:pt x="1474" y="165"/>
                    <a:pt x="1488" y="155"/>
                  </a:cubicBezTo>
                  <a:cubicBezTo>
                    <a:pt x="1491" y="155"/>
                    <a:pt x="1493" y="151"/>
                    <a:pt x="1494" y="161"/>
                  </a:cubicBezTo>
                  <a:cubicBezTo>
                    <a:pt x="1502" y="157"/>
                    <a:pt x="1478" y="147"/>
                    <a:pt x="1503" y="148"/>
                  </a:cubicBezTo>
                  <a:cubicBezTo>
                    <a:pt x="1494" y="147"/>
                    <a:pt x="1483" y="132"/>
                    <a:pt x="1496" y="116"/>
                  </a:cubicBezTo>
                  <a:cubicBezTo>
                    <a:pt x="1509" y="114"/>
                    <a:pt x="1501" y="133"/>
                    <a:pt x="1509" y="127"/>
                  </a:cubicBezTo>
                  <a:cubicBezTo>
                    <a:pt x="1508" y="133"/>
                    <a:pt x="1527" y="116"/>
                    <a:pt x="1517" y="141"/>
                  </a:cubicBezTo>
                  <a:cubicBezTo>
                    <a:pt x="1536" y="112"/>
                    <a:pt x="1583" y="134"/>
                    <a:pt x="1559" y="173"/>
                  </a:cubicBezTo>
                  <a:cubicBezTo>
                    <a:pt x="1560" y="190"/>
                    <a:pt x="1545" y="218"/>
                    <a:pt x="1572" y="180"/>
                  </a:cubicBezTo>
                  <a:cubicBezTo>
                    <a:pt x="1570" y="184"/>
                    <a:pt x="1559" y="177"/>
                    <a:pt x="1568" y="176"/>
                  </a:cubicBezTo>
                  <a:cubicBezTo>
                    <a:pt x="1575" y="177"/>
                    <a:pt x="1580" y="174"/>
                    <a:pt x="1590" y="181"/>
                  </a:cubicBezTo>
                  <a:cubicBezTo>
                    <a:pt x="1591" y="159"/>
                    <a:pt x="1646" y="195"/>
                    <a:pt x="1639" y="168"/>
                  </a:cubicBezTo>
                  <a:cubicBezTo>
                    <a:pt x="1632" y="156"/>
                    <a:pt x="1654" y="161"/>
                    <a:pt x="1663" y="162"/>
                  </a:cubicBezTo>
                  <a:cubicBezTo>
                    <a:pt x="1666" y="162"/>
                    <a:pt x="1689" y="181"/>
                    <a:pt x="1677" y="183"/>
                  </a:cubicBezTo>
                  <a:cubicBezTo>
                    <a:pt x="1689" y="187"/>
                    <a:pt x="1714" y="214"/>
                    <a:pt x="1699" y="177"/>
                  </a:cubicBezTo>
                  <a:cubicBezTo>
                    <a:pt x="1722" y="186"/>
                    <a:pt x="1755" y="178"/>
                    <a:pt x="1729" y="148"/>
                  </a:cubicBezTo>
                  <a:cubicBezTo>
                    <a:pt x="1756" y="143"/>
                    <a:pt x="1762" y="145"/>
                    <a:pt x="1766" y="152"/>
                  </a:cubicBezTo>
                  <a:cubicBezTo>
                    <a:pt x="1779" y="134"/>
                    <a:pt x="1777" y="143"/>
                    <a:pt x="1810" y="161"/>
                  </a:cubicBezTo>
                  <a:cubicBezTo>
                    <a:pt x="1824" y="156"/>
                    <a:pt x="1857" y="132"/>
                    <a:pt x="1860" y="168"/>
                  </a:cubicBezTo>
                  <a:cubicBezTo>
                    <a:pt x="1865" y="168"/>
                    <a:pt x="1866" y="163"/>
                    <a:pt x="1871" y="167"/>
                  </a:cubicBezTo>
                  <a:cubicBezTo>
                    <a:pt x="1871" y="166"/>
                    <a:pt x="1871" y="166"/>
                    <a:pt x="1871" y="165"/>
                  </a:cubicBezTo>
                  <a:cubicBezTo>
                    <a:pt x="1871" y="163"/>
                    <a:pt x="1881" y="179"/>
                    <a:pt x="1877" y="169"/>
                  </a:cubicBezTo>
                  <a:cubicBezTo>
                    <a:pt x="1889" y="178"/>
                    <a:pt x="1861" y="152"/>
                    <a:pt x="1913" y="154"/>
                  </a:cubicBezTo>
                  <a:cubicBezTo>
                    <a:pt x="1937" y="163"/>
                    <a:pt x="1930" y="159"/>
                    <a:pt x="1919" y="136"/>
                  </a:cubicBezTo>
                  <a:cubicBezTo>
                    <a:pt x="1933" y="134"/>
                    <a:pt x="1958" y="125"/>
                    <a:pt x="1976" y="136"/>
                  </a:cubicBezTo>
                  <a:cubicBezTo>
                    <a:pt x="1975" y="130"/>
                    <a:pt x="2027" y="147"/>
                    <a:pt x="2035" y="152"/>
                  </a:cubicBezTo>
                  <a:cubicBezTo>
                    <a:pt x="2021" y="148"/>
                    <a:pt x="2023" y="133"/>
                    <a:pt x="2049" y="138"/>
                  </a:cubicBezTo>
                  <a:cubicBezTo>
                    <a:pt x="2051" y="140"/>
                    <a:pt x="2059" y="155"/>
                    <a:pt x="2046" y="159"/>
                  </a:cubicBezTo>
                  <a:cubicBezTo>
                    <a:pt x="2046" y="155"/>
                    <a:pt x="2054" y="165"/>
                    <a:pt x="2050" y="164"/>
                  </a:cubicBezTo>
                  <a:cubicBezTo>
                    <a:pt x="2057" y="162"/>
                    <a:pt x="2055" y="175"/>
                    <a:pt x="2063" y="175"/>
                  </a:cubicBezTo>
                  <a:close/>
                  <a:moveTo>
                    <a:pt x="1373" y="629"/>
                  </a:moveTo>
                  <a:cubicBezTo>
                    <a:pt x="1381" y="628"/>
                    <a:pt x="1364" y="611"/>
                    <a:pt x="1370" y="606"/>
                  </a:cubicBezTo>
                  <a:cubicBezTo>
                    <a:pt x="1363" y="604"/>
                    <a:pt x="1361" y="592"/>
                    <a:pt x="1358" y="580"/>
                  </a:cubicBezTo>
                  <a:cubicBezTo>
                    <a:pt x="1348" y="574"/>
                    <a:pt x="1333" y="558"/>
                    <a:pt x="1359" y="555"/>
                  </a:cubicBezTo>
                  <a:cubicBezTo>
                    <a:pt x="1363" y="531"/>
                    <a:pt x="1319" y="546"/>
                    <a:pt x="1322" y="566"/>
                  </a:cubicBezTo>
                  <a:cubicBezTo>
                    <a:pt x="1321" y="579"/>
                    <a:pt x="1358" y="596"/>
                    <a:pt x="1339" y="610"/>
                  </a:cubicBezTo>
                  <a:cubicBezTo>
                    <a:pt x="1340" y="623"/>
                    <a:pt x="1346" y="629"/>
                    <a:pt x="1373" y="629"/>
                  </a:cubicBezTo>
                  <a:close/>
                  <a:moveTo>
                    <a:pt x="1410" y="545"/>
                  </a:moveTo>
                  <a:cubicBezTo>
                    <a:pt x="1408" y="542"/>
                    <a:pt x="1407" y="542"/>
                    <a:pt x="1395" y="554"/>
                  </a:cubicBezTo>
                  <a:cubicBezTo>
                    <a:pt x="1395" y="554"/>
                    <a:pt x="1395" y="554"/>
                    <a:pt x="1395" y="554"/>
                  </a:cubicBezTo>
                  <a:cubicBezTo>
                    <a:pt x="1392" y="559"/>
                    <a:pt x="1395" y="560"/>
                    <a:pt x="1398" y="562"/>
                  </a:cubicBezTo>
                  <a:cubicBezTo>
                    <a:pt x="1398" y="562"/>
                    <a:pt x="1405" y="563"/>
                    <a:pt x="1405" y="563"/>
                  </a:cubicBezTo>
                  <a:cubicBezTo>
                    <a:pt x="1408" y="564"/>
                    <a:pt x="1410" y="547"/>
                    <a:pt x="1410" y="545"/>
                  </a:cubicBezTo>
                  <a:close/>
                  <a:moveTo>
                    <a:pt x="1691" y="450"/>
                  </a:moveTo>
                  <a:cubicBezTo>
                    <a:pt x="1681" y="413"/>
                    <a:pt x="1690" y="442"/>
                    <a:pt x="1671" y="468"/>
                  </a:cubicBezTo>
                  <a:cubicBezTo>
                    <a:pt x="1660" y="471"/>
                    <a:pt x="1632" y="393"/>
                    <a:pt x="1635" y="437"/>
                  </a:cubicBezTo>
                  <a:cubicBezTo>
                    <a:pt x="1652" y="409"/>
                    <a:pt x="1658" y="517"/>
                    <a:pt x="1688" y="451"/>
                  </a:cubicBezTo>
                  <a:cubicBezTo>
                    <a:pt x="1688" y="452"/>
                    <a:pt x="1688" y="443"/>
                    <a:pt x="1691" y="450"/>
                  </a:cubicBezTo>
                  <a:close/>
                </a:path>
              </a:pathLst>
            </a:custGeom>
            <a:solidFill>
              <a:schemeClr val="bg2"/>
            </a:solidFill>
            <a:ln>
              <a:noFill/>
            </a:ln>
            <a:effectLst>
              <a:outerShdw blurRad="76200" dist="508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24" name="Freeform 6">
              <a:extLst>
                <a:ext uri="{FF2B5EF4-FFF2-40B4-BE49-F238E27FC236}">
                  <a16:creationId xmlns:a16="http://schemas.microsoft.com/office/drawing/2014/main" id="{14CD7A98-979C-4C90-90D9-8F71C5FA04DB}"/>
                </a:ext>
              </a:extLst>
            </p:cNvPr>
            <p:cNvSpPr>
              <a:spLocks noEditPoints="1"/>
            </p:cNvSpPr>
            <p:nvPr/>
          </p:nvSpPr>
          <p:spPr bwMode="auto">
            <a:xfrm>
              <a:off x="1827212" y="1362076"/>
              <a:ext cx="8343900" cy="5135563"/>
            </a:xfrm>
            <a:custGeom>
              <a:avLst/>
              <a:gdLst>
                <a:gd name="T0" fmla="*/ 1892 w 2192"/>
                <a:gd name="T1" fmla="*/ 657 h 1348"/>
                <a:gd name="T2" fmla="*/ 1934 w 2192"/>
                <a:gd name="T3" fmla="*/ 476 h 1348"/>
                <a:gd name="T4" fmla="*/ 1935 w 2192"/>
                <a:gd name="T5" fmla="*/ 542 h 1348"/>
                <a:gd name="T6" fmla="*/ 1820 w 2192"/>
                <a:gd name="T7" fmla="*/ 901 h 1348"/>
                <a:gd name="T8" fmla="*/ 1868 w 2192"/>
                <a:gd name="T9" fmla="*/ 887 h 1348"/>
                <a:gd name="T10" fmla="*/ 1970 w 2192"/>
                <a:gd name="T11" fmla="*/ 1200 h 1348"/>
                <a:gd name="T12" fmla="*/ 1980 w 2192"/>
                <a:gd name="T13" fmla="*/ 1244 h 1348"/>
                <a:gd name="T14" fmla="*/ 2164 w 2192"/>
                <a:gd name="T15" fmla="*/ 1180 h 1348"/>
                <a:gd name="T16" fmla="*/ 652 w 2192"/>
                <a:gd name="T17" fmla="*/ 1138 h 1348"/>
                <a:gd name="T18" fmla="*/ 414 w 2192"/>
                <a:gd name="T19" fmla="*/ 682 h 1348"/>
                <a:gd name="T20" fmla="*/ 528 w 2192"/>
                <a:gd name="T21" fmla="*/ 453 h 1348"/>
                <a:gd name="T22" fmla="*/ 528 w 2192"/>
                <a:gd name="T23" fmla="*/ 267 h 1348"/>
                <a:gd name="T24" fmla="*/ 116 w 2192"/>
                <a:gd name="T25" fmla="*/ 208 h 1348"/>
                <a:gd name="T26" fmla="*/ 238 w 2192"/>
                <a:gd name="T27" fmla="*/ 434 h 1348"/>
                <a:gd name="T28" fmla="*/ 564 w 2192"/>
                <a:gd name="T29" fmla="*/ 1260 h 1348"/>
                <a:gd name="T30" fmla="*/ 990 w 2192"/>
                <a:gd name="T31" fmla="*/ 472 h 1348"/>
                <a:gd name="T32" fmla="*/ 962 w 2192"/>
                <a:gd name="T33" fmla="*/ 503 h 1348"/>
                <a:gd name="T34" fmla="*/ 681 w 2192"/>
                <a:gd name="T35" fmla="*/ 516 h 1348"/>
                <a:gd name="T36" fmla="*/ 485 w 2192"/>
                <a:gd name="T37" fmla="*/ 225 h 1348"/>
                <a:gd name="T38" fmla="*/ 409 w 2192"/>
                <a:gd name="T39" fmla="*/ 159 h 1348"/>
                <a:gd name="T40" fmla="*/ 521 w 2192"/>
                <a:gd name="T41" fmla="*/ 226 h 1348"/>
                <a:gd name="T42" fmla="*/ 677 w 2192"/>
                <a:gd name="T43" fmla="*/ 325 h 1348"/>
                <a:gd name="T44" fmla="*/ 639 w 2192"/>
                <a:gd name="T45" fmla="*/ 260 h 1348"/>
                <a:gd name="T46" fmla="*/ 893 w 2192"/>
                <a:gd name="T47" fmla="*/ 262 h 1348"/>
                <a:gd name="T48" fmla="*/ 814 w 2192"/>
                <a:gd name="T49" fmla="*/ 79 h 1348"/>
                <a:gd name="T50" fmla="*/ 941 w 2192"/>
                <a:gd name="T51" fmla="*/ 377 h 1348"/>
                <a:gd name="T52" fmla="*/ 599 w 2192"/>
                <a:gd name="T53" fmla="*/ 155 h 1348"/>
                <a:gd name="T54" fmla="*/ 571 w 2192"/>
                <a:gd name="T55" fmla="*/ 177 h 1348"/>
                <a:gd name="T56" fmla="*/ 653 w 2192"/>
                <a:gd name="T57" fmla="*/ 102 h 1348"/>
                <a:gd name="T58" fmla="*/ 462 w 2192"/>
                <a:gd name="T59" fmla="*/ 147 h 1348"/>
                <a:gd name="T60" fmla="*/ 487 w 2192"/>
                <a:gd name="T61" fmla="*/ 99 h 1348"/>
                <a:gd name="T62" fmla="*/ 1116 w 2192"/>
                <a:gd name="T63" fmla="*/ 152 h 1348"/>
                <a:gd name="T64" fmla="*/ 1425 w 2192"/>
                <a:gd name="T65" fmla="*/ 85 h 1348"/>
                <a:gd name="T66" fmla="*/ 1675 w 2192"/>
                <a:gd name="T67" fmla="*/ 109 h 1348"/>
                <a:gd name="T68" fmla="*/ 1725 w 2192"/>
                <a:gd name="T69" fmla="*/ 92 h 1348"/>
                <a:gd name="T70" fmla="*/ 1876 w 2192"/>
                <a:gd name="T71" fmla="*/ 825 h 1348"/>
                <a:gd name="T72" fmla="*/ 2062 w 2192"/>
                <a:gd name="T73" fmla="*/ 181 h 1348"/>
                <a:gd name="T74" fmla="*/ 1968 w 2192"/>
                <a:gd name="T75" fmla="*/ 345 h 1348"/>
                <a:gd name="T76" fmla="*/ 1860 w 2192"/>
                <a:gd name="T77" fmla="*/ 570 h 1348"/>
                <a:gd name="T78" fmla="*/ 1768 w 2192"/>
                <a:gd name="T79" fmla="*/ 741 h 1348"/>
                <a:gd name="T80" fmla="*/ 1397 w 2192"/>
                <a:gd name="T81" fmla="*/ 712 h 1348"/>
                <a:gd name="T82" fmla="*/ 1089 w 2192"/>
                <a:gd name="T83" fmla="*/ 866 h 1348"/>
                <a:gd name="T84" fmla="*/ 1204 w 2192"/>
                <a:gd name="T85" fmla="*/ 630 h 1348"/>
                <a:gd name="T86" fmla="*/ 1264 w 2192"/>
                <a:gd name="T87" fmla="*/ 546 h 1348"/>
                <a:gd name="T88" fmla="*/ 1174 w 2192"/>
                <a:gd name="T89" fmla="*/ 604 h 1348"/>
                <a:gd name="T90" fmla="*/ 1170 w 2192"/>
                <a:gd name="T91" fmla="*/ 635 h 1348"/>
                <a:gd name="T92" fmla="*/ 968 w 2192"/>
                <a:gd name="T93" fmla="*/ 616 h 1348"/>
                <a:gd name="T94" fmla="*/ 1074 w 2192"/>
                <a:gd name="T95" fmla="*/ 467 h 1348"/>
                <a:gd name="T96" fmla="*/ 1100 w 2192"/>
                <a:gd name="T97" fmla="*/ 483 h 1348"/>
                <a:gd name="T98" fmla="*/ 1129 w 2192"/>
                <a:gd name="T99" fmla="*/ 432 h 1348"/>
                <a:gd name="T100" fmla="*/ 1070 w 2192"/>
                <a:gd name="T101" fmla="*/ 398 h 1348"/>
                <a:gd name="T102" fmla="*/ 1108 w 2192"/>
                <a:gd name="T103" fmla="*/ 335 h 1348"/>
                <a:gd name="T104" fmla="*/ 1199 w 2192"/>
                <a:gd name="T105" fmla="*/ 314 h 1348"/>
                <a:gd name="T106" fmla="*/ 1306 w 2192"/>
                <a:gd name="T107" fmla="*/ 314 h 1348"/>
                <a:gd name="T108" fmla="*/ 1451 w 2192"/>
                <a:gd name="T109" fmla="*/ 308 h 1348"/>
                <a:gd name="T110" fmla="*/ 1494 w 2192"/>
                <a:gd name="T111" fmla="*/ 161 h 1348"/>
                <a:gd name="T112" fmla="*/ 1677 w 2192"/>
                <a:gd name="T113" fmla="*/ 183 h 1348"/>
                <a:gd name="T114" fmla="*/ 1976 w 2192"/>
                <a:gd name="T115" fmla="*/ 136 h 1348"/>
                <a:gd name="T116" fmla="*/ 1339 w 2192"/>
                <a:gd name="T117" fmla="*/ 610 h 1348"/>
                <a:gd name="T118" fmla="*/ 1688 w 2192"/>
                <a:gd name="T119" fmla="*/ 451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2" h="1348">
                  <a:moveTo>
                    <a:pt x="1243" y="1073"/>
                  </a:moveTo>
                  <a:cubicBezTo>
                    <a:pt x="1243" y="1073"/>
                    <a:pt x="1242" y="1073"/>
                    <a:pt x="1242" y="1073"/>
                  </a:cubicBezTo>
                  <a:cubicBezTo>
                    <a:pt x="1242" y="1073"/>
                    <a:pt x="1242" y="1073"/>
                    <a:pt x="1242" y="1073"/>
                  </a:cubicBezTo>
                  <a:lnTo>
                    <a:pt x="1243" y="1073"/>
                  </a:lnTo>
                  <a:close/>
                  <a:moveTo>
                    <a:pt x="1315" y="1038"/>
                  </a:moveTo>
                  <a:cubicBezTo>
                    <a:pt x="1320" y="1128"/>
                    <a:pt x="1355" y="1009"/>
                    <a:pt x="1362" y="1002"/>
                  </a:cubicBezTo>
                  <a:cubicBezTo>
                    <a:pt x="1365" y="995"/>
                    <a:pt x="1361" y="989"/>
                    <a:pt x="1360" y="976"/>
                  </a:cubicBezTo>
                  <a:cubicBezTo>
                    <a:pt x="1356" y="974"/>
                    <a:pt x="1348" y="990"/>
                    <a:pt x="1348" y="994"/>
                  </a:cubicBezTo>
                  <a:cubicBezTo>
                    <a:pt x="1325" y="1000"/>
                    <a:pt x="1322" y="1016"/>
                    <a:pt x="1315" y="1038"/>
                  </a:cubicBezTo>
                  <a:close/>
                  <a:moveTo>
                    <a:pt x="1881" y="636"/>
                  </a:moveTo>
                  <a:cubicBezTo>
                    <a:pt x="1880" y="640"/>
                    <a:pt x="1886" y="654"/>
                    <a:pt x="1892" y="657"/>
                  </a:cubicBezTo>
                  <a:cubicBezTo>
                    <a:pt x="1887" y="599"/>
                    <a:pt x="1927" y="646"/>
                    <a:pt x="1923" y="621"/>
                  </a:cubicBezTo>
                  <a:cubicBezTo>
                    <a:pt x="1925" y="619"/>
                    <a:pt x="1923" y="626"/>
                    <a:pt x="1934" y="619"/>
                  </a:cubicBezTo>
                  <a:cubicBezTo>
                    <a:pt x="1933" y="628"/>
                    <a:pt x="1946" y="602"/>
                    <a:pt x="1942" y="620"/>
                  </a:cubicBezTo>
                  <a:cubicBezTo>
                    <a:pt x="1952" y="623"/>
                    <a:pt x="1949" y="568"/>
                    <a:pt x="1933" y="555"/>
                  </a:cubicBezTo>
                  <a:cubicBezTo>
                    <a:pt x="1932" y="550"/>
                    <a:pt x="1933" y="612"/>
                    <a:pt x="1921" y="596"/>
                  </a:cubicBezTo>
                  <a:cubicBezTo>
                    <a:pt x="1914" y="621"/>
                    <a:pt x="1902" y="605"/>
                    <a:pt x="1881" y="636"/>
                  </a:cubicBezTo>
                  <a:close/>
                  <a:moveTo>
                    <a:pt x="1903" y="635"/>
                  </a:moveTo>
                  <a:cubicBezTo>
                    <a:pt x="1904" y="635"/>
                    <a:pt x="1910" y="635"/>
                    <a:pt x="1910" y="635"/>
                  </a:cubicBezTo>
                  <a:cubicBezTo>
                    <a:pt x="1908" y="616"/>
                    <a:pt x="1892" y="649"/>
                    <a:pt x="1903" y="635"/>
                  </a:cubicBezTo>
                  <a:close/>
                  <a:moveTo>
                    <a:pt x="1927" y="470"/>
                  </a:moveTo>
                  <a:cubicBezTo>
                    <a:pt x="1928" y="470"/>
                    <a:pt x="1934" y="476"/>
                    <a:pt x="1934" y="476"/>
                  </a:cubicBezTo>
                  <a:cubicBezTo>
                    <a:pt x="1930" y="463"/>
                    <a:pt x="1916" y="462"/>
                    <a:pt x="1906" y="426"/>
                  </a:cubicBezTo>
                  <a:cubicBezTo>
                    <a:pt x="1874" y="377"/>
                    <a:pt x="1919" y="480"/>
                    <a:pt x="1924" y="505"/>
                  </a:cubicBezTo>
                  <a:cubicBezTo>
                    <a:pt x="1943" y="515"/>
                    <a:pt x="1917" y="482"/>
                    <a:pt x="1927" y="470"/>
                  </a:cubicBezTo>
                  <a:close/>
                  <a:moveTo>
                    <a:pt x="1935" y="542"/>
                  </a:moveTo>
                  <a:cubicBezTo>
                    <a:pt x="1957" y="551"/>
                    <a:pt x="1937" y="545"/>
                    <a:pt x="1956" y="536"/>
                  </a:cubicBezTo>
                  <a:cubicBezTo>
                    <a:pt x="1954" y="535"/>
                    <a:pt x="1966" y="530"/>
                    <a:pt x="1958" y="532"/>
                  </a:cubicBezTo>
                  <a:cubicBezTo>
                    <a:pt x="1958" y="532"/>
                    <a:pt x="1951" y="522"/>
                    <a:pt x="1954" y="522"/>
                  </a:cubicBezTo>
                  <a:cubicBezTo>
                    <a:pt x="1928" y="535"/>
                    <a:pt x="1930" y="485"/>
                    <a:pt x="1926" y="535"/>
                  </a:cubicBezTo>
                  <a:cubicBezTo>
                    <a:pt x="1926" y="535"/>
                    <a:pt x="1924" y="542"/>
                    <a:pt x="1924" y="542"/>
                  </a:cubicBezTo>
                  <a:cubicBezTo>
                    <a:pt x="1925" y="547"/>
                    <a:pt x="1925" y="556"/>
                    <a:pt x="1933" y="551"/>
                  </a:cubicBezTo>
                  <a:cubicBezTo>
                    <a:pt x="1941" y="550"/>
                    <a:pt x="1916" y="545"/>
                    <a:pt x="1935" y="542"/>
                  </a:cubicBezTo>
                  <a:close/>
                  <a:moveTo>
                    <a:pt x="1569" y="850"/>
                  </a:moveTo>
                  <a:cubicBezTo>
                    <a:pt x="1581" y="859"/>
                    <a:pt x="1583" y="830"/>
                    <a:pt x="1568" y="830"/>
                  </a:cubicBezTo>
                  <a:cubicBezTo>
                    <a:pt x="1565" y="836"/>
                    <a:pt x="1566" y="837"/>
                    <a:pt x="1569" y="850"/>
                  </a:cubicBezTo>
                  <a:close/>
                  <a:moveTo>
                    <a:pt x="1742" y="914"/>
                  </a:moveTo>
                  <a:cubicBezTo>
                    <a:pt x="1715" y="873"/>
                    <a:pt x="1613" y="795"/>
                    <a:pt x="1733" y="936"/>
                  </a:cubicBezTo>
                  <a:cubicBezTo>
                    <a:pt x="1737" y="930"/>
                    <a:pt x="1747" y="942"/>
                    <a:pt x="1744" y="923"/>
                  </a:cubicBezTo>
                  <a:cubicBezTo>
                    <a:pt x="1743" y="925"/>
                    <a:pt x="1746" y="913"/>
                    <a:pt x="1742" y="914"/>
                  </a:cubicBezTo>
                  <a:close/>
                  <a:moveTo>
                    <a:pt x="1740" y="940"/>
                  </a:moveTo>
                  <a:cubicBezTo>
                    <a:pt x="1785" y="967"/>
                    <a:pt x="1838" y="944"/>
                    <a:pt x="1745" y="938"/>
                  </a:cubicBezTo>
                  <a:cubicBezTo>
                    <a:pt x="1747" y="939"/>
                    <a:pt x="1740" y="939"/>
                    <a:pt x="1740" y="940"/>
                  </a:cubicBezTo>
                  <a:close/>
                  <a:moveTo>
                    <a:pt x="1820" y="901"/>
                  </a:moveTo>
                  <a:cubicBezTo>
                    <a:pt x="1837" y="889"/>
                    <a:pt x="1815" y="874"/>
                    <a:pt x="1828" y="864"/>
                  </a:cubicBezTo>
                  <a:cubicBezTo>
                    <a:pt x="1850" y="823"/>
                    <a:pt x="1727" y="892"/>
                    <a:pt x="1783" y="916"/>
                  </a:cubicBezTo>
                  <a:cubicBezTo>
                    <a:pt x="1790" y="921"/>
                    <a:pt x="1814" y="928"/>
                    <a:pt x="1819" y="901"/>
                  </a:cubicBezTo>
                  <a:cubicBezTo>
                    <a:pt x="1818" y="902"/>
                    <a:pt x="1818" y="902"/>
                    <a:pt x="1820" y="901"/>
                  </a:cubicBezTo>
                  <a:close/>
                  <a:moveTo>
                    <a:pt x="1868" y="887"/>
                  </a:moveTo>
                  <a:cubicBezTo>
                    <a:pt x="1843" y="876"/>
                    <a:pt x="1817" y="916"/>
                    <a:pt x="1842" y="933"/>
                  </a:cubicBezTo>
                  <a:cubicBezTo>
                    <a:pt x="1844" y="897"/>
                    <a:pt x="1842" y="936"/>
                    <a:pt x="1861" y="925"/>
                  </a:cubicBezTo>
                  <a:cubicBezTo>
                    <a:pt x="1835" y="901"/>
                    <a:pt x="1861" y="909"/>
                    <a:pt x="1861" y="900"/>
                  </a:cubicBezTo>
                  <a:cubicBezTo>
                    <a:pt x="1822" y="904"/>
                    <a:pt x="1850" y="888"/>
                    <a:pt x="1871" y="891"/>
                  </a:cubicBezTo>
                  <a:cubicBezTo>
                    <a:pt x="1870" y="891"/>
                    <a:pt x="1875" y="887"/>
                    <a:pt x="1874" y="888"/>
                  </a:cubicBezTo>
                  <a:cubicBezTo>
                    <a:pt x="1879" y="884"/>
                    <a:pt x="1869" y="887"/>
                    <a:pt x="1868" y="887"/>
                  </a:cubicBezTo>
                  <a:close/>
                  <a:moveTo>
                    <a:pt x="1759" y="752"/>
                  </a:moveTo>
                  <a:cubicBezTo>
                    <a:pt x="1750" y="763"/>
                    <a:pt x="1781" y="761"/>
                    <a:pt x="1767" y="751"/>
                  </a:cubicBezTo>
                  <a:cubicBezTo>
                    <a:pt x="1766" y="751"/>
                    <a:pt x="1757" y="754"/>
                    <a:pt x="1759" y="752"/>
                  </a:cubicBezTo>
                  <a:close/>
                  <a:moveTo>
                    <a:pt x="1785" y="1085"/>
                  </a:moveTo>
                  <a:cubicBezTo>
                    <a:pt x="1784" y="1086"/>
                    <a:pt x="1784" y="1088"/>
                    <a:pt x="1783" y="1089"/>
                  </a:cubicBezTo>
                  <a:cubicBezTo>
                    <a:pt x="1782" y="1088"/>
                    <a:pt x="1783" y="1085"/>
                    <a:pt x="1781" y="1085"/>
                  </a:cubicBezTo>
                  <a:cubicBezTo>
                    <a:pt x="1766" y="1249"/>
                    <a:pt x="1886" y="1069"/>
                    <a:pt x="1911" y="1162"/>
                  </a:cubicBezTo>
                  <a:cubicBezTo>
                    <a:pt x="1919" y="1164"/>
                    <a:pt x="1920" y="1154"/>
                    <a:pt x="1932" y="1149"/>
                  </a:cubicBezTo>
                  <a:cubicBezTo>
                    <a:pt x="1933" y="1150"/>
                    <a:pt x="1915" y="1178"/>
                    <a:pt x="1932" y="1160"/>
                  </a:cubicBezTo>
                  <a:cubicBezTo>
                    <a:pt x="1934" y="1173"/>
                    <a:pt x="1937" y="1193"/>
                    <a:pt x="1953" y="1206"/>
                  </a:cubicBezTo>
                  <a:cubicBezTo>
                    <a:pt x="1959" y="1208"/>
                    <a:pt x="1959" y="1201"/>
                    <a:pt x="1970" y="1200"/>
                  </a:cubicBezTo>
                  <a:cubicBezTo>
                    <a:pt x="1975" y="1239"/>
                    <a:pt x="2062" y="1139"/>
                    <a:pt x="2048" y="1084"/>
                  </a:cubicBezTo>
                  <a:cubicBezTo>
                    <a:pt x="2027" y="1042"/>
                    <a:pt x="2007" y="1033"/>
                    <a:pt x="1994" y="972"/>
                  </a:cubicBezTo>
                  <a:cubicBezTo>
                    <a:pt x="1976" y="976"/>
                    <a:pt x="1984" y="1044"/>
                    <a:pt x="1953" y="1009"/>
                  </a:cubicBezTo>
                  <a:cubicBezTo>
                    <a:pt x="1934" y="1004"/>
                    <a:pt x="1951" y="991"/>
                    <a:pt x="1949" y="979"/>
                  </a:cubicBezTo>
                  <a:cubicBezTo>
                    <a:pt x="1925" y="985"/>
                    <a:pt x="1920" y="958"/>
                    <a:pt x="1899" y="1001"/>
                  </a:cubicBezTo>
                  <a:cubicBezTo>
                    <a:pt x="1860" y="982"/>
                    <a:pt x="1863" y="1029"/>
                    <a:pt x="1854" y="1013"/>
                  </a:cubicBezTo>
                  <a:cubicBezTo>
                    <a:pt x="1846" y="1037"/>
                    <a:pt x="1812" y="1037"/>
                    <a:pt x="1790" y="1056"/>
                  </a:cubicBezTo>
                  <a:cubicBezTo>
                    <a:pt x="1788" y="1050"/>
                    <a:pt x="1783" y="1058"/>
                    <a:pt x="1785" y="1085"/>
                  </a:cubicBezTo>
                  <a:close/>
                  <a:moveTo>
                    <a:pt x="1960" y="1244"/>
                  </a:moveTo>
                  <a:cubicBezTo>
                    <a:pt x="1960" y="1250"/>
                    <a:pt x="1961" y="1267"/>
                    <a:pt x="1974" y="1253"/>
                  </a:cubicBezTo>
                  <a:cubicBezTo>
                    <a:pt x="1974" y="1259"/>
                    <a:pt x="1977" y="1251"/>
                    <a:pt x="1980" y="1244"/>
                  </a:cubicBezTo>
                  <a:cubicBezTo>
                    <a:pt x="1980" y="1245"/>
                    <a:pt x="1980" y="1246"/>
                    <a:pt x="1981" y="1246"/>
                  </a:cubicBezTo>
                  <a:cubicBezTo>
                    <a:pt x="1995" y="1231"/>
                    <a:pt x="1953" y="1219"/>
                    <a:pt x="1961" y="1244"/>
                  </a:cubicBezTo>
                  <a:lnTo>
                    <a:pt x="1960" y="1244"/>
                  </a:lnTo>
                  <a:close/>
                  <a:moveTo>
                    <a:pt x="2135" y="1281"/>
                  </a:moveTo>
                  <a:cubicBezTo>
                    <a:pt x="2133" y="1272"/>
                    <a:pt x="2161" y="1259"/>
                    <a:pt x="2146" y="1252"/>
                  </a:cubicBezTo>
                  <a:cubicBezTo>
                    <a:pt x="2145" y="1250"/>
                    <a:pt x="2147" y="1248"/>
                    <a:pt x="2145" y="1246"/>
                  </a:cubicBezTo>
                  <a:cubicBezTo>
                    <a:pt x="2113" y="1267"/>
                    <a:pt x="2044" y="1348"/>
                    <a:pt x="2135" y="1281"/>
                  </a:cubicBezTo>
                  <a:close/>
                  <a:moveTo>
                    <a:pt x="2155" y="1252"/>
                  </a:moveTo>
                  <a:cubicBezTo>
                    <a:pt x="2154" y="1265"/>
                    <a:pt x="2182" y="1241"/>
                    <a:pt x="2192" y="1216"/>
                  </a:cubicBezTo>
                  <a:cubicBezTo>
                    <a:pt x="2185" y="1216"/>
                    <a:pt x="2178" y="1218"/>
                    <a:pt x="2175" y="1202"/>
                  </a:cubicBezTo>
                  <a:cubicBezTo>
                    <a:pt x="2169" y="1221"/>
                    <a:pt x="2174" y="1170"/>
                    <a:pt x="2164" y="1180"/>
                  </a:cubicBezTo>
                  <a:cubicBezTo>
                    <a:pt x="2172" y="1225"/>
                    <a:pt x="2165" y="1217"/>
                    <a:pt x="2155" y="1252"/>
                  </a:cubicBezTo>
                  <a:close/>
                  <a:moveTo>
                    <a:pt x="2000" y="919"/>
                  </a:moveTo>
                  <a:cubicBezTo>
                    <a:pt x="1920" y="895"/>
                    <a:pt x="1983" y="924"/>
                    <a:pt x="1915" y="901"/>
                  </a:cubicBezTo>
                  <a:cubicBezTo>
                    <a:pt x="1916" y="906"/>
                    <a:pt x="1947" y="915"/>
                    <a:pt x="1920" y="913"/>
                  </a:cubicBezTo>
                  <a:cubicBezTo>
                    <a:pt x="1920" y="907"/>
                    <a:pt x="2008" y="980"/>
                    <a:pt x="1990" y="952"/>
                  </a:cubicBezTo>
                  <a:cubicBezTo>
                    <a:pt x="2010" y="940"/>
                    <a:pt x="2019" y="965"/>
                    <a:pt x="2045" y="970"/>
                  </a:cubicBezTo>
                  <a:cubicBezTo>
                    <a:pt x="2045" y="970"/>
                    <a:pt x="2045" y="969"/>
                    <a:pt x="2044" y="968"/>
                  </a:cubicBezTo>
                  <a:cubicBezTo>
                    <a:pt x="2049" y="968"/>
                    <a:pt x="2041" y="965"/>
                    <a:pt x="2041" y="965"/>
                  </a:cubicBezTo>
                  <a:cubicBezTo>
                    <a:pt x="2026" y="949"/>
                    <a:pt x="2031" y="937"/>
                    <a:pt x="2000" y="919"/>
                  </a:cubicBezTo>
                  <a:close/>
                  <a:moveTo>
                    <a:pt x="631" y="1173"/>
                  </a:moveTo>
                  <a:cubicBezTo>
                    <a:pt x="660" y="1183"/>
                    <a:pt x="668" y="1169"/>
                    <a:pt x="652" y="1138"/>
                  </a:cubicBezTo>
                  <a:cubicBezTo>
                    <a:pt x="680" y="1151"/>
                    <a:pt x="705" y="1115"/>
                    <a:pt x="707" y="1077"/>
                  </a:cubicBezTo>
                  <a:cubicBezTo>
                    <a:pt x="734" y="1033"/>
                    <a:pt x="773" y="1075"/>
                    <a:pt x="770" y="988"/>
                  </a:cubicBezTo>
                  <a:cubicBezTo>
                    <a:pt x="829" y="927"/>
                    <a:pt x="741" y="898"/>
                    <a:pt x="696" y="910"/>
                  </a:cubicBezTo>
                  <a:cubicBezTo>
                    <a:pt x="696" y="905"/>
                    <a:pt x="702" y="901"/>
                    <a:pt x="701" y="895"/>
                  </a:cubicBezTo>
                  <a:cubicBezTo>
                    <a:pt x="696" y="897"/>
                    <a:pt x="689" y="898"/>
                    <a:pt x="683" y="898"/>
                  </a:cubicBezTo>
                  <a:cubicBezTo>
                    <a:pt x="683" y="890"/>
                    <a:pt x="691" y="881"/>
                    <a:pt x="672" y="858"/>
                  </a:cubicBezTo>
                  <a:cubicBezTo>
                    <a:pt x="628" y="852"/>
                    <a:pt x="603" y="793"/>
                    <a:pt x="550" y="825"/>
                  </a:cubicBezTo>
                  <a:cubicBezTo>
                    <a:pt x="573" y="772"/>
                    <a:pt x="463" y="889"/>
                    <a:pt x="469" y="791"/>
                  </a:cubicBezTo>
                  <a:cubicBezTo>
                    <a:pt x="471" y="764"/>
                    <a:pt x="429" y="801"/>
                    <a:pt x="436" y="776"/>
                  </a:cubicBezTo>
                  <a:cubicBezTo>
                    <a:pt x="440" y="766"/>
                    <a:pt x="446" y="757"/>
                    <a:pt x="449" y="742"/>
                  </a:cubicBezTo>
                  <a:cubicBezTo>
                    <a:pt x="355" y="800"/>
                    <a:pt x="361" y="691"/>
                    <a:pt x="414" y="682"/>
                  </a:cubicBezTo>
                  <a:cubicBezTo>
                    <a:pt x="514" y="648"/>
                    <a:pt x="480" y="776"/>
                    <a:pt x="499" y="664"/>
                  </a:cubicBezTo>
                  <a:cubicBezTo>
                    <a:pt x="514" y="652"/>
                    <a:pt x="540" y="643"/>
                    <a:pt x="533" y="608"/>
                  </a:cubicBezTo>
                  <a:cubicBezTo>
                    <a:pt x="533" y="612"/>
                    <a:pt x="534" y="617"/>
                    <a:pt x="536" y="620"/>
                  </a:cubicBezTo>
                  <a:cubicBezTo>
                    <a:pt x="540" y="603"/>
                    <a:pt x="560" y="589"/>
                    <a:pt x="579" y="579"/>
                  </a:cubicBezTo>
                  <a:cubicBezTo>
                    <a:pt x="580" y="528"/>
                    <a:pt x="663" y="595"/>
                    <a:pt x="622" y="532"/>
                  </a:cubicBezTo>
                  <a:cubicBezTo>
                    <a:pt x="618" y="531"/>
                    <a:pt x="615" y="530"/>
                    <a:pt x="611" y="530"/>
                  </a:cubicBezTo>
                  <a:cubicBezTo>
                    <a:pt x="644" y="506"/>
                    <a:pt x="595" y="521"/>
                    <a:pt x="579" y="539"/>
                  </a:cubicBezTo>
                  <a:cubicBezTo>
                    <a:pt x="575" y="517"/>
                    <a:pt x="745" y="484"/>
                    <a:pt x="667" y="483"/>
                  </a:cubicBezTo>
                  <a:cubicBezTo>
                    <a:pt x="667" y="463"/>
                    <a:pt x="662" y="370"/>
                    <a:pt x="627" y="426"/>
                  </a:cubicBezTo>
                  <a:cubicBezTo>
                    <a:pt x="616" y="397"/>
                    <a:pt x="590" y="327"/>
                    <a:pt x="565" y="416"/>
                  </a:cubicBezTo>
                  <a:cubicBezTo>
                    <a:pt x="574" y="438"/>
                    <a:pt x="514" y="542"/>
                    <a:pt x="528" y="453"/>
                  </a:cubicBezTo>
                  <a:cubicBezTo>
                    <a:pt x="509" y="433"/>
                    <a:pt x="471" y="440"/>
                    <a:pt x="474" y="406"/>
                  </a:cubicBezTo>
                  <a:cubicBezTo>
                    <a:pt x="471" y="406"/>
                    <a:pt x="471" y="412"/>
                    <a:pt x="467" y="412"/>
                  </a:cubicBezTo>
                  <a:cubicBezTo>
                    <a:pt x="464" y="393"/>
                    <a:pt x="482" y="381"/>
                    <a:pt x="498" y="356"/>
                  </a:cubicBezTo>
                  <a:cubicBezTo>
                    <a:pt x="497" y="358"/>
                    <a:pt x="511" y="352"/>
                    <a:pt x="533" y="338"/>
                  </a:cubicBezTo>
                  <a:cubicBezTo>
                    <a:pt x="536" y="334"/>
                    <a:pt x="521" y="312"/>
                    <a:pt x="534" y="327"/>
                  </a:cubicBezTo>
                  <a:cubicBezTo>
                    <a:pt x="555" y="337"/>
                    <a:pt x="624" y="275"/>
                    <a:pt x="571" y="277"/>
                  </a:cubicBezTo>
                  <a:cubicBezTo>
                    <a:pt x="565" y="282"/>
                    <a:pt x="544" y="332"/>
                    <a:pt x="550" y="270"/>
                  </a:cubicBezTo>
                  <a:cubicBezTo>
                    <a:pt x="546" y="273"/>
                    <a:pt x="534" y="301"/>
                    <a:pt x="541" y="272"/>
                  </a:cubicBezTo>
                  <a:cubicBezTo>
                    <a:pt x="540" y="272"/>
                    <a:pt x="538" y="272"/>
                    <a:pt x="536" y="271"/>
                  </a:cubicBezTo>
                  <a:cubicBezTo>
                    <a:pt x="542" y="258"/>
                    <a:pt x="532" y="223"/>
                    <a:pt x="557" y="216"/>
                  </a:cubicBezTo>
                  <a:cubicBezTo>
                    <a:pt x="613" y="196"/>
                    <a:pt x="520" y="167"/>
                    <a:pt x="528" y="267"/>
                  </a:cubicBezTo>
                  <a:cubicBezTo>
                    <a:pt x="522" y="274"/>
                    <a:pt x="492" y="320"/>
                    <a:pt x="506" y="281"/>
                  </a:cubicBezTo>
                  <a:cubicBezTo>
                    <a:pt x="456" y="296"/>
                    <a:pt x="458" y="241"/>
                    <a:pt x="446" y="273"/>
                  </a:cubicBezTo>
                  <a:cubicBezTo>
                    <a:pt x="408" y="302"/>
                    <a:pt x="417" y="232"/>
                    <a:pt x="367" y="229"/>
                  </a:cubicBezTo>
                  <a:cubicBezTo>
                    <a:pt x="367" y="226"/>
                    <a:pt x="366" y="223"/>
                    <a:pt x="366" y="220"/>
                  </a:cubicBezTo>
                  <a:cubicBezTo>
                    <a:pt x="340" y="198"/>
                    <a:pt x="363" y="221"/>
                    <a:pt x="311" y="225"/>
                  </a:cubicBezTo>
                  <a:cubicBezTo>
                    <a:pt x="360" y="210"/>
                    <a:pt x="350" y="209"/>
                    <a:pt x="304" y="215"/>
                  </a:cubicBezTo>
                  <a:cubicBezTo>
                    <a:pt x="300" y="241"/>
                    <a:pt x="281" y="179"/>
                    <a:pt x="234" y="171"/>
                  </a:cubicBezTo>
                  <a:cubicBezTo>
                    <a:pt x="232" y="165"/>
                    <a:pt x="230" y="154"/>
                    <a:pt x="214" y="150"/>
                  </a:cubicBezTo>
                  <a:cubicBezTo>
                    <a:pt x="214" y="147"/>
                    <a:pt x="218" y="145"/>
                    <a:pt x="220" y="144"/>
                  </a:cubicBezTo>
                  <a:cubicBezTo>
                    <a:pt x="221" y="145"/>
                    <a:pt x="136" y="153"/>
                    <a:pt x="129" y="185"/>
                  </a:cubicBezTo>
                  <a:cubicBezTo>
                    <a:pt x="137" y="201"/>
                    <a:pt x="137" y="243"/>
                    <a:pt x="116" y="208"/>
                  </a:cubicBezTo>
                  <a:cubicBezTo>
                    <a:pt x="114" y="211"/>
                    <a:pt x="93" y="211"/>
                    <a:pt x="92" y="224"/>
                  </a:cubicBezTo>
                  <a:cubicBezTo>
                    <a:pt x="151" y="290"/>
                    <a:pt x="69" y="226"/>
                    <a:pt x="66" y="295"/>
                  </a:cubicBezTo>
                  <a:cubicBezTo>
                    <a:pt x="72" y="356"/>
                    <a:pt x="146" y="320"/>
                    <a:pt x="0" y="392"/>
                  </a:cubicBezTo>
                  <a:cubicBezTo>
                    <a:pt x="41" y="387"/>
                    <a:pt x="107" y="349"/>
                    <a:pt x="147" y="311"/>
                  </a:cubicBezTo>
                  <a:cubicBezTo>
                    <a:pt x="163" y="309"/>
                    <a:pt x="145" y="315"/>
                    <a:pt x="133" y="329"/>
                  </a:cubicBezTo>
                  <a:cubicBezTo>
                    <a:pt x="134" y="329"/>
                    <a:pt x="131" y="335"/>
                    <a:pt x="131" y="335"/>
                  </a:cubicBezTo>
                  <a:cubicBezTo>
                    <a:pt x="135" y="353"/>
                    <a:pt x="169" y="300"/>
                    <a:pt x="169" y="328"/>
                  </a:cubicBezTo>
                  <a:cubicBezTo>
                    <a:pt x="177" y="331"/>
                    <a:pt x="183" y="339"/>
                    <a:pt x="196" y="342"/>
                  </a:cubicBezTo>
                  <a:cubicBezTo>
                    <a:pt x="211" y="343"/>
                    <a:pt x="201" y="359"/>
                    <a:pt x="218" y="366"/>
                  </a:cubicBezTo>
                  <a:cubicBezTo>
                    <a:pt x="230" y="376"/>
                    <a:pt x="226" y="398"/>
                    <a:pt x="232" y="411"/>
                  </a:cubicBezTo>
                  <a:cubicBezTo>
                    <a:pt x="245" y="396"/>
                    <a:pt x="223" y="434"/>
                    <a:pt x="238" y="434"/>
                  </a:cubicBezTo>
                  <a:cubicBezTo>
                    <a:pt x="239" y="437"/>
                    <a:pt x="234" y="436"/>
                    <a:pt x="240" y="450"/>
                  </a:cubicBezTo>
                  <a:cubicBezTo>
                    <a:pt x="227" y="463"/>
                    <a:pt x="275" y="484"/>
                    <a:pt x="254" y="509"/>
                  </a:cubicBezTo>
                  <a:cubicBezTo>
                    <a:pt x="251" y="467"/>
                    <a:pt x="223" y="560"/>
                    <a:pt x="227" y="593"/>
                  </a:cubicBezTo>
                  <a:cubicBezTo>
                    <a:pt x="247" y="635"/>
                    <a:pt x="265" y="685"/>
                    <a:pt x="299" y="730"/>
                  </a:cubicBezTo>
                  <a:cubicBezTo>
                    <a:pt x="303" y="729"/>
                    <a:pt x="252" y="634"/>
                    <a:pt x="284" y="670"/>
                  </a:cubicBezTo>
                  <a:cubicBezTo>
                    <a:pt x="338" y="805"/>
                    <a:pt x="351" y="744"/>
                    <a:pt x="453" y="819"/>
                  </a:cubicBezTo>
                  <a:cubicBezTo>
                    <a:pt x="481" y="870"/>
                    <a:pt x="540" y="774"/>
                    <a:pt x="482" y="931"/>
                  </a:cubicBezTo>
                  <a:cubicBezTo>
                    <a:pt x="612" y="1130"/>
                    <a:pt x="534" y="919"/>
                    <a:pt x="568" y="1226"/>
                  </a:cubicBezTo>
                  <a:cubicBezTo>
                    <a:pt x="566" y="1237"/>
                    <a:pt x="567" y="1244"/>
                    <a:pt x="553" y="1246"/>
                  </a:cubicBezTo>
                  <a:cubicBezTo>
                    <a:pt x="555" y="1246"/>
                    <a:pt x="557" y="1246"/>
                    <a:pt x="559" y="1246"/>
                  </a:cubicBezTo>
                  <a:cubicBezTo>
                    <a:pt x="557" y="1250"/>
                    <a:pt x="569" y="1253"/>
                    <a:pt x="564" y="1260"/>
                  </a:cubicBezTo>
                  <a:cubicBezTo>
                    <a:pt x="562" y="1259"/>
                    <a:pt x="568" y="1267"/>
                    <a:pt x="560" y="1265"/>
                  </a:cubicBezTo>
                  <a:cubicBezTo>
                    <a:pt x="561" y="1265"/>
                    <a:pt x="562" y="1266"/>
                    <a:pt x="562" y="1266"/>
                  </a:cubicBezTo>
                  <a:cubicBezTo>
                    <a:pt x="560" y="1272"/>
                    <a:pt x="566" y="1272"/>
                    <a:pt x="569" y="1275"/>
                  </a:cubicBezTo>
                  <a:cubicBezTo>
                    <a:pt x="561" y="1277"/>
                    <a:pt x="588" y="1329"/>
                    <a:pt x="606" y="1302"/>
                  </a:cubicBezTo>
                  <a:cubicBezTo>
                    <a:pt x="615" y="1276"/>
                    <a:pt x="601" y="1231"/>
                    <a:pt x="624" y="1213"/>
                  </a:cubicBezTo>
                  <a:cubicBezTo>
                    <a:pt x="596" y="1181"/>
                    <a:pt x="638" y="1209"/>
                    <a:pt x="631" y="1173"/>
                  </a:cubicBezTo>
                  <a:close/>
                  <a:moveTo>
                    <a:pt x="1033" y="504"/>
                  </a:moveTo>
                  <a:cubicBezTo>
                    <a:pt x="1035" y="492"/>
                    <a:pt x="1022" y="492"/>
                    <a:pt x="1011" y="469"/>
                  </a:cubicBezTo>
                  <a:cubicBezTo>
                    <a:pt x="1008" y="468"/>
                    <a:pt x="1005" y="469"/>
                    <a:pt x="1002" y="468"/>
                  </a:cubicBezTo>
                  <a:cubicBezTo>
                    <a:pt x="1027" y="446"/>
                    <a:pt x="991" y="458"/>
                    <a:pt x="1006" y="442"/>
                  </a:cubicBezTo>
                  <a:cubicBezTo>
                    <a:pt x="995" y="441"/>
                    <a:pt x="987" y="454"/>
                    <a:pt x="990" y="472"/>
                  </a:cubicBezTo>
                  <a:cubicBezTo>
                    <a:pt x="993" y="468"/>
                    <a:pt x="998" y="465"/>
                    <a:pt x="996" y="478"/>
                  </a:cubicBezTo>
                  <a:cubicBezTo>
                    <a:pt x="998" y="478"/>
                    <a:pt x="1001" y="478"/>
                    <a:pt x="1004" y="478"/>
                  </a:cubicBezTo>
                  <a:cubicBezTo>
                    <a:pt x="1003" y="480"/>
                    <a:pt x="1010" y="494"/>
                    <a:pt x="998" y="491"/>
                  </a:cubicBezTo>
                  <a:cubicBezTo>
                    <a:pt x="992" y="513"/>
                    <a:pt x="1018" y="505"/>
                    <a:pt x="991" y="523"/>
                  </a:cubicBezTo>
                  <a:cubicBezTo>
                    <a:pt x="1004" y="519"/>
                    <a:pt x="1034" y="519"/>
                    <a:pt x="1033" y="504"/>
                  </a:cubicBezTo>
                  <a:close/>
                  <a:moveTo>
                    <a:pt x="973" y="482"/>
                  </a:moveTo>
                  <a:cubicBezTo>
                    <a:pt x="971" y="483"/>
                    <a:pt x="968" y="481"/>
                    <a:pt x="966" y="481"/>
                  </a:cubicBezTo>
                  <a:cubicBezTo>
                    <a:pt x="967" y="485"/>
                    <a:pt x="964" y="487"/>
                    <a:pt x="967" y="492"/>
                  </a:cubicBezTo>
                  <a:cubicBezTo>
                    <a:pt x="968" y="492"/>
                    <a:pt x="971" y="491"/>
                    <a:pt x="971" y="493"/>
                  </a:cubicBezTo>
                  <a:cubicBezTo>
                    <a:pt x="972" y="492"/>
                    <a:pt x="964" y="496"/>
                    <a:pt x="969" y="498"/>
                  </a:cubicBezTo>
                  <a:cubicBezTo>
                    <a:pt x="969" y="499"/>
                    <a:pt x="963" y="499"/>
                    <a:pt x="962" y="503"/>
                  </a:cubicBezTo>
                  <a:cubicBezTo>
                    <a:pt x="962" y="505"/>
                    <a:pt x="963" y="504"/>
                    <a:pt x="967" y="507"/>
                  </a:cubicBezTo>
                  <a:cubicBezTo>
                    <a:pt x="973" y="516"/>
                    <a:pt x="1005" y="485"/>
                    <a:pt x="983" y="475"/>
                  </a:cubicBezTo>
                  <a:cubicBezTo>
                    <a:pt x="975" y="474"/>
                    <a:pt x="979" y="476"/>
                    <a:pt x="973" y="482"/>
                  </a:cubicBezTo>
                  <a:close/>
                  <a:moveTo>
                    <a:pt x="658" y="530"/>
                  </a:moveTo>
                  <a:cubicBezTo>
                    <a:pt x="657" y="533"/>
                    <a:pt x="655" y="534"/>
                    <a:pt x="668" y="533"/>
                  </a:cubicBezTo>
                  <a:cubicBezTo>
                    <a:pt x="667" y="536"/>
                    <a:pt x="677" y="533"/>
                    <a:pt x="678" y="533"/>
                  </a:cubicBezTo>
                  <a:cubicBezTo>
                    <a:pt x="676" y="553"/>
                    <a:pt x="690" y="524"/>
                    <a:pt x="689" y="540"/>
                  </a:cubicBezTo>
                  <a:cubicBezTo>
                    <a:pt x="690" y="540"/>
                    <a:pt x="690" y="539"/>
                    <a:pt x="691" y="540"/>
                  </a:cubicBezTo>
                  <a:cubicBezTo>
                    <a:pt x="691" y="541"/>
                    <a:pt x="691" y="542"/>
                    <a:pt x="691" y="544"/>
                  </a:cubicBezTo>
                  <a:cubicBezTo>
                    <a:pt x="699" y="548"/>
                    <a:pt x="697" y="522"/>
                    <a:pt x="690" y="519"/>
                  </a:cubicBezTo>
                  <a:cubicBezTo>
                    <a:pt x="689" y="518"/>
                    <a:pt x="683" y="523"/>
                    <a:pt x="681" y="516"/>
                  </a:cubicBezTo>
                  <a:cubicBezTo>
                    <a:pt x="680" y="515"/>
                    <a:pt x="682" y="509"/>
                    <a:pt x="676" y="516"/>
                  </a:cubicBezTo>
                  <a:cubicBezTo>
                    <a:pt x="695" y="481"/>
                    <a:pt x="663" y="523"/>
                    <a:pt x="658" y="530"/>
                  </a:cubicBezTo>
                  <a:close/>
                  <a:moveTo>
                    <a:pt x="462" y="739"/>
                  </a:moveTo>
                  <a:cubicBezTo>
                    <a:pt x="481" y="734"/>
                    <a:pt x="494" y="735"/>
                    <a:pt x="515" y="752"/>
                  </a:cubicBezTo>
                  <a:cubicBezTo>
                    <a:pt x="513" y="752"/>
                    <a:pt x="511" y="752"/>
                    <a:pt x="511" y="755"/>
                  </a:cubicBezTo>
                  <a:cubicBezTo>
                    <a:pt x="565" y="760"/>
                    <a:pt x="492" y="716"/>
                    <a:pt x="462" y="739"/>
                  </a:cubicBezTo>
                  <a:close/>
                  <a:moveTo>
                    <a:pt x="534" y="766"/>
                  </a:moveTo>
                  <a:cubicBezTo>
                    <a:pt x="531" y="769"/>
                    <a:pt x="593" y="768"/>
                    <a:pt x="564" y="759"/>
                  </a:cubicBezTo>
                  <a:cubicBezTo>
                    <a:pt x="564" y="759"/>
                    <a:pt x="566" y="759"/>
                    <a:pt x="565" y="756"/>
                  </a:cubicBezTo>
                  <a:cubicBezTo>
                    <a:pt x="519" y="752"/>
                    <a:pt x="561" y="762"/>
                    <a:pt x="534" y="766"/>
                  </a:cubicBezTo>
                  <a:close/>
                  <a:moveTo>
                    <a:pt x="485" y="225"/>
                  </a:moveTo>
                  <a:cubicBezTo>
                    <a:pt x="484" y="225"/>
                    <a:pt x="484" y="225"/>
                    <a:pt x="484" y="225"/>
                  </a:cubicBezTo>
                  <a:cubicBezTo>
                    <a:pt x="492" y="213"/>
                    <a:pt x="490" y="167"/>
                    <a:pt x="474" y="206"/>
                  </a:cubicBezTo>
                  <a:cubicBezTo>
                    <a:pt x="465" y="228"/>
                    <a:pt x="471" y="216"/>
                    <a:pt x="469" y="193"/>
                  </a:cubicBezTo>
                  <a:cubicBezTo>
                    <a:pt x="472" y="202"/>
                    <a:pt x="441" y="194"/>
                    <a:pt x="449" y="180"/>
                  </a:cubicBezTo>
                  <a:cubicBezTo>
                    <a:pt x="431" y="178"/>
                    <a:pt x="408" y="205"/>
                    <a:pt x="421" y="210"/>
                  </a:cubicBezTo>
                  <a:cubicBezTo>
                    <a:pt x="413" y="211"/>
                    <a:pt x="403" y="213"/>
                    <a:pt x="414" y="220"/>
                  </a:cubicBezTo>
                  <a:cubicBezTo>
                    <a:pt x="423" y="222"/>
                    <a:pt x="447" y="230"/>
                    <a:pt x="431" y="234"/>
                  </a:cubicBezTo>
                  <a:cubicBezTo>
                    <a:pt x="345" y="217"/>
                    <a:pt x="474" y="289"/>
                    <a:pt x="477" y="254"/>
                  </a:cubicBezTo>
                  <a:cubicBezTo>
                    <a:pt x="502" y="260"/>
                    <a:pt x="481" y="240"/>
                    <a:pt x="485" y="225"/>
                  </a:cubicBezTo>
                  <a:close/>
                  <a:moveTo>
                    <a:pt x="411" y="189"/>
                  </a:moveTo>
                  <a:cubicBezTo>
                    <a:pt x="446" y="189"/>
                    <a:pt x="463" y="140"/>
                    <a:pt x="409" y="159"/>
                  </a:cubicBezTo>
                  <a:cubicBezTo>
                    <a:pt x="404" y="163"/>
                    <a:pt x="354" y="226"/>
                    <a:pt x="411" y="189"/>
                  </a:cubicBezTo>
                  <a:close/>
                  <a:moveTo>
                    <a:pt x="521" y="226"/>
                  </a:moveTo>
                  <a:cubicBezTo>
                    <a:pt x="518" y="233"/>
                    <a:pt x="532" y="226"/>
                    <a:pt x="537" y="217"/>
                  </a:cubicBezTo>
                  <a:cubicBezTo>
                    <a:pt x="537" y="218"/>
                    <a:pt x="535" y="209"/>
                    <a:pt x="535" y="209"/>
                  </a:cubicBezTo>
                  <a:cubicBezTo>
                    <a:pt x="534" y="206"/>
                    <a:pt x="524" y="206"/>
                    <a:pt x="538" y="202"/>
                  </a:cubicBezTo>
                  <a:cubicBezTo>
                    <a:pt x="538" y="202"/>
                    <a:pt x="543" y="195"/>
                    <a:pt x="543" y="196"/>
                  </a:cubicBezTo>
                  <a:cubicBezTo>
                    <a:pt x="540" y="189"/>
                    <a:pt x="541" y="198"/>
                    <a:pt x="530" y="189"/>
                  </a:cubicBezTo>
                  <a:cubicBezTo>
                    <a:pt x="531" y="189"/>
                    <a:pt x="522" y="192"/>
                    <a:pt x="523" y="190"/>
                  </a:cubicBezTo>
                  <a:cubicBezTo>
                    <a:pt x="525" y="199"/>
                    <a:pt x="512" y="193"/>
                    <a:pt x="524" y="204"/>
                  </a:cubicBezTo>
                  <a:cubicBezTo>
                    <a:pt x="512" y="209"/>
                    <a:pt x="525" y="209"/>
                    <a:pt x="507" y="204"/>
                  </a:cubicBezTo>
                  <a:cubicBezTo>
                    <a:pt x="505" y="210"/>
                    <a:pt x="514" y="245"/>
                    <a:pt x="521" y="226"/>
                  </a:cubicBezTo>
                  <a:close/>
                  <a:moveTo>
                    <a:pt x="564" y="252"/>
                  </a:moveTo>
                  <a:cubicBezTo>
                    <a:pt x="550" y="255"/>
                    <a:pt x="559" y="260"/>
                    <a:pt x="584" y="268"/>
                  </a:cubicBezTo>
                  <a:cubicBezTo>
                    <a:pt x="587" y="275"/>
                    <a:pt x="623" y="262"/>
                    <a:pt x="613" y="278"/>
                  </a:cubicBezTo>
                  <a:cubicBezTo>
                    <a:pt x="617" y="279"/>
                    <a:pt x="615" y="286"/>
                    <a:pt x="622" y="291"/>
                  </a:cubicBezTo>
                  <a:cubicBezTo>
                    <a:pt x="653" y="326"/>
                    <a:pt x="605" y="329"/>
                    <a:pt x="590" y="348"/>
                  </a:cubicBezTo>
                  <a:cubicBezTo>
                    <a:pt x="608" y="342"/>
                    <a:pt x="666" y="423"/>
                    <a:pt x="642" y="365"/>
                  </a:cubicBezTo>
                  <a:cubicBezTo>
                    <a:pt x="647" y="381"/>
                    <a:pt x="670" y="372"/>
                    <a:pt x="657" y="356"/>
                  </a:cubicBezTo>
                  <a:cubicBezTo>
                    <a:pt x="651" y="346"/>
                    <a:pt x="645" y="322"/>
                    <a:pt x="667" y="338"/>
                  </a:cubicBezTo>
                  <a:cubicBezTo>
                    <a:pt x="658" y="360"/>
                    <a:pt x="688" y="337"/>
                    <a:pt x="685" y="332"/>
                  </a:cubicBezTo>
                  <a:cubicBezTo>
                    <a:pt x="689" y="328"/>
                    <a:pt x="681" y="329"/>
                    <a:pt x="679" y="329"/>
                  </a:cubicBezTo>
                  <a:cubicBezTo>
                    <a:pt x="678" y="329"/>
                    <a:pt x="683" y="325"/>
                    <a:pt x="677" y="325"/>
                  </a:cubicBezTo>
                  <a:cubicBezTo>
                    <a:pt x="678" y="324"/>
                    <a:pt x="681" y="321"/>
                    <a:pt x="675" y="322"/>
                  </a:cubicBezTo>
                  <a:cubicBezTo>
                    <a:pt x="676" y="317"/>
                    <a:pt x="674" y="318"/>
                    <a:pt x="670" y="318"/>
                  </a:cubicBezTo>
                  <a:cubicBezTo>
                    <a:pt x="671" y="317"/>
                    <a:pt x="672" y="316"/>
                    <a:pt x="672" y="315"/>
                  </a:cubicBezTo>
                  <a:cubicBezTo>
                    <a:pt x="671" y="315"/>
                    <a:pt x="670" y="315"/>
                    <a:pt x="669" y="315"/>
                  </a:cubicBezTo>
                  <a:cubicBezTo>
                    <a:pt x="669" y="312"/>
                    <a:pt x="668" y="312"/>
                    <a:pt x="665" y="312"/>
                  </a:cubicBezTo>
                  <a:cubicBezTo>
                    <a:pt x="666" y="310"/>
                    <a:pt x="670" y="307"/>
                    <a:pt x="662" y="308"/>
                  </a:cubicBezTo>
                  <a:cubicBezTo>
                    <a:pt x="655" y="292"/>
                    <a:pt x="683" y="294"/>
                    <a:pt x="655" y="283"/>
                  </a:cubicBezTo>
                  <a:cubicBezTo>
                    <a:pt x="663" y="280"/>
                    <a:pt x="673" y="264"/>
                    <a:pt x="653" y="278"/>
                  </a:cubicBezTo>
                  <a:cubicBezTo>
                    <a:pt x="655" y="272"/>
                    <a:pt x="656" y="272"/>
                    <a:pt x="650" y="272"/>
                  </a:cubicBezTo>
                  <a:cubicBezTo>
                    <a:pt x="658" y="255"/>
                    <a:pt x="638" y="271"/>
                    <a:pt x="646" y="257"/>
                  </a:cubicBezTo>
                  <a:cubicBezTo>
                    <a:pt x="645" y="258"/>
                    <a:pt x="640" y="261"/>
                    <a:pt x="639" y="260"/>
                  </a:cubicBezTo>
                  <a:cubicBezTo>
                    <a:pt x="637" y="256"/>
                    <a:pt x="647" y="239"/>
                    <a:pt x="630" y="237"/>
                  </a:cubicBezTo>
                  <a:cubicBezTo>
                    <a:pt x="634" y="242"/>
                    <a:pt x="611" y="249"/>
                    <a:pt x="615" y="235"/>
                  </a:cubicBezTo>
                  <a:cubicBezTo>
                    <a:pt x="627" y="211"/>
                    <a:pt x="606" y="208"/>
                    <a:pt x="597" y="227"/>
                  </a:cubicBezTo>
                  <a:cubicBezTo>
                    <a:pt x="587" y="216"/>
                    <a:pt x="596" y="240"/>
                    <a:pt x="588" y="235"/>
                  </a:cubicBezTo>
                  <a:cubicBezTo>
                    <a:pt x="568" y="283"/>
                    <a:pt x="599" y="210"/>
                    <a:pt x="595" y="207"/>
                  </a:cubicBezTo>
                  <a:cubicBezTo>
                    <a:pt x="577" y="210"/>
                    <a:pt x="552" y="235"/>
                    <a:pt x="564" y="252"/>
                  </a:cubicBezTo>
                  <a:close/>
                  <a:moveTo>
                    <a:pt x="738" y="356"/>
                  </a:moveTo>
                  <a:cubicBezTo>
                    <a:pt x="741" y="421"/>
                    <a:pt x="760" y="434"/>
                    <a:pt x="804" y="363"/>
                  </a:cubicBezTo>
                  <a:cubicBezTo>
                    <a:pt x="804" y="350"/>
                    <a:pt x="958" y="302"/>
                    <a:pt x="879" y="302"/>
                  </a:cubicBezTo>
                  <a:cubicBezTo>
                    <a:pt x="880" y="295"/>
                    <a:pt x="892" y="299"/>
                    <a:pt x="892" y="289"/>
                  </a:cubicBezTo>
                  <a:cubicBezTo>
                    <a:pt x="918" y="299"/>
                    <a:pt x="914" y="296"/>
                    <a:pt x="893" y="262"/>
                  </a:cubicBezTo>
                  <a:cubicBezTo>
                    <a:pt x="944" y="258"/>
                    <a:pt x="915" y="217"/>
                    <a:pt x="939" y="168"/>
                  </a:cubicBezTo>
                  <a:cubicBezTo>
                    <a:pt x="931" y="146"/>
                    <a:pt x="1022" y="82"/>
                    <a:pt x="915" y="132"/>
                  </a:cubicBezTo>
                  <a:cubicBezTo>
                    <a:pt x="921" y="124"/>
                    <a:pt x="955" y="99"/>
                    <a:pt x="921" y="108"/>
                  </a:cubicBezTo>
                  <a:cubicBezTo>
                    <a:pt x="937" y="95"/>
                    <a:pt x="908" y="103"/>
                    <a:pt x="884" y="103"/>
                  </a:cubicBezTo>
                  <a:cubicBezTo>
                    <a:pt x="884" y="83"/>
                    <a:pt x="968" y="100"/>
                    <a:pt x="928" y="81"/>
                  </a:cubicBezTo>
                  <a:cubicBezTo>
                    <a:pt x="929" y="80"/>
                    <a:pt x="929" y="79"/>
                    <a:pt x="931" y="79"/>
                  </a:cubicBezTo>
                  <a:cubicBezTo>
                    <a:pt x="929" y="77"/>
                    <a:pt x="929" y="75"/>
                    <a:pt x="929" y="73"/>
                  </a:cubicBezTo>
                  <a:cubicBezTo>
                    <a:pt x="915" y="76"/>
                    <a:pt x="858" y="76"/>
                    <a:pt x="920" y="66"/>
                  </a:cubicBezTo>
                  <a:cubicBezTo>
                    <a:pt x="892" y="42"/>
                    <a:pt x="867" y="83"/>
                    <a:pt x="853" y="69"/>
                  </a:cubicBezTo>
                  <a:cubicBezTo>
                    <a:pt x="834" y="81"/>
                    <a:pt x="853" y="131"/>
                    <a:pt x="827" y="78"/>
                  </a:cubicBezTo>
                  <a:cubicBezTo>
                    <a:pt x="831" y="87"/>
                    <a:pt x="819" y="102"/>
                    <a:pt x="814" y="79"/>
                  </a:cubicBezTo>
                  <a:cubicBezTo>
                    <a:pt x="802" y="104"/>
                    <a:pt x="822" y="71"/>
                    <a:pt x="787" y="79"/>
                  </a:cubicBezTo>
                  <a:cubicBezTo>
                    <a:pt x="785" y="100"/>
                    <a:pt x="793" y="71"/>
                    <a:pt x="742" y="108"/>
                  </a:cubicBezTo>
                  <a:cubicBezTo>
                    <a:pt x="751" y="132"/>
                    <a:pt x="730" y="130"/>
                    <a:pt x="701" y="141"/>
                  </a:cubicBezTo>
                  <a:cubicBezTo>
                    <a:pt x="681" y="162"/>
                    <a:pt x="730" y="145"/>
                    <a:pt x="692" y="177"/>
                  </a:cubicBezTo>
                  <a:cubicBezTo>
                    <a:pt x="783" y="216"/>
                    <a:pt x="723" y="222"/>
                    <a:pt x="756" y="303"/>
                  </a:cubicBezTo>
                  <a:cubicBezTo>
                    <a:pt x="742" y="319"/>
                    <a:pt x="724" y="335"/>
                    <a:pt x="738" y="356"/>
                  </a:cubicBezTo>
                  <a:close/>
                  <a:moveTo>
                    <a:pt x="913" y="362"/>
                  </a:moveTo>
                  <a:cubicBezTo>
                    <a:pt x="906" y="370"/>
                    <a:pt x="903" y="348"/>
                    <a:pt x="894" y="357"/>
                  </a:cubicBezTo>
                  <a:cubicBezTo>
                    <a:pt x="896" y="355"/>
                    <a:pt x="892" y="362"/>
                    <a:pt x="892" y="360"/>
                  </a:cubicBezTo>
                  <a:cubicBezTo>
                    <a:pt x="888" y="366"/>
                    <a:pt x="913" y="362"/>
                    <a:pt x="897" y="367"/>
                  </a:cubicBezTo>
                  <a:cubicBezTo>
                    <a:pt x="892" y="363"/>
                    <a:pt x="900" y="404"/>
                    <a:pt x="941" y="377"/>
                  </a:cubicBezTo>
                  <a:cubicBezTo>
                    <a:pt x="955" y="381"/>
                    <a:pt x="945" y="337"/>
                    <a:pt x="924" y="362"/>
                  </a:cubicBezTo>
                  <a:cubicBezTo>
                    <a:pt x="923" y="360"/>
                    <a:pt x="913" y="352"/>
                    <a:pt x="913" y="362"/>
                  </a:cubicBezTo>
                  <a:close/>
                  <a:moveTo>
                    <a:pt x="643" y="172"/>
                  </a:moveTo>
                  <a:cubicBezTo>
                    <a:pt x="673" y="151"/>
                    <a:pt x="714" y="95"/>
                    <a:pt x="781" y="72"/>
                  </a:cubicBezTo>
                  <a:cubicBezTo>
                    <a:pt x="760" y="0"/>
                    <a:pt x="585" y="69"/>
                    <a:pt x="704" y="86"/>
                  </a:cubicBezTo>
                  <a:cubicBezTo>
                    <a:pt x="608" y="99"/>
                    <a:pt x="699" y="94"/>
                    <a:pt x="626" y="128"/>
                  </a:cubicBezTo>
                  <a:cubicBezTo>
                    <a:pt x="629" y="129"/>
                    <a:pt x="631" y="130"/>
                    <a:pt x="634" y="130"/>
                  </a:cubicBezTo>
                  <a:cubicBezTo>
                    <a:pt x="633" y="134"/>
                    <a:pt x="635" y="136"/>
                    <a:pt x="634" y="140"/>
                  </a:cubicBezTo>
                  <a:cubicBezTo>
                    <a:pt x="618" y="149"/>
                    <a:pt x="588" y="161"/>
                    <a:pt x="643" y="172"/>
                  </a:cubicBezTo>
                  <a:close/>
                  <a:moveTo>
                    <a:pt x="603" y="163"/>
                  </a:moveTo>
                  <a:cubicBezTo>
                    <a:pt x="603" y="162"/>
                    <a:pt x="590" y="154"/>
                    <a:pt x="599" y="155"/>
                  </a:cubicBezTo>
                  <a:cubicBezTo>
                    <a:pt x="572" y="154"/>
                    <a:pt x="603" y="140"/>
                    <a:pt x="573" y="143"/>
                  </a:cubicBezTo>
                  <a:cubicBezTo>
                    <a:pt x="572" y="144"/>
                    <a:pt x="579" y="146"/>
                    <a:pt x="575" y="148"/>
                  </a:cubicBezTo>
                  <a:cubicBezTo>
                    <a:pt x="575" y="147"/>
                    <a:pt x="576" y="156"/>
                    <a:pt x="575" y="153"/>
                  </a:cubicBezTo>
                  <a:cubicBezTo>
                    <a:pt x="601" y="154"/>
                    <a:pt x="561" y="197"/>
                    <a:pt x="592" y="188"/>
                  </a:cubicBezTo>
                  <a:cubicBezTo>
                    <a:pt x="589" y="193"/>
                    <a:pt x="619" y="205"/>
                    <a:pt x="638" y="197"/>
                  </a:cubicBezTo>
                  <a:cubicBezTo>
                    <a:pt x="644" y="178"/>
                    <a:pt x="626" y="177"/>
                    <a:pt x="604" y="178"/>
                  </a:cubicBezTo>
                  <a:cubicBezTo>
                    <a:pt x="605" y="172"/>
                    <a:pt x="596" y="180"/>
                    <a:pt x="596" y="170"/>
                  </a:cubicBezTo>
                  <a:cubicBezTo>
                    <a:pt x="588" y="161"/>
                    <a:pt x="597" y="172"/>
                    <a:pt x="592" y="160"/>
                  </a:cubicBezTo>
                  <a:cubicBezTo>
                    <a:pt x="593" y="160"/>
                    <a:pt x="604" y="166"/>
                    <a:pt x="603" y="163"/>
                  </a:cubicBezTo>
                  <a:close/>
                  <a:moveTo>
                    <a:pt x="564" y="169"/>
                  </a:moveTo>
                  <a:cubicBezTo>
                    <a:pt x="555" y="171"/>
                    <a:pt x="561" y="193"/>
                    <a:pt x="571" y="177"/>
                  </a:cubicBezTo>
                  <a:cubicBezTo>
                    <a:pt x="573" y="170"/>
                    <a:pt x="564" y="169"/>
                    <a:pt x="564" y="169"/>
                  </a:cubicBezTo>
                  <a:close/>
                  <a:moveTo>
                    <a:pt x="647" y="98"/>
                  </a:moveTo>
                  <a:cubicBezTo>
                    <a:pt x="649" y="102"/>
                    <a:pt x="656" y="36"/>
                    <a:pt x="626" y="73"/>
                  </a:cubicBezTo>
                  <a:cubicBezTo>
                    <a:pt x="625" y="76"/>
                    <a:pt x="615" y="73"/>
                    <a:pt x="629" y="83"/>
                  </a:cubicBezTo>
                  <a:cubicBezTo>
                    <a:pt x="611" y="82"/>
                    <a:pt x="619" y="86"/>
                    <a:pt x="615" y="98"/>
                  </a:cubicBezTo>
                  <a:cubicBezTo>
                    <a:pt x="615" y="99"/>
                    <a:pt x="615" y="100"/>
                    <a:pt x="615" y="101"/>
                  </a:cubicBezTo>
                  <a:cubicBezTo>
                    <a:pt x="615" y="99"/>
                    <a:pt x="636" y="109"/>
                    <a:pt x="621" y="106"/>
                  </a:cubicBezTo>
                  <a:cubicBezTo>
                    <a:pt x="625" y="97"/>
                    <a:pt x="596" y="136"/>
                    <a:pt x="624" y="119"/>
                  </a:cubicBezTo>
                  <a:cubicBezTo>
                    <a:pt x="623" y="128"/>
                    <a:pt x="621" y="129"/>
                    <a:pt x="639" y="113"/>
                  </a:cubicBezTo>
                  <a:cubicBezTo>
                    <a:pt x="639" y="114"/>
                    <a:pt x="639" y="115"/>
                    <a:pt x="640" y="115"/>
                  </a:cubicBezTo>
                  <a:cubicBezTo>
                    <a:pt x="644" y="111"/>
                    <a:pt x="656" y="112"/>
                    <a:pt x="653" y="102"/>
                  </a:cubicBezTo>
                  <a:cubicBezTo>
                    <a:pt x="652" y="102"/>
                    <a:pt x="650" y="105"/>
                    <a:pt x="649" y="106"/>
                  </a:cubicBezTo>
                  <a:cubicBezTo>
                    <a:pt x="649" y="100"/>
                    <a:pt x="649" y="102"/>
                    <a:pt x="648" y="100"/>
                  </a:cubicBezTo>
                  <a:cubicBezTo>
                    <a:pt x="649" y="100"/>
                    <a:pt x="640" y="100"/>
                    <a:pt x="647" y="98"/>
                  </a:cubicBezTo>
                  <a:close/>
                  <a:moveTo>
                    <a:pt x="586" y="123"/>
                  </a:moveTo>
                  <a:cubicBezTo>
                    <a:pt x="612" y="134"/>
                    <a:pt x="590" y="85"/>
                    <a:pt x="587" y="118"/>
                  </a:cubicBezTo>
                  <a:cubicBezTo>
                    <a:pt x="585" y="117"/>
                    <a:pt x="583" y="124"/>
                    <a:pt x="586" y="123"/>
                  </a:cubicBezTo>
                  <a:close/>
                  <a:moveTo>
                    <a:pt x="517" y="147"/>
                  </a:moveTo>
                  <a:cubicBezTo>
                    <a:pt x="516" y="147"/>
                    <a:pt x="511" y="148"/>
                    <a:pt x="509" y="148"/>
                  </a:cubicBezTo>
                  <a:cubicBezTo>
                    <a:pt x="510" y="148"/>
                    <a:pt x="516" y="128"/>
                    <a:pt x="516" y="126"/>
                  </a:cubicBezTo>
                  <a:cubicBezTo>
                    <a:pt x="505" y="125"/>
                    <a:pt x="500" y="164"/>
                    <a:pt x="490" y="141"/>
                  </a:cubicBezTo>
                  <a:cubicBezTo>
                    <a:pt x="497" y="110"/>
                    <a:pt x="453" y="139"/>
                    <a:pt x="462" y="147"/>
                  </a:cubicBezTo>
                  <a:cubicBezTo>
                    <a:pt x="463" y="152"/>
                    <a:pt x="464" y="149"/>
                    <a:pt x="467" y="149"/>
                  </a:cubicBezTo>
                  <a:cubicBezTo>
                    <a:pt x="466" y="153"/>
                    <a:pt x="473" y="149"/>
                    <a:pt x="475" y="149"/>
                  </a:cubicBezTo>
                  <a:cubicBezTo>
                    <a:pt x="474" y="151"/>
                    <a:pt x="478" y="151"/>
                    <a:pt x="488" y="153"/>
                  </a:cubicBezTo>
                  <a:cubicBezTo>
                    <a:pt x="460" y="155"/>
                    <a:pt x="464" y="169"/>
                    <a:pt x="490" y="160"/>
                  </a:cubicBezTo>
                  <a:cubicBezTo>
                    <a:pt x="493" y="160"/>
                    <a:pt x="496" y="159"/>
                    <a:pt x="498" y="159"/>
                  </a:cubicBezTo>
                  <a:cubicBezTo>
                    <a:pt x="504" y="173"/>
                    <a:pt x="533" y="139"/>
                    <a:pt x="517" y="147"/>
                  </a:cubicBezTo>
                  <a:close/>
                  <a:moveTo>
                    <a:pt x="547" y="152"/>
                  </a:moveTo>
                  <a:cubicBezTo>
                    <a:pt x="531" y="127"/>
                    <a:pt x="543" y="213"/>
                    <a:pt x="565" y="142"/>
                  </a:cubicBezTo>
                  <a:cubicBezTo>
                    <a:pt x="553" y="143"/>
                    <a:pt x="555" y="147"/>
                    <a:pt x="547" y="152"/>
                  </a:cubicBezTo>
                  <a:close/>
                  <a:moveTo>
                    <a:pt x="478" y="119"/>
                  </a:moveTo>
                  <a:cubicBezTo>
                    <a:pt x="485" y="118"/>
                    <a:pt x="501" y="99"/>
                    <a:pt x="487" y="99"/>
                  </a:cubicBezTo>
                  <a:cubicBezTo>
                    <a:pt x="459" y="98"/>
                    <a:pt x="430" y="135"/>
                    <a:pt x="462" y="119"/>
                  </a:cubicBezTo>
                  <a:cubicBezTo>
                    <a:pt x="478" y="112"/>
                    <a:pt x="466" y="119"/>
                    <a:pt x="478" y="119"/>
                  </a:cubicBezTo>
                  <a:close/>
                  <a:moveTo>
                    <a:pt x="1315" y="277"/>
                  </a:moveTo>
                  <a:cubicBezTo>
                    <a:pt x="1302" y="264"/>
                    <a:pt x="1301" y="237"/>
                    <a:pt x="1319" y="214"/>
                  </a:cubicBezTo>
                  <a:cubicBezTo>
                    <a:pt x="1394" y="95"/>
                    <a:pt x="1220" y="285"/>
                    <a:pt x="1315" y="277"/>
                  </a:cubicBezTo>
                  <a:close/>
                  <a:moveTo>
                    <a:pt x="1109" y="161"/>
                  </a:moveTo>
                  <a:cubicBezTo>
                    <a:pt x="1086" y="148"/>
                    <a:pt x="1101" y="144"/>
                    <a:pt x="1089" y="167"/>
                  </a:cubicBezTo>
                  <a:cubicBezTo>
                    <a:pt x="1089" y="160"/>
                    <a:pt x="1070" y="141"/>
                    <a:pt x="1072" y="165"/>
                  </a:cubicBezTo>
                  <a:cubicBezTo>
                    <a:pt x="1072" y="194"/>
                    <a:pt x="1108" y="164"/>
                    <a:pt x="1086" y="189"/>
                  </a:cubicBezTo>
                  <a:cubicBezTo>
                    <a:pt x="1093" y="217"/>
                    <a:pt x="1109" y="220"/>
                    <a:pt x="1109" y="161"/>
                  </a:cubicBezTo>
                  <a:close/>
                  <a:moveTo>
                    <a:pt x="1116" y="152"/>
                  </a:moveTo>
                  <a:cubicBezTo>
                    <a:pt x="1084" y="162"/>
                    <a:pt x="1186" y="162"/>
                    <a:pt x="1106" y="134"/>
                  </a:cubicBezTo>
                  <a:cubicBezTo>
                    <a:pt x="1104" y="135"/>
                    <a:pt x="1110" y="139"/>
                    <a:pt x="1100" y="145"/>
                  </a:cubicBezTo>
                  <a:cubicBezTo>
                    <a:pt x="1100" y="144"/>
                    <a:pt x="1103" y="151"/>
                    <a:pt x="1103" y="151"/>
                  </a:cubicBezTo>
                  <a:cubicBezTo>
                    <a:pt x="1108" y="154"/>
                    <a:pt x="1111" y="148"/>
                    <a:pt x="1116" y="150"/>
                  </a:cubicBezTo>
                  <a:cubicBezTo>
                    <a:pt x="1116" y="150"/>
                    <a:pt x="1116" y="150"/>
                    <a:pt x="1116" y="150"/>
                  </a:cubicBezTo>
                  <a:lnTo>
                    <a:pt x="1116" y="152"/>
                  </a:lnTo>
                  <a:close/>
                  <a:moveTo>
                    <a:pt x="1482" y="112"/>
                  </a:moveTo>
                  <a:cubicBezTo>
                    <a:pt x="1489" y="109"/>
                    <a:pt x="1493" y="95"/>
                    <a:pt x="1472" y="91"/>
                  </a:cubicBezTo>
                  <a:cubicBezTo>
                    <a:pt x="1470" y="97"/>
                    <a:pt x="1470" y="84"/>
                    <a:pt x="1465" y="92"/>
                  </a:cubicBezTo>
                  <a:cubicBezTo>
                    <a:pt x="1462" y="90"/>
                    <a:pt x="1468" y="136"/>
                    <a:pt x="1482" y="112"/>
                  </a:cubicBezTo>
                  <a:close/>
                  <a:moveTo>
                    <a:pt x="1425" y="85"/>
                  </a:moveTo>
                  <a:cubicBezTo>
                    <a:pt x="1418" y="112"/>
                    <a:pt x="1490" y="113"/>
                    <a:pt x="1441" y="79"/>
                  </a:cubicBezTo>
                  <a:cubicBezTo>
                    <a:pt x="1438" y="100"/>
                    <a:pt x="1444" y="72"/>
                    <a:pt x="1425" y="85"/>
                  </a:cubicBezTo>
                  <a:close/>
                  <a:moveTo>
                    <a:pt x="1407" y="77"/>
                  </a:moveTo>
                  <a:cubicBezTo>
                    <a:pt x="1408" y="80"/>
                    <a:pt x="1405" y="83"/>
                    <a:pt x="1407" y="84"/>
                  </a:cubicBezTo>
                  <a:cubicBezTo>
                    <a:pt x="1407" y="84"/>
                    <a:pt x="1416" y="87"/>
                    <a:pt x="1416" y="87"/>
                  </a:cubicBezTo>
                  <a:cubicBezTo>
                    <a:pt x="1448" y="85"/>
                    <a:pt x="1402" y="37"/>
                    <a:pt x="1407" y="77"/>
                  </a:cubicBezTo>
                  <a:close/>
                  <a:moveTo>
                    <a:pt x="1718" y="132"/>
                  </a:moveTo>
                  <a:cubicBezTo>
                    <a:pt x="1717" y="135"/>
                    <a:pt x="1715" y="137"/>
                    <a:pt x="1715" y="140"/>
                  </a:cubicBezTo>
                  <a:cubicBezTo>
                    <a:pt x="1717" y="141"/>
                    <a:pt x="1723" y="133"/>
                    <a:pt x="1735" y="134"/>
                  </a:cubicBezTo>
                  <a:cubicBezTo>
                    <a:pt x="1734" y="130"/>
                    <a:pt x="1720" y="122"/>
                    <a:pt x="1718" y="132"/>
                  </a:cubicBezTo>
                  <a:close/>
                  <a:moveTo>
                    <a:pt x="1675" y="109"/>
                  </a:moveTo>
                  <a:cubicBezTo>
                    <a:pt x="1688" y="120"/>
                    <a:pt x="1689" y="117"/>
                    <a:pt x="1700" y="111"/>
                  </a:cubicBezTo>
                  <a:cubicBezTo>
                    <a:pt x="1702" y="109"/>
                    <a:pt x="1705" y="107"/>
                    <a:pt x="1712" y="103"/>
                  </a:cubicBezTo>
                  <a:cubicBezTo>
                    <a:pt x="1706" y="108"/>
                    <a:pt x="1684" y="76"/>
                    <a:pt x="1688" y="88"/>
                  </a:cubicBezTo>
                  <a:cubicBezTo>
                    <a:pt x="1692" y="100"/>
                    <a:pt x="1659" y="81"/>
                    <a:pt x="1675" y="105"/>
                  </a:cubicBezTo>
                  <a:cubicBezTo>
                    <a:pt x="1674" y="107"/>
                    <a:pt x="1680" y="106"/>
                    <a:pt x="1675" y="109"/>
                  </a:cubicBezTo>
                  <a:close/>
                  <a:moveTo>
                    <a:pt x="1713" y="101"/>
                  </a:moveTo>
                  <a:cubicBezTo>
                    <a:pt x="1716" y="98"/>
                    <a:pt x="1713" y="102"/>
                    <a:pt x="1711" y="87"/>
                  </a:cubicBezTo>
                  <a:cubicBezTo>
                    <a:pt x="1700" y="83"/>
                    <a:pt x="1691" y="96"/>
                    <a:pt x="1713" y="101"/>
                  </a:cubicBezTo>
                  <a:close/>
                  <a:moveTo>
                    <a:pt x="1725" y="92"/>
                  </a:moveTo>
                  <a:cubicBezTo>
                    <a:pt x="1768" y="104"/>
                    <a:pt x="1724" y="72"/>
                    <a:pt x="1724" y="92"/>
                  </a:cubicBezTo>
                  <a:lnTo>
                    <a:pt x="1725" y="92"/>
                  </a:lnTo>
                  <a:close/>
                  <a:moveTo>
                    <a:pt x="1840" y="795"/>
                  </a:moveTo>
                  <a:cubicBezTo>
                    <a:pt x="1840" y="793"/>
                    <a:pt x="1852" y="801"/>
                    <a:pt x="1854" y="796"/>
                  </a:cubicBezTo>
                  <a:cubicBezTo>
                    <a:pt x="1884" y="811"/>
                    <a:pt x="1838" y="799"/>
                    <a:pt x="1850" y="761"/>
                  </a:cubicBezTo>
                  <a:cubicBezTo>
                    <a:pt x="1833" y="761"/>
                    <a:pt x="1830" y="782"/>
                    <a:pt x="1840" y="795"/>
                  </a:cubicBezTo>
                  <a:close/>
                  <a:moveTo>
                    <a:pt x="1858" y="840"/>
                  </a:moveTo>
                  <a:cubicBezTo>
                    <a:pt x="1859" y="843"/>
                    <a:pt x="1859" y="843"/>
                    <a:pt x="1862" y="842"/>
                  </a:cubicBezTo>
                  <a:cubicBezTo>
                    <a:pt x="1866" y="835"/>
                    <a:pt x="1864" y="855"/>
                    <a:pt x="1875" y="852"/>
                  </a:cubicBezTo>
                  <a:cubicBezTo>
                    <a:pt x="1875" y="855"/>
                    <a:pt x="1879" y="858"/>
                    <a:pt x="1877" y="849"/>
                  </a:cubicBezTo>
                  <a:cubicBezTo>
                    <a:pt x="1878" y="848"/>
                    <a:pt x="1876" y="843"/>
                    <a:pt x="1880" y="843"/>
                  </a:cubicBezTo>
                  <a:cubicBezTo>
                    <a:pt x="1880" y="843"/>
                    <a:pt x="1882" y="850"/>
                    <a:pt x="1882" y="850"/>
                  </a:cubicBezTo>
                  <a:cubicBezTo>
                    <a:pt x="1882" y="844"/>
                    <a:pt x="1885" y="834"/>
                    <a:pt x="1876" y="825"/>
                  </a:cubicBezTo>
                  <a:cubicBezTo>
                    <a:pt x="1876" y="825"/>
                    <a:pt x="1873" y="831"/>
                    <a:pt x="1873" y="831"/>
                  </a:cubicBezTo>
                  <a:cubicBezTo>
                    <a:pt x="1873" y="828"/>
                    <a:pt x="1842" y="849"/>
                    <a:pt x="1858" y="840"/>
                  </a:cubicBezTo>
                  <a:close/>
                  <a:moveTo>
                    <a:pt x="1859" y="813"/>
                  </a:moveTo>
                  <a:cubicBezTo>
                    <a:pt x="1859" y="812"/>
                    <a:pt x="1851" y="810"/>
                    <a:pt x="1850" y="810"/>
                  </a:cubicBezTo>
                  <a:cubicBezTo>
                    <a:pt x="1852" y="812"/>
                    <a:pt x="1849" y="827"/>
                    <a:pt x="1859" y="813"/>
                  </a:cubicBezTo>
                  <a:close/>
                  <a:moveTo>
                    <a:pt x="1819" y="834"/>
                  </a:moveTo>
                  <a:cubicBezTo>
                    <a:pt x="1819" y="834"/>
                    <a:pt x="1819" y="834"/>
                    <a:pt x="1819" y="834"/>
                  </a:cubicBezTo>
                  <a:cubicBezTo>
                    <a:pt x="1823" y="833"/>
                    <a:pt x="1833" y="827"/>
                    <a:pt x="1833" y="814"/>
                  </a:cubicBezTo>
                  <a:cubicBezTo>
                    <a:pt x="1836" y="814"/>
                    <a:pt x="1820" y="833"/>
                    <a:pt x="1819" y="834"/>
                  </a:cubicBezTo>
                  <a:close/>
                  <a:moveTo>
                    <a:pt x="2063" y="175"/>
                  </a:moveTo>
                  <a:cubicBezTo>
                    <a:pt x="2063" y="174"/>
                    <a:pt x="2059" y="182"/>
                    <a:pt x="2062" y="181"/>
                  </a:cubicBezTo>
                  <a:cubicBezTo>
                    <a:pt x="2052" y="185"/>
                    <a:pt x="2033" y="170"/>
                    <a:pt x="2029" y="187"/>
                  </a:cubicBezTo>
                  <a:cubicBezTo>
                    <a:pt x="2029" y="187"/>
                    <a:pt x="2023" y="183"/>
                    <a:pt x="2023" y="183"/>
                  </a:cubicBezTo>
                  <a:cubicBezTo>
                    <a:pt x="2023" y="184"/>
                    <a:pt x="2020" y="170"/>
                    <a:pt x="2019" y="180"/>
                  </a:cubicBezTo>
                  <a:cubicBezTo>
                    <a:pt x="2001" y="168"/>
                    <a:pt x="2058" y="222"/>
                    <a:pt x="2007" y="210"/>
                  </a:cubicBezTo>
                  <a:cubicBezTo>
                    <a:pt x="2015" y="220"/>
                    <a:pt x="2012" y="215"/>
                    <a:pt x="2030" y="222"/>
                  </a:cubicBezTo>
                  <a:cubicBezTo>
                    <a:pt x="2090" y="281"/>
                    <a:pt x="2018" y="216"/>
                    <a:pt x="2025" y="300"/>
                  </a:cubicBezTo>
                  <a:cubicBezTo>
                    <a:pt x="2020" y="297"/>
                    <a:pt x="2002" y="289"/>
                    <a:pt x="1999" y="308"/>
                  </a:cubicBezTo>
                  <a:cubicBezTo>
                    <a:pt x="1999" y="304"/>
                    <a:pt x="1980" y="303"/>
                    <a:pt x="1987" y="322"/>
                  </a:cubicBezTo>
                  <a:cubicBezTo>
                    <a:pt x="1993" y="364"/>
                    <a:pt x="2020" y="320"/>
                    <a:pt x="2000" y="438"/>
                  </a:cubicBezTo>
                  <a:cubicBezTo>
                    <a:pt x="1998" y="428"/>
                    <a:pt x="1947" y="375"/>
                    <a:pt x="1966" y="350"/>
                  </a:cubicBezTo>
                  <a:cubicBezTo>
                    <a:pt x="1964" y="351"/>
                    <a:pt x="1968" y="342"/>
                    <a:pt x="1968" y="345"/>
                  </a:cubicBezTo>
                  <a:cubicBezTo>
                    <a:pt x="1967" y="322"/>
                    <a:pt x="1977" y="312"/>
                    <a:pt x="1972" y="272"/>
                  </a:cubicBezTo>
                  <a:cubicBezTo>
                    <a:pt x="1952" y="269"/>
                    <a:pt x="1974" y="283"/>
                    <a:pt x="1959" y="305"/>
                  </a:cubicBezTo>
                  <a:cubicBezTo>
                    <a:pt x="1932" y="249"/>
                    <a:pt x="1930" y="362"/>
                    <a:pt x="1923" y="336"/>
                  </a:cubicBezTo>
                  <a:cubicBezTo>
                    <a:pt x="1922" y="337"/>
                    <a:pt x="1900" y="326"/>
                    <a:pt x="1902" y="337"/>
                  </a:cubicBezTo>
                  <a:cubicBezTo>
                    <a:pt x="1901" y="337"/>
                    <a:pt x="1900" y="338"/>
                    <a:pt x="1900" y="338"/>
                  </a:cubicBezTo>
                  <a:cubicBezTo>
                    <a:pt x="1904" y="339"/>
                    <a:pt x="1883" y="348"/>
                    <a:pt x="1882" y="343"/>
                  </a:cubicBezTo>
                  <a:cubicBezTo>
                    <a:pt x="1870" y="335"/>
                    <a:pt x="1835" y="411"/>
                    <a:pt x="1858" y="418"/>
                  </a:cubicBezTo>
                  <a:cubicBezTo>
                    <a:pt x="1858" y="418"/>
                    <a:pt x="1861" y="423"/>
                    <a:pt x="1860" y="423"/>
                  </a:cubicBezTo>
                  <a:cubicBezTo>
                    <a:pt x="1866" y="412"/>
                    <a:pt x="1865" y="434"/>
                    <a:pt x="1872" y="416"/>
                  </a:cubicBezTo>
                  <a:cubicBezTo>
                    <a:pt x="1907" y="418"/>
                    <a:pt x="1915" y="516"/>
                    <a:pt x="1882" y="544"/>
                  </a:cubicBezTo>
                  <a:cubicBezTo>
                    <a:pt x="1869" y="547"/>
                    <a:pt x="1854" y="545"/>
                    <a:pt x="1860" y="570"/>
                  </a:cubicBezTo>
                  <a:cubicBezTo>
                    <a:pt x="1833" y="580"/>
                    <a:pt x="1908" y="631"/>
                    <a:pt x="1852" y="623"/>
                  </a:cubicBezTo>
                  <a:cubicBezTo>
                    <a:pt x="1850" y="596"/>
                    <a:pt x="1837" y="574"/>
                    <a:pt x="1812" y="585"/>
                  </a:cubicBezTo>
                  <a:cubicBezTo>
                    <a:pt x="1821" y="552"/>
                    <a:pt x="1777" y="594"/>
                    <a:pt x="1797" y="601"/>
                  </a:cubicBezTo>
                  <a:cubicBezTo>
                    <a:pt x="1794" y="608"/>
                    <a:pt x="1844" y="596"/>
                    <a:pt x="1816" y="611"/>
                  </a:cubicBezTo>
                  <a:cubicBezTo>
                    <a:pt x="1792" y="622"/>
                    <a:pt x="1846" y="655"/>
                    <a:pt x="1821" y="667"/>
                  </a:cubicBezTo>
                  <a:cubicBezTo>
                    <a:pt x="1843" y="667"/>
                    <a:pt x="1830" y="680"/>
                    <a:pt x="1816" y="712"/>
                  </a:cubicBezTo>
                  <a:cubicBezTo>
                    <a:pt x="1816" y="712"/>
                    <a:pt x="1817" y="712"/>
                    <a:pt x="1817" y="712"/>
                  </a:cubicBezTo>
                  <a:cubicBezTo>
                    <a:pt x="1813" y="718"/>
                    <a:pt x="1804" y="730"/>
                    <a:pt x="1790" y="732"/>
                  </a:cubicBezTo>
                  <a:cubicBezTo>
                    <a:pt x="1790" y="730"/>
                    <a:pt x="1789" y="731"/>
                    <a:pt x="1788" y="732"/>
                  </a:cubicBezTo>
                  <a:cubicBezTo>
                    <a:pt x="1787" y="728"/>
                    <a:pt x="1776" y="740"/>
                    <a:pt x="1773" y="737"/>
                  </a:cubicBezTo>
                  <a:cubicBezTo>
                    <a:pt x="1772" y="739"/>
                    <a:pt x="1770" y="742"/>
                    <a:pt x="1768" y="741"/>
                  </a:cubicBezTo>
                  <a:cubicBezTo>
                    <a:pt x="1765" y="746"/>
                    <a:pt x="1769" y="747"/>
                    <a:pt x="1763" y="747"/>
                  </a:cubicBezTo>
                  <a:cubicBezTo>
                    <a:pt x="1683" y="733"/>
                    <a:pt x="1814" y="792"/>
                    <a:pt x="1734" y="834"/>
                  </a:cubicBezTo>
                  <a:cubicBezTo>
                    <a:pt x="1733" y="834"/>
                    <a:pt x="1741" y="823"/>
                    <a:pt x="1727" y="816"/>
                  </a:cubicBezTo>
                  <a:cubicBezTo>
                    <a:pt x="1666" y="779"/>
                    <a:pt x="1718" y="850"/>
                    <a:pt x="1734" y="885"/>
                  </a:cubicBezTo>
                  <a:cubicBezTo>
                    <a:pt x="1708" y="887"/>
                    <a:pt x="1711" y="848"/>
                    <a:pt x="1692" y="838"/>
                  </a:cubicBezTo>
                  <a:cubicBezTo>
                    <a:pt x="1690" y="799"/>
                    <a:pt x="1695" y="784"/>
                    <a:pt x="1661" y="773"/>
                  </a:cubicBezTo>
                  <a:cubicBezTo>
                    <a:pt x="1633" y="712"/>
                    <a:pt x="1625" y="729"/>
                    <a:pt x="1567" y="786"/>
                  </a:cubicBezTo>
                  <a:cubicBezTo>
                    <a:pt x="1571" y="786"/>
                    <a:pt x="1564" y="860"/>
                    <a:pt x="1543" y="826"/>
                  </a:cubicBezTo>
                  <a:cubicBezTo>
                    <a:pt x="1488" y="749"/>
                    <a:pt x="1573" y="742"/>
                    <a:pt x="1363" y="696"/>
                  </a:cubicBezTo>
                  <a:cubicBezTo>
                    <a:pt x="1334" y="663"/>
                    <a:pt x="1345" y="690"/>
                    <a:pt x="1362" y="720"/>
                  </a:cubicBezTo>
                  <a:cubicBezTo>
                    <a:pt x="1367" y="694"/>
                    <a:pt x="1374" y="748"/>
                    <a:pt x="1397" y="712"/>
                  </a:cubicBezTo>
                  <a:cubicBezTo>
                    <a:pt x="1409" y="702"/>
                    <a:pt x="1389" y="723"/>
                    <a:pt x="1417" y="727"/>
                  </a:cubicBezTo>
                  <a:cubicBezTo>
                    <a:pt x="1428" y="735"/>
                    <a:pt x="1424" y="749"/>
                    <a:pt x="1405" y="767"/>
                  </a:cubicBezTo>
                  <a:cubicBezTo>
                    <a:pt x="1275" y="866"/>
                    <a:pt x="1318" y="727"/>
                    <a:pt x="1252" y="697"/>
                  </a:cubicBezTo>
                  <a:cubicBezTo>
                    <a:pt x="1248" y="698"/>
                    <a:pt x="1245" y="685"/>
                    <a:pt x="1238" y="684"/>
                  </a:cubicBezTo>
                  <a:cubicBezTo>
                    <a:pt x="1334" y="950"/>
                    <a:pt x="1455" y="691"/>
                    <a:pt x="1289" y="937"/>
                  </a:cubicBezTo>
                  <a:cubicBezTo>
                    <a:pt x="1311" y="983"/>
                    <a:pt x="1287" y="998"/>
                    <a:pt x="1242" y="1073"/>
                  </a:cubicBezTo>
                  <a:cubicBezTo>
                    <a:pt x="1225" y="1117"/>
                    <a:pt x="1200" y="1138"/>
                    <a:pt x="1142" y="1135"/>
                  </a:cubicBezTo>
                  <a:cubicBezTo>
                    <a:pt x="1140" y="1133"/>
                    <a:pt x="1145" y="1132"/>
                    <a:pt x="1140" y="1121"/>
                  </a:cubicBezTo>
                  <a:cubicBezTo>
                    <a:pt x="1124" y="1057"/>
                    <a:pt x="1104" y="1066"/>
                    <a:pt x="1109" y="934"/>
                  </a:cubicBezTo>
                  <a:cubicBezTo>
                    <a:pt x="1109" y="922"/>
                    <a:pt x="1074" y="908"/>
                    <a:pt x="1091" y="891"/>
                  </a:cubicBezTo>
                  <a:cubicBezTo>
                    <a:pt x="1085" y="886"/>
                    <a:pt x="1097" y="871"/>
                    <a:pt x="1089" y="866"/>
                  </a:cubicBezTo>
                  <a:cubicBezTo>
                    <a:pt x="1034" y="827"/>
                    <a:pt x="970" y="908"/>
                    <a:pt x="917" y="801"/>
                  </a:cubicBezTo>
                  <a:cubicBezTo>
                    <a:pt x="901" y="752"/>
                    <a:pt x="937" y="713"/>
                    <a:pt x="971" y="661"/>
                  </a:cubicBezTo>
                  <a:cubicBezTo>
                    <a:pt x="983" y="648"/>
                    <a:pt x="1039" y="626"/>
                    <a:pt x="1091" y="633"/>
                  </a:cubicBezTo>
                  <a:cubicBezTo>
                    <a:pt x="1102" y="620"/>
                    <a:pt x="1084" y="664"/>
                    <a:pt x="1095" y="655"/>
                  </a:cubicBezTo>
                  <a:cubicBezTo>
                    <a:pt x="1111" y="659"/>
                    <a:pt x="1134" y="681"/>
                    <a:pt x="1155" y="679"/>
                  </a:cubicBezTo>
                  <a:cubicBezTo>
                    <a:pt x="1156" y="642"/>
                    <a:pt x="1177" y="678"/>
                    <a:pt x="1236" y="674"/>
                  </a:cubicBezTo>
                  <a:cubicBezTo>
                    <a:pt x="1255" y="671"/>
                    <a:pt x="1255" y="665"/>
                    <a:pt x="1259" y="631"/>
                  </a:cubicBezTo>
                  <a:cubicBezTo>
                    <a:pt x="1247" y="637"/>
                    <a:pt x="1232" y="631"/>
                    <a:pt x="1216" y="636"/>
                  </a:cubicBezTo>
                  <a:cubicBezTo>
                    <a:pt x="1217" y="636"/>
                    <a:pt x="1217" y="636"/>
                    <a:pt x="1217" y="636"/>
                  </a:cubicBezTo>
                  <a:cubicBezTo>
                    <a:pt x="1211" y="638"/>
                    <a:pt x="1220" y="630"/>
                    <a:pt x="1202" y="632"/>
                  </a:cubicBezTo>
                  <a:cubicBezTo>
                    <a:pt x="1203" y="632"/>
                    <a:pt x="1204" y="631"/>
                    <a:pt x="1204" y="630"/>
                  </a:cubicBezTo>
                  <a:cubicBezTo>
                    <a:pt x="1203" y="630"/>
                    <a:pt x="1201" y="630"/>
                    <a:pt x="1200" y="630"/>
                  </a:cubicBezTo>
                  <a:cubicBezTo>
                    <a:pt x="1204" y="626"/>
                    <a:pt x="1193" y="621"/>
                    <a:pt x="1195" y="617"/>
                  </a:cubicBezTo>
                  <a:cubicBezTo>
                    <a:pt x="1198" y="619"/>
                    <a:pt x="1197" y="616"/>
                    <a:pt x="1198" y="615"/>
                  </a:cubicBezTo>
                  <a:cubicBezTo>
                    <a:pt x="1197" y="614"/>
                    <a:pt x="1196" y="612"/>
                    <a:pt x="1197" y="610"/>
                  </a:cubicBezTo>
                  <a:cubicBezTo>
                    <a:pt x="1185" y="600"/>
                    <a:pt x="1211" y="604"/>
                    <a:pt x="1214" y="599"/>
                  </a:cubicBezTo>
                  <a:cubicBezTo>
                    <a:pt x="1214" y="598"/>
                    <a:pt x="1214" y="599"/>
                    <a:pt x="1214" y="598"/>
                  </a:cubicBezTo>
                  <a:cubicBezTo>
                    <a:pt x="1208" y="580"/>
                    <a:pt x="1352" y="614"/>
                    <a:pt x="1256" y="560"/>
                  </a:cubicBezTo>
                  <a:cubicBezTo>
                    <a:pt x="1256" y="560"/>
                    <a:pt x="1257" y="559"/>
                    <a:pt x="1257" y="558"/>
                  </a:cubicBezTo>
                  <a:cubicBezTo>
                    <a:pt x="1261" y="558"/>
                    <a:pt x="1258" y="559"/>
                    <a:pt x="1264" y="552"/>
                  </a:cubicBezTo>
                  <a:cubicBezTo>
                    <a:pt x="1264" y="551"/>
                    <a:pt x="1256" y="548"/>
                    <a:pt x="1265" y="547"/>
                  </a:cubicBezTo>
                  <a:cubicBezTo>
                    <a:pt x="1264" y="547"/>
                    <a:pt x="1264" y="547"/>
                    <a:pt x="1264" y="546"/>
                  </a:cubicBezTo>
                  <a:cubicBezTo>
                    <a:pt x="1271" y="541"/>
                    <a:pt x="1263" y="540"/>
                    <a:pt x="1243" y="552"/>
                  </a:cubicBezTo>
                  <a:cubicBezTo>
                    <a:pt x="1234" y="543"/>
                    <a:pt x="1248" y="569"/>
                    <a:pt x="1241" y="553"/>
                  </a:cubicBezTo>
                  <a:cubicBezTo>
                    <a:pt x="1253" y="559"/>
                    <a:pt x="1256" y="564"/>
                    <a:pt x="1234" y="566"/>
                  </a:cubicBezTo>
                  <a:cubicBezTo>
                    <a:pt x="1237" y="562"/>
                    <a:pt x="1233" y="559"/>
                    <a:pt x="1229" y="560"/>
                  </a:cubicBezTo>
                  <a:cubicBezTo>
                    <a:pt x="1232" y="554"/>
                    <a:pt x="1235" y="552"/>
                    <a:pt x="1221" y="550"/>
                  </a:cubicBezTo>
                  <a:cubicBezTo>
                    <a:pt x="1232" y="544"/>
                    <a:pt x="1202" y="561"/>
                    <a:pt x="1203" y="577"/>
                  </a:cubicBezTo>
                  <a:cubicBezTo>
                    <a:pt x="1193" y="587"/>
                    <a:pt x="1224" y="594"/>
                    <a:pt x="1193" y="603"/>
                  </a:cubicBezTo>
                  <a:cubicBezTo>
                    <a:pt x="1199" y="600"/>
                    <a:pt x="1170" y="594"/>
                    <a:pt x="1180" y="603"/>
                  </a:cubicBezTo>
                  <a:cubicBezTo>
                    <a:pt x="1180" y="603"/>
                    <a:pt x="1180" y="603"/>
                    <a:pt x="1180" y="603"/>
                  </a:cubicBezTo>
                  <a:cubicBezTo>
                    <a:pt x="1180" y="603"/>
                    <a:pt x="1175" y="602"/>
                    <a:pt x="1178" y="605"/>
                  </a:cubicBezTo>
                  <a:cubicBezTo>
                    <a:pt x="1177" y="604"/>
                    <a:pt x="1176" y="604"/>
                    <a:pt x="1174" y="604"/>
                  </a:cubicBezTo>
                  <a:cubicBezTo>
                    <a:pt x="1175" y="604"/>
                    <a:pt x="1175" y="605"/>
                    <a:pt x="1175" y="606"/>
                  </a:cubicBezTo>
                  <a:cubicBezTo>
                    <a:pt x="1173" y="606"/>
                    <a:pt x="1173" y="603"/>
                    <a:pt x="1171" y="602"/>
                  </a:cubicBezTo>
                  <a:cubicBezTo>
                    <a:pt x="1171" y="602"/>
                    <a:pt x="1171" y="601"/>
                    <a:pt x="1171" y="601"/>
                  </a:cubicBezTo>
                  <a:cubicBezTo>
                    <a:pt x="1169" y="604"/>
                    <a:pt x="1169" y="607"/>
                    <a:pt x="1174" y="613"/>
                  </a:cubicBezTo>
                  <a:cubicBezTo>
                    <a:pt x="1173" y="613"/>
                    <a:pt x="1173" y="613"/>
                    <a:pt x="1173" y="613"/>
                  </a:cubicBezTo>
                  <a:cubicBezTo>
                    <a:pt x="1172" y="613"/>
                    <a:pt x="1178" y="618"/>
                    <a:pt x="1183" y="623"/>
                  </a:cubicBezTo>
                  <a:cubicBezTo>
                    <a:pt x="1180" y="625"/>
                    <a:pt x="1180" y="621"/>
                    <a:pt x="1178" y="621"/>
                  </a:cubicBezTo>
                  <a:cubicBezTo>
                    <a:pt x="1178" y="622"/>
                    <a:pt x="1178" y="623"/>
                    <a:pt x="1179" y="623"/>
                  </a:cubicBezTo>
                  <a:cubicBezTo>
                    <a:pt x="1182" y="628"/>
                    <a:pt x="1168" y="619"/>
                    <a:pt x="1176" y="628"/>
                  </a:cubicBezTo>
                  <a:cubicBezTo>
                    <a:pt x="1175" y="629"/>
                    <a:pt x="1173" y="628"/>
                    <a:pt x="1172" y="628"/>
                  </a:cubicBezTo>
                  <a:cubicBezTo>
                    <a:pt x="1169" y="628"/>
                    <a:pt x="1178" y="630"/>
                    <a:pt x="1170" y="635"/>
                  </a:cubicBezTo>
                  <a:cubicBezTo>
                    <a:pt x="1167" y="637"/>
                    <a:pt x="1170" y="631"/>
                    <a:pt x="1165" y="631"/>
                  </a:cubicBezTo>
                  <a:cubicBezTo>
                    <a:pt x="1162" y="623"/>
                    <a:pt x="1160" y="618"/>
                    <a:pt x="1171" y="623"/>
                  </a:cubicBezTo>
                  <a:cubicBezTo>
                    <a:pt x="1151" y="616"/>
                    <a:pt x="1148" y="583"/>
                    <a:pt x="1119" y="572"/>
                  </a:cubicBezTo>
                  <a:cubicBezTo>
                    <a:pt x="1119" y="571"/>
                    <a:pt x="1119" y="570"/>
                    <a:pt x="1120" y="570"/>
                  </a:cubicBezTo>
                  <a:cubicBezTo>
                    <a:pt x="1116" y="565"/>
                    <a:pt x="1110" y="560"/>
                    <a:pt x="1100" y="562"/>
                  </a:cubicBezTo>
                  <a:cubicBezTo>
                    <a:pt x="1107" y="573"/>
                    <a:pt x="1112" y="590"/>
                    <a:pt x="1128" y="590"/>
                  </a:cubicBezTo>
                  <a:cubicBezTo>
                    <a:pt x="1140" y="605"/>
                    <a:pt x="1140" y="606"/>
                    <a:pt x="1126" y="621"/>
                  </a:cubicBezTo>
                  <a:cubicBezTo>
                    <a:pt x="1131" y="614"/>
                    <a:pt x="1085" y="536"/>
                    <a:pt x="1029" y="602"/>
                  </a:cubicBezTo>
                  <a:cubicBezTo>
                    <a:pt x="1025" y="604"/>
                    <a:pt x="1028" y="615"/>
                    <a:pt x="1022" y="627"/>
                  </a:cubicBezTo>
                  <a:cubicBezTo>
                    <a:pt x="1009" y="634"/>
                    <a:pt x="990" y="636"/>
                    <a:pt x="968" y="629"/>
                  </a:cubicBezTo>
                  <a:cubicBezTo>
                    <a:pt x="966" y="626"/>
                    <a:pt x="970" y="628"/>
                    <a:pt x="968" y="616"/>
                  </a:cubicBezTo>
                  <a:cubicBezTo>
                    <a:pt x="962" y="546"/>
                    <a:pt x="1004" y="599"/>
                    <a:pt x="1023" y="565"/>
                  </a:cubicBezTo>
                  <a:cubicBezTo>
                    <a:pt x="1023" y="565"/>
                    <a:pt x="1023" y="565"/>
                    <a:pt x="1023" y="565"/>
                  </a:cubicBezTo>
                  <a:cubicBezTo>
                    <a:pt x="1024" y="561"/>
                    <a:pt x="1008" y="546"/>
                    <a:pt x="1015" y="546"/>
                  </a:cubicBezTo>
                  <a:cubicBezTo>
                    <a:pt x="1008" y="543"/>
                    <a:pt x="1013" y="544"/>
                    <a:pt x="997" y="538"/>
                  </a:cubicBezTo>
                  <a:cubicBezTo>
                    <a:pt x="1024" y="531"/>
                    <a:pt x="1034" y="511"/>
                    <a:pt x="1068" y="493"/>
                  </a:cubicBezTo>
                  <a:cubicBezTo>
                    <a:pt x="1066" y="491"/>
                    <a:pt x="1065" y="490"/>
                    <a:pt x="1071" y="489"/>
                  </a:cubicBezTo>
                  <a:cubicBezTo>
                    <a:pt x="1071" y="489"/>
                    <a:pt x="1073" y="494"/>
                    <a:pt x="1073" y="490"/>
                  </a:cubicBezTo>
                  <a:cubicBezTo>
                    <a:pt x="1073" y="490"/>
                    <a:pt x="1074" y="491"/>
                    <a:pt x="1074" y="492"/>
                  </a:cubicBezTo>
                  <a:cubicBezTo>
                    <a:pt x="1084" y="488"/>
                    <a:pt x="1082" y="491"/>
                    <a:pt x="1071" y="472"/>
                  </a:cubicBezTo>
                  <a:cubicBezTo>
                    <a:pt x="1071" y="472"/>
                    <a:pt x="1071" y="471"/>
                    <a:pt x="1071" y="471"/>
                  </a:cubicBezTo>
                  <a:cubicBezTo>
                    <a:pt x="1072" y="470"/>
                    <a:pt x="1074" y="469"/>
                    <a:pt x="1074" y="467"/>
                  </a:cubicBezTo>
                  <a:cubicBezTo>
                    <a:pt x="1069" y="467"/>
                    <a:pt x="1073" y="464"/>
                    <a:pt x="1072" y="462"/>
                  </a:cubicBezTo>
                  <a:cubicBezTo>
                    <a:pt x="1073" y="462"/>
                    <a:pt x="1074" y="462"/>
                    <a:pt x="1079" y="461"/>
                  </a:cubicBezTo>
                  <a:cubicBezTo>
                    <a:pt x="1079" y="457"/>
                    <a:pt x="1075" y="460"/>
                    <a:pt x="1073" y="459"/>
                  </a:cubicBezTo>
                  <a:cubicBezTo>
                    <a:pt x="1073" y="459"/>
                    <a:pt x="1073" y="459"/>
                    <a:pt x="1073" y="459"/>
                  </a:cubicBezTo>
                  <a:cubicBezTo>
                    <a:pt x="1073" y="459"/>
                    <a:pt x="1073" y="459"/>
                    <a:pt x="1073" y="459"/>
                  </a:cubicBezTo>
                  <a:cubicBezTo>
                    <a:pt x="1073" y="459"/>
                    <a:pt x="1073" y="459"/>
                    <a:pt x="1073" y="459"/>
                  </a:cubicBezTo>
                  <a:cubicBezTo>
                    <a:pt x="1075" y="457"/>
                    <a:pt x="1077" y="455"/>
                    <a:pt x="1086" y="450"/>
                  </a:cubicBezTo>
                  <a:cubicBezTo>
                    <a:pt x="1090" y="451"/>
                    <a:pt x="1076" y="456"/>
                    <a:pt x="1086" y="462"/>
                  </a:cubicBezTo>
                  <a:cubicBezTo>
                    <a:pt x="1085" y="468"/>
                    <a:pt x="1074" y="479"/>
                    <a:pt x="1090" y="482"/>
                  </a:cubicBezTo>
                  <a:cubicBezTo>
                    <a:pt x="1090" y="484"/>
                    <a:pt x="1089" y="484"/>
                    <a:pt x="1088" y="485"/>
                  </a:cubicBezTo>
                  <a:cubicBezTo>
                    <a:pt x="1091" y="487"/>
                    <a:pt x="1100" y="480"/>
                    <a:pt x="1100" y="483"/>
                  </a:cubicBezTo>
                  <a:cubicBezTo>
                    <a:pt x="1099" y="488"/>
                    <a:pt x="1149" y="478"/>
                    <a:pt x="1159" y="476"/>
                  </a:cubicBezTo>
                  <a:cubicBezTo>
                    <a:pt x="1159" y="470"/>
                    <a:pt x="1134" y="465"/>
                    <a:pt x="1157" y="448"/>
                  </a:cubicBezTo>
                  <a:cubicBezTo>
                    <a:pt x="1158" y="461"/>
                    <a:pt x="1174" y="448"/>
                    <a:pt x="1164" y="444"/>
                  </a:cubicBezTo>
                  <a:cubicBezTo>
                    <a:pt x="1161" y="441"/>
                    <a:pt x="1159" y="441"/>
                    <a:pt x="1152" y="448"/>
                  </a:cubicBezTo>
                  <a:cubicBezTo>
                    <a:pt x="1158" y="433"/>
                    <a:pt x="1168" y="431"/>
                    <a:pt x="1188" y="427"/>
                  </a:cubicBezTo>
                  <a:cubicBezTo>
                    <a:pt x="1189" y="426"/>
                    <a:pt x="1189" y="426"/>
                    <a:pt x="1190" y="425"/>
                  </a:cubicBezTo>
                  <a:cubicBezTo>
                    <a:pt x="1192" y="425"/>
                    <a:pt x="1190" y="425"/>
                    <a:pt x="1196" y="423"/>
                  </a:cubicBezTo>
                  <a:cubicBezTo>
                    <a:pt x="1196" y="424"/>
                    <a:pt x="1188" y="417"/>
                    <a:pt x="1188" y="417"/>
                  </a:cubicBezTo>
                  <a:cubicBezTo>
                    <a:pt x="1179" y="418"/>
                    <a:pt x="1172" y="421"/>
                    <a:pt x="1157" y="426"/>
                  </a:cubicBezTo>
                  <a:cubicBezTo>
                    <a:pt x="1121" y="405"/>
                    <a:pt x="1170" y="382"/>
                    <a:pt x="1155" y="360"/>
                  </a:cubicBezTo>
                  <a:cubicBezTo>
                    <a:pt x="1132" y="372"/>
                    <a:pt x="1115" y="404"/>
                    <a:pt x="1129" y="432"/>
                  </a:cubicBezTo>
                  <a:cubicBezTo>
                    <a:pt x="1112" y="423"/>
                    <a:pt x="1136" y="453"/>
                    <a:pt x="1108" y="467"/>
                  </a:cubicBezTo>
                  <a:cubicBezTo>
                    <a:pt x="1096" y="476"/>
                    <a:pt x="1090" y="423"/>
                    <a:pt x="1076" y="432"/>
                  </a:cubicBezTo>
                  <a:cubicBezTo>
                    <a:pt x="1080" y="443"/>
                    <a:pt x="1064" y="455"/>
                    <a:pt x="1054" y="439"/>
                  </a:cubicBezTo>
                  <a:cubicBezTo>
                    <a:pt x="1054" y="438"/>
                    <a:pt x="1067" y="441"/>
                    <a:pt x="1058" y="433"/>
                  </a:cubicBezTo>
                  <a:cubicBezTo>
                    <a:pt x="1058" y="433"/>
                    <a:pt x="1051" y="437"/>
                    <a:pt x="1054" y="431"/>
                  </a:cubicBezTo>
                  <a:cubicBezTo>
                    <a:pt x="1057" y="430"/>
                    <a:pt x="1057" y="429"/>
                    <a:pt x="1062" y="422"/>
                  </a:cubicBezTo>
                  <a:cubicBezTo>
                    <a:pt x="1061" y="417"/>
                    <a:pt x="1053" y="429"/>
                    <a:pt x="1056" y="420"/>
                  </a:cubicBezTo>
                  <a:cubicBezTo>
                    <a:pt x="1054" y="419"/>
                    <a:pt x="1054" y="420"/>
                    <a:pt x="1053" y="420"/>
                  </a:cubicBezTo>
                  <a:cubicBezTo>
                    <a:pt x="1054" y="420"/>
                    <a:pt x="1051" y="416"/>
                    <a:pt x="1051" y="417"/>
                  </a:cubicBezTo>
                  <a:cubicBezTo>
                    <a:pt x="1055" y="415"/>
                    <a:pt x="1055" y="417"/>
                    <a:pt x="1067" y="414"/>
                  </a:cubicBezTo>
                  <a:cubicBezTo>
                    <a:pt x="1046" y="419"/>
                    <a:pt x="1053" y="396"/>
                    <a:pt x="1070" y="398"/>
                  </a:cubicBezTo>
                  <a:cubicBezTo>
                    <a:pt x="1069" y="398"/>
                    <a:pt x="1068" y="394"/>
                    <a:pt x="1068" y="393"/>
                  </a:cubicBezTo>
                  <a:cubicBezTo>
                    <a:pt x="1069" y="393"/>
                    <a:pt x="1070" y="394"/>
                    <a:pt x="1071" y="395"/>
                  </a:cubicBezTo>
                  <a:cubicBezTo>
                    <a:pt x="1072" y="395"/>
                    <a:pt x="1071" y="389"/>
                    <a:pt x="1077" y="388"/>
                  </a:cubicBezTo>
                  <a:cubicBezTo>
                    <a:pt x="1076" y="398"/>
                    <a:pt x="1094" y="378"/>
                    <a:pt x="1082" y="387"/>
                  </a:cubicBezTo>
                  <a:cubicBezTo>
                    <a:pt x="1075" y="386"/>
                    <a:pt x="1083" y="377"/>
                    <a:pt x="1087" y="374"/>
                  </a:cubicBezTo>
                  <a:cubicBezTo>
                    <a:pt x="1087" y="371"/>
                    <a:pt x="1096" y="372"/>
                    <a:pt x="1091" y="364"/>
                  </a:cubicBezTo>
                  <a:cubicBezTo>
                    <a:pt x="1094" y="365"/>
                    <a:pt x="1094" y="362"/>
                    <a:pt x="1094" y="357"/>
                  </a:cubicBezTo>
                  <a:cubicBezTo>
                    <a:pt x="1095" y="357"/>
                    <a:pt x="1095" y="357"/>
                    <a:pt x="1096" y="357"/>
                  </a:cubicBezTo>
                  <a:cubicBezTo>
                    <a:pt x="1094" y="352"/>
                    <a:pt x="1096" y="349"/>
                    <a:pt x="1104" y="345"/>
                  </a:cubicBezTo>
                  <a:cubicBezTo>
                    <a:pt x="1098" y="344"/>
                    <a:pt x="1105" y="341"/>
                    <a:pt x="1104" y="340"/>
                  </a:cubicBezTo>
                  <a:cubicBezTo>
                    <a:pt x="1109" y="339"/>
                    <a:pt x="1096" y="337"/>
                    <a:pt x="1108" y="335"/>
                  </a:cubicBezTo>
                  <a:cubicBezTo>
                    <a:pt x="1099" y="331"/>
                    <a:pt x="1124" y="331"/>
                    <a:pt x="1111" y="329"/>
                  </a:cubicBezTo>
                  <a:cubicBezTo>
                    <a:pt x="1114" y="313"/>
                    <a:pt x="1124" y="321"/>
                    <a:pt x="1125" y="312"/>
                  </a:cubicBezTo>
                  <a:cubicBezTo>
                    <a:pt x="1126" y="316"/>
                    <a:pt x="1130" y="304"/>
                    <a:pt x="1129" y="315"/>
                  </a:cubicBezTo>
                  <a:cubicBezTo>
                    <a:pt x="1136" y="305"/>
                    <a:pt x="1138" y="309"/>
                    <a:pt x="1153" y="295"/>
                  </a:cubicBezTo>
                  <a:cubicBezTo>
                    <a:pt x="1154" y="295"/>
                    <a:pt x="1155" y="295"/>
                    <a:pt x="1156" y="295"/>
                  </a:cubicBezTo>
                  <a:cubicBezTo>
                    <a:pt x="1149" y="303"/>
                    <a:pt x="1164" y="304"/>
                    <a:pt x="1163" y="293"/>
                  </a:cubicBezTo>
                  <a:cubicBezTo>
                    <a:pt x="1162" y="293"/>
                    <a:pt x="1173" y="288"/>
                    <a:pt x="1168" y="298"/>
                  </a:cubicBezTo>
                  <a:cubicBezTo>
                    <a:pt x="1168" y="306"/>
                    <a:pt x="1172" y="289"/>
                    <a:pt x="1180" y="299"/>
                  </a:cubicBezTo>
                  <a:cubicBezTo>
                    <a:pt x="1181" y="299"/>
                    <a:pt x="1185" y="297"/>
                    <a:pt x="1184" y="300"/>
                  </a:cubicBezTo>
                  <a:cubicBezTo>
                    <a:pt x="1194" y="303"/>
                    <a:pt x="1163" y="305"/>
                    <a:pt x="1181" y="309"/>
                  </a:cubicBezTo>
                  <a:cubicBezTo>
                    <a:pt x="1203" y="308"/>
                    <a:pt x="1186" y="306"/>
                    <a:pt x="1199" y="314"/>
                  </a:cubicBezTo>
                  <a:cubicBezTo>
                    <a:pt x="1200" y="314"/>
                    <a:pt x="1200" y="315"/>
                    <a:pt x="1200" y="316"/>
                  </a:cubicBezTo>
                  <a:cubicBezTo>
                    <a:pt x="1213" y="314"/>
                    <a:pt x="1210" y="312"/>
                    <a:pt x="1230" y="324"/>
                  </a:cubicBezTo>
                  <a:cubicBezTo>
                    <a:pt x="1235" y="326"/>
                    <a:pt x="1236" y="324"/>
                    <a:pt x="1243" y="330"/>
                  </a:cubicBezTo>
                  <a:cubicBezTo>
                    <a:pt x="1255" y="350"/>
                    <a:pt x="1229" y="361"/>
                    <a:pt x="1198" y="341"/>
                  </a:cubicBezTo>
                  <a:cubicBezTo>
                    <a:pt x="1209" y="347"/>
                    <a:pt x="1217" y="388"/>
                    <a:pt x="1235" y="373"/>
                  </a:cubicBezTo>
                  <a:cubicBezTo>
                    <a:pt x="1232" y="375"/>
                    <a:pt x="1216" y="359"/>
                    <a:pt x="1233" y="364"/>
                  </a:cubicBezTo>
                  <a:cubicBezTo>
                    <a:pt x="1260" y="387"/>
                    <a:pt x="1232" y="336"/>
                    <a:pt x="1262" y="349"/>
                  </a:cubicBezTo>
                  <a:cubicBezTo>
                    <a:pt x="1269" y="350"/>
                    <a:pt x="1267" y="341"/>
                    <a:pt x="1255" y="317"/>
                  </a:cubicBezTo>
                  <a:cubicBezTo>
                    <a:pt x="1263" y="319"/>
                    <a:pt x="1269" y="313"/>
                    <a:pt x="1274" y="328"/>
                  </a:cubicBezTo>
                  <a:cubicBezTo>
                    <a:pt x="1261" y="349"/>
                    <a:pt x="1288" y="330"/>
                    <a:pt x="1306" y="312"/>
                  </a:cubicBezTo>
                  <a:cubicBezTo>
                    <a:pt x="1306" y="313"/>
                    <a:pt x="1306" y="313"/>
                    <a:pt x="1306" y="314"/>
                  </a:cubicBezTo>
                  <a:cubicBezTo>
                    <a:pt x="1302" y="313"/>
                    <a:pt x="1319" y="307"/>
                    <a:pt x="1310" y="310"/>
                  </a:cubicBezTo>
                  <a:cubicBezTo>
                    <a:pt x="1311" y="310"/>
                    <a:pt x="1313" y="315"/>
                    <a:pt x="1313" y="315"/>
                  </a:cubicBezTo>
                  <a:cubicBezTo>
                    <a:pt x="1310" y="315"/>
                    <a:pt x="1310" y="322"/>
                    <a:pt x="1316" y="316"/>
                  </a:cubicBezTo>
                  <a:cubicBezTo>
                    <a:pt x="1317" y="317"/>
                    <a:pt x="1318" y="318"/>
                    <a:pt x="1319" y="318"/>
                  </a:cubicBezTo>
                  <a:cubicBezTo>
                    <a:pt x="1324" y="303"/>
                    <a:pt x="1342" y="313"/>
                    <a:pt x="1347" y="307"/>
                  </a:cubicBezTo>
                  <a:cubicBezTo>
                    <a:pt x="1347" y="297"/>
                    <a:pt x="1344" y="284"/>
                    <a:pt x="1367" y="298"/>
                  </a:cubicBezTo>
                  <a:cubicBezTo>
                    <a:pt x="1374" y="298"/>
                    <a:pt x="1379" y="301"/>
                    <a:pt x="1385" y="304"/>
                  </a:cubicBezTo>
                  <a:cubicBezTo>
                    <a:pt x="1387" y="306"/>
                    <a:pt x="1396" y="315"/>
                    <a:pt x="1392" y="300"/>
                  </a:cubicBezTo>
                  <a:cubicBezTo>
                    <a:pt x="1336" y="282"/>
                    <a:pt x="1400" y="160"/>
                    <a:pt x="1410" y="327"/>
                  </a:cubicBezTo>
                  <a:cubicBezTo>
                    <a:pt x="1390" y="323"/>
                    <a:pt x="1424" y="347"/>
                    <a:pt x="1425" y="316"/>
                  </a:cubicBezTo>
                  <a:cubicBezTo>
                    <a:pt x="1425" y="284"/>
                    <a:pt x="1424" y="298"/>
                    <a:pt x="1451" y="308"/>
                  </a:cubicBezTo>
                  <a:cubicBezTo>
                    <a:pt x="1441" y="309"/>
                    <a:pt x="1438" y="280"/>
                    <a:pt x="1422" y="292"/>
                  </a:cubicBezTo>
                  <a:cubicBezTo>
                    <a:pt x="1406" y="281"/>
                    <a:pt x="1403" y="264"/>
                    <a:pt x="1401" y="237"/>
                  </a:cubicBezTo>
                  <a:cubicBezTo>
                    <a:pt x="1409" y="268"/>
                    <a:pt x="1449" y="266"/>
                    <a:pt x="1419" y="258"/>
                  </a:cubicBezTo>
                  <a:cubicBezTo>
                    <a:pt x="1392" y="243"/>
                    <a:pt x="1454" y="228"/>
                    <a:pt x="1451" y="266"/>
                  </a:cubicBezTo>
                  <a:cubicBezTo>
                    <a:pt x="1468" y="257"/>
                    <a:pt x="1443" y="276"/>
                    <a:pt x="1482" y="278"/>
                  </a:cubicBezTo>
                  <a:cubicBezTo>
                    <a:pt x="1471" y="268"/>
                    <a:pt x="1390" y="216"/>
                    <a:pt x="1452" y="209"/>
                  </a:cubicBezTo>
                  <a:cubicBezTo>
                    <a:pt x="1451" y="213"/>
                    <a:pt x="1452" y="224"/>
                    <a:pt x="1456" y="210"/>
                  </a:cubicBezTo>
                  <a:cubicBezTo>
                    <a:pt x="1450" y="200"/>
                    <a:pt x="1446" y="205"/>
                    <a:pt x="1440" y="193"/>
                  </a:cubicBezTo>
                  <a:cubicBezTo>
                    <a:pt x="1443" y="192"/>
                    <a:pt x="1443" y="196"/>
                    <a:pt x="1446" y="194"/>
                  </a:cubicBezTo>
                  <a:cubicBezTo>
                    <a:pt x="1442" y="173"/>
                    <a:pt x="1474" y="165"/>
                    <a:pt x="1488" y="155"/>
                  </a:cubicBezTo>
                  <a:cubicBezTo>
                    <a:pt x="1491" y="155"/>
                    <a:pt x="1493" y="151"/>
                    <a:pt x="1494" y="161"/>
                  </a:cubicBezTo>
                  <a:cubicBezTo>
                    <a:pt x="1502" y="157"/>
                    <a:pt x="1478" y="147"/>
                    <a:pt x="1503" y="148"/>
                  </a:cubicBezTo>
                  <a:cubicBezTo>
                    <a:pt x="1494" y="147"/>
                    <a:pt x="1483" y="132"/>
                    <a:pt x="1496" y="116"/>
                  </a:cubicBezTo>
                  <a:cubicBezTo>
                    <a:pt x="1509" y="114"/>
                    <a:pt x="1501" y="133"/>
                    <a:pt x="1509" y="127"/>
                  </a:cubicBezTo>
                  <a:cubicBezTo>
                    <a:pt x="1508" y="133"/>
                    <a:pt x="1527" y="116"/>
                    <a:pt x="1517" y="141"/>
                  </a:cubicBezTo>
                  <a:cubicBezTo>
                    <a:pt x="1536" y="112"/>
                    <a:pt x="1583" y="134"/>
                    <a:pt x="1559" y="173"/>
                  </a:cubicBezTo>
                  <a:cubicBezTo>
                    <a:pt x="1560" y="190"/>
                    <a:pt x="1545" y="218"/>
                    <a:pt x="1572" y="180"/>
                  </a:cubicBezTo>
                  <a:cubicBezTo>
                    <a:pt x="1570" y="184"/>
                    <a:pt x="1559" y="177"/>
                    <a:pt x="1568" y="176"/>
                  </a:cubicBezTo>
                  <a:cubicBezTo>
                    <a:pt x="1575" y="177"/>
                    <a:pt x="1580" y="174"/>
                    <a:pt x="1590" y="181"/>
                  </a:cubicBezTo>
                  <a:cubicBezTo>
                    <a:pt x="1591" y="159"/>
                    <a:pt x="1646" y="195"/>
                    <a:pt x="1639" y="168"/>
                  </a:cubicBezTo>
                  <a:cubicBezTo>
                    <a:pt x="1632" y="156"/>
                    <a:pt x="1654" y="161"/>
                    <a:pt x="1663" y="162"/>
                  </a:cubicBezTo>
                  <a:cubicBezTo>
                    <a:pt x="1666" y="162"/>
                    <a:pt x="1689" y="181"/>
                    <a:pt x="1677" y="183"/>
                  </a:cubicBezTo>
                  <a:cubicBezTo>
                    <a:pt x="1689" y="187"/>
                    <a:pt x="1714" y="214"/>
                    <a:pt x="1699" y="177"/>
                  </a:cubicBezTo>
                  <a:cubicBezTo>
                    <a:pt x="1722" y="186"/>
                    <a:pt x="1755" y="178"/>
                    <a:pt x="1729" y="148"/>
                  </a:cubicBezTo>
                  <a:cubicBezTo>
                    <a:pt x="1756" y="143"/>
                    <a:pt x="1762" y="145"/>
                    <a:pt x="1766" y="152"/>
                  </a:cubicBezTo>
                  <a:cubicBezTo>
                    <a:pt x="1779" y="134"/>
                    <a:pt x="1777" y="143"/>
                    <a:pt x="1810" y="161"/>
                  </a:cubicBezTo>
                  <a:cubicBezTo>
                    <a:pt x="1824" y="156"/>
                    <a:pt x="1857" y="132"/>
                    <a:pt x="1860" y="168"/>
                  </a:cubicBezTo>
                  <a:cubicBezTo>
                    <a:pt x="1865" y="168"/>
                    <a:pt x="1866" y="163"/>
                    <a:pt x="1871" y="167"/>
                  </a:cubicBezTo>
                  <a:cubicBezTo>
                    <a:pt x="1871" y="166"/>
                    <a:pt x="1871" y="166"/>
                    <a:pt x="1871" y="165"/>
                  </a:cubicBezTo>
                  <a:cubicBezTo>
                    <a:pt x="1871" y="163"/>
                    <a:pt x="1881" y="179"/>
                    <a:pt x="1877" y="169"/>
                  </a:cubicBezTo>
                  <a:cubicBezTo>
                    <a:pt x="1889" y="178"/>
                    <a:pt x="1861" y="152"/>
                    <a:pt x="1913" y="154"/>
                  </a:cubicBezTo>
                  <a:cubicBezTo>
                    <a:pt x="1937" y="163"/>
                    <a:pt x="1930" y="159"/>
                    <a:pt x="1919" y="136"/>
                  </a:cubicBezTo>
                  <a:cubicBezTo>
                    <a:pt x="1933" y="134"/>
                    <a:pt x="1958" y="125"/>
                    <a:pt x="1976" y="136"/>
                  </a:cubicBezTo>
                  <a:cubicBezTo>
                    <a:pt x="1975" y="130"/>
                    <a:pt x="2027" y="147"/>
                    <a:pt x="2035" y="152"/>
                  </a:cubicBezTo>
                  <a:cubicBezTo>
                    <a:pt x="2021" y="148"/>
                    <a:pt x="2023" y="133"/>
                    <a:pt x="2049" y="138"/>
                  </a:cubicBezTo>
                  <a:cubicBezTo>
                    <a:pt x="2051" y="140"/>
                    <a:pt x="2059" y="155"/>
                    <a:pt x="2046" y="159"/>
                  </a:cubicBezTo>
                  <a:cubicBezTo>
                    <a:pt x="2046" y="155"/>
                    <a:pt x="2054" y="165"/>
                    <a:pt x="2050" y="164"/>
                  </a:cubicBezTo>
                  <a:cubicBezTo>
                    <a:pt x="2057" y="162"/>
                    <a:pt x="2055" y="175"/>
                    <a:pt x="2063" y="175"/>
                  </a:cubicBezTo>
                  <a:close/>
                  <a:moveTo>
                    <a:pt x="1373" y="629"/>
                  </a:moveTo>
                  <a:cubicBezTo>
                    <a:pt x="1381" y="628"/>
                    <a:pt x="1364" y="611"/>
                    <a:pt x="1370" y="606"/>
                  </a:cubicBezTo>
                  <a:cubicBezTo>
                    <a:pt x="1363" y="604"/>
                    <a:pt x="1361" y="592"/>
                    <a:pt x="1358" y="580"/>
                  </a:cubicBezTo>
                  <a:cubicBezTo>
                    <a:pt x="1348" y="574"/>
                    <a:pt x="1333" y="558"/>
                    <a:pt x="1359" y="555"/>
                  </a:cubicBezTo>
                  <a:cubicBezTo>
                    <a:pt x="1363" y="531"/>
                    <a:pt x="1319" y="546"/>
                    <a:pt x="1322" y="566"/>
                  </a:cubicBezTo>
                  <a:cubicBezTo>
                    <a:pt x="1321" y="579"/>
                    <a:pt x="1358" y="596"/>
                    <a:pt x="1339" y="610"/>
                  </a:cubicBezTo>
                  <a:cubicBezTo>
                    <a:pt x="1340" y="623"/>
                    <a:pt x="1346" y="629"/>
                    <a:pt x="1373" y="629"/>
                  </a:cubicBezTo>
                  <a:close/>
                  <a:moveTo>
                    <a:pt x="1410" y="545"/>
                  </a:moveTo>
                  <a:cubicBezTo>
                    <a:pt x="1408" y="542"/>
                    <a:pt x="1407" y="542"/>
                    <a:pt x="1395" y="554"/>
                  </a:cubicBezTo>
                  <a:cubicBezTo>
                    <a:pt x="1395" y="554"/>
                    <a:pt x="1395" y="554"/>
                    <a:pt x="1395" y="554"/>
                  </a:cubicBezTo>
                  <a:cubicBezTo>
                    <a:pt x="1392" y="559"/>
                    <a:pt x="1395" y="560"/>
                    <a:pt x="1398" y="562"/>
                  </a:cubicBezTo>
                  <a:cubicBezTo>
                    <a:pt x="1398" y="562"/>
                    <a:pt x="1405" y="563"/>
                    <a:pt x="1405" y="563"/>
                  </a:cubicBezTo>
                  <a:cubicBezTo>
                    <a:pt x="1408" y="564"/>
                    <a:pt x="1410" y="547"/>
                    <a:pt x="1410" y="545"/>
                  </a:cubicBezTo>
                  <a:close/>
                  <a:moveTo>
                    <a:pt x="1691" y="450"/>
                  </a:moveTo>
                  <a:cubicBezTo>
                    <a:pt x="1681" y="413"/>
                    <a:pt x="1690" y="442"/>
                    <a:pt x="1671" y="468"/>
                  </a:cubicBezTo>
                  <a:cubicBezTo>
                    <a:pt x="1660" y="471"/>
                    <a:pt x="1632" y="393"/>
                    <a:pt x="1635" y="437"/>
                  </a:cubicBezTo>
                  <a:cubicBezTo>
                    <a:pt x="1652" y="409"/>
                    <a:pt x="1658" y="517"/>
                    <a:pt x="1688" y="451"/>
                  </a:cubicBezTo>
                  <a:cubicBezTo>
                    <a:pt x="1688" y="452"/>
                    <a:pt x="1688" y="443"/>
                    <a:pt x="1691" y="450"/>
                  </a:cubicBezTo>
                  <a:close/>
                </a:path>
              </a:pathLst>
            </a:custGeom>
            <a:solidFill>
              <a:schemeClr val="bg2"/>
            </a:solidFill>
            <a:ln>
              <a:noFill/>
            </a:ln>
            <a:effectLst>
              <a:outerShdw blurRad="76200" dist="381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sp>
        <p:nvSpPr>
          <p:cNvPr id="11" name="Exceptional Service.  Extraordinary Results.">
            <a:extLst>
              <a:ext uri="{FF2B5EF4-FFF2-40B4-BE49-F238E27FC236}">
                <a16:creationId xmlns:a16="http://schemas.microsoft.com/office/drawing/2014/main" id="{38F35478-DAD4-2CDC-032C-7B8D5FE21D5E}"/>
              </a:ext>
            </a:extLst>
          </p:cNvPr>
          <p:cNvSpPr txBox="1">
            <a:spLocks/>
          </p:cNvSpPr>
          <p:nvPr/>
        </p:nvSpPr>
        <p:spPr>
          <a:xfrm>
            <a:off x="0" y="497511"/>
            <a:ext cx="12192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4000" b="1" dirty="0">
                <a:solidFill>
                  <a:srgbClr val="BF965C"/>
                </a:solidFill>
                <a:latin typeface="Arial" panose="020B0604020202020204" pitchFamily="34" charset="0"/>
                <a:cs typeface="Arial" panose="020B0604020202020204" pitchFamily="34" charset="0"/>
              </a:rPr>
              <a:t>A Leader in Luxury Real Estate</a:t>
            </a:r>
          </a:p>
        </p:txBody>
      </p:sp>
      <p:sp>
        <p:nvSpPr>
          <p:cNvPr id="12" name="Exceptional Service.  Extraordinary Results.">
            <a:extLst>
              <a:ext uri="{FF2B5EF4-FFF2-40B4-BE49-F238E27FC236}">
                <a16:creationId xmlns:a16="http://schemas.microsoft.com/office/drawing/2014/main" id="{8E49A4F5-B0BC-9D44-1245-F2AD55FAE965}"/>
              </a:ext>
            </a:extLst>
          </p:cNvPr>
          <p:cNvSpPr txBox="1">
            <a:spLocks/>
          </p:cNvSpPr>
          <p:nvPr/>
        </p:nvSpPr>
        <p:spPr>
          <a:xfrm>
            <a:off x="708452" y="2638733"/>
            <a:ext cx="5651404" cy="1068143"/>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nSpc>
                <a:spcPct val="150000"/>
              </a:lnSpc>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We have more properties over $1 Million USD than any other competitor</a:t>
            </a:r>
          </a:p>
          <a:p>
            <a:pPr>
              <a:lnSpc>
                <a:spcPct val="150000"/>
              </a:lnSpc>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38 Countries and 125,000+ Sales Associates</a:t>
            </a:r>
          </a:p>
          <a:p>
            <a:pPr>
              <a:lnSpc>
                <a:spcPct val="150000"/>
              </a:lnSpc>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a:t>
            </a:r>
            <a:r>
              <a:rPr lang="en-US" sz="1200" dirty="0" err="1">
                <a:solidFill>
                  <a:srgbClr val="193C6E"/>
                </a:solidFill>
                <a:latin typeface="Arial" panose="020B0604020202020204" pitchFamily="34" charset="0"/>
                <a:cs typeface="Arial" panose="020B0604020202020204" pitchFamily="34" charset="0"/>
              </a:rPr>
              <a:t>LuxuryRealEstate.com's</a:t>
            </a:r>
            <a:r>
              <a:rPr lang="en-US" sz="1200" dirty="0">
                <a:solidFill>
                  <a:srgbClr val="193C6E"/>
                </a:solidFill>
                <a:latin typeface="Arial" panose="020B0604020202020204" pitchFamily="34" charset="0"/>
                <a:cs typeface="Arial" panose="020B0604020202020204" pitchFamily="34" charset="0"/>
              </a:rPr>
              <a:t> top </a:t>
            </a:r>
            <a:r>
              <a:rPr lang="en-US" sz="1200" dirty="0" err="1">
                <a:solidFill>
                  <a:srgbClr val="193C6E"/>
                </a:solidFill>
                <a:latin typeface="Arial" panose="020B0604020202020204" pitchFamily="34" charset="0"/>
                <a:cs typeface="Arial" panose="020B0604020202020204" pitchFamily="34" charset="0"/>
              </a:rPr>
              <a:t>visitingcountries</a:t>
            </a:r>
            <a:r>
              <a:rPr lang="en-US" sz="1200" dirty="0">
                <a:solidFill>
                  <a:srgbClr val="193C6E"/>
                </a:solidFill>
                <a:latin typeface="Arial" panose="020B0604020202020204" pitchFamily="34" charset="0"/>
                <a:cs typeface="Arial" panose="020B0604020202020204" pitchFamily="34" charset="0"/>
              </a:rPr>
              <a:t>/territories: 230</a:t>
            </a:r>
          </a:p>
          <a:p>
            <a:pPr>
              <a:defRPr sz="2200">
                <a:solidFill>
                  <a:srgbClr val="000000"/>
                </a:solidFill>
                <a:latin typeface="Playfair Display Regular"/>
                <a:ea typeface="Playfair Display Regular"/>
                <a:cs typeface="Playfair Display Regular"/>
                <a:sym typeface="Playfair Display Regular"/>
              </a:defRPr>
            </a:pPr>
            <a:endParaRPr lang="en-US" sz="1400" dirty="0">
              <a:solidFill>
                <a:srgbClr val="193C6E"/>
              </a:solidFill>
              <a:latin typeface="Arial" panose="020B0604020202020204" pitchFamily="34" charset="0"/>
              <a:cs typeface="Arial" panose="020B0604020202020204" pitchFamily="34" charset="0"/>
            </a:endParaRPr>
          </a:p>
        </p:txBody>
      </p:sp>
      <p:sp>
        <p:nvSpPr>
          <p:cNvPr id="13" name="Exceptional Service.  Extraordinary Results.">
            <a:extLst>
              <a:ext uri="{FF2B5EF4-FFF2-40B4-BE49-F238E27FC236}">
                <a16:creationId xmlns:a16="http://schemas.microsoft.com/office/drawing/2014/main" id="{38A34D36-8211-862A-4EC1-D9BADA523F5E}"/>
              </a:ext>
            </a:extLst>
          </p:cNvPr>
          <p:cNvSpPr txBox="1">
            <a:spLocks/>
          </p:cNvSpPr>
          <p:nvPr/>
        </p:nvSpPr>
        <p:spPr>
          <a:xfrm>
            <a:off x="531032" y="1310823"/>
            <a:ext cx="12192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r>
              <a:rPr lang="en-US" sz="3200" b="1" dirty="0">
                <a:solidFill>
                  <a:srgbClr val="BF965C"/>
                </a:solidFill>
                <a:latin typeface="Arial" panose="020B0604020202020204" pitchFamily="34" charset="0"/>
                <a:cs typeface="Arial" panose="020B0604020202020204" pitchFamily="34" charset="0"/>
              </a:rPr>
              <a:t>A Global Community</a:t>
            </a:r>
          </a:p>
          <a:p>
            <a:r>
              <a:rPr lang="en-US" sz="3200" dirty="0">
                <a:solidFill>
                  <a:srgbClr val="BF965C"/>
                </a:solidFill>
                <a:latin typeface="Arial" panose="020B0604020202020204" pitchFamily="34" charset="0"/>
                <a:cs typeface="Arial" panose="020B0604020202020204" pitchFamily="34" charset="0"/>
              </a:rPr>
              <a:t>Of Local Experts</a:t>
            </a:r>
          </a:p>
        </p:txBody>
      </p:sp>
      <p:sp>
        <p:nvSpPr>
          <p:cNvPr id="14" name="Exceptional Service.  Extraordinary Results.">
            <a:extLst>
              <a:ext uri="{FF2B5EF4-FFF2-40B4-BE49-F238E27FC236}">
                <a16:creationId xmlns:a16="http://schemas.microsoft.com/office/drawing/2014/main" id="{EA963928-4319-C6FD-98F4-C1ABFB4B4431}"/>
              </a:ext>
            </a:extLst>
          </p:cNvPr>
          <p:cNvSpPr txBox="1">
            <a:spLocks/>
          </p:cNvSpPr>
          <p:nvPr/>
        </p:nvSpPr>
        <p:spPr>
          <a:xfrm>
            <a:off x="531032" y="2311312"/>
            <a:ext cx="5085022" cy="439820"/>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2200" i="1" dirty="0">
                <a:solidFill>
                  <a:srgbClr val="193C6E"/>
                </a:solidFill>
                <a:latin typeface="Book Antiqua" panose="02040602050305030304" pitchFamily="18" charset="0"/>
                <a:cs typeface="Arial" panose="020B0604020202020204" pitchFamily="34" charset="0"/>
              </a:rPr>
              <a:t>Unmatched Global Network</a:t>
            </a:r>
          </a:p>
        </p:txBody>
      </p:sp>
      <p:sp>
        <p:nvSpPr>
          <p:cNvPr id="21" name="Exceptional Service.  Extraordinary Results.">
            <a:extLst>
              <a:ext uri="{FF2B5EF4-FFF2-40B4-BE49-F238E27FC236}">
                <a16:creationId xmlns:a16="http://schemas.microsoft.com/office/drawing/2014/main" id="{2BF653AF-A01B-EAE1-58B5-2BE3801802B6}"/>
              </a:ext>
            </a:extLst>
          </p:cNvPr>
          <p:cNvSpPr txBox="1">
            <a:spLocks/>
          </p:cNvSpPr>
          <p:nvPr/>
        </p:nvSpPr>
        <p:spPr>
          <a:xfrm>
            <a:off x="708452" y="3991330"/>
            <a:ext cx="5228323" cy="1597545"/>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nSpc>
                <a:spcPct val="150000"/>
              </a:lnSpc>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Distribution of 50,000 to high-net worth individuals around the world</a:t>
            </a:r>
          </a:p>
          <a:p>
            <a:pPr>
              <a:lnSpc>
                <a:spcPct val="150000"/>
              </a:lnSpc>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On international news stands in over 80 countries</a:t>
            </a:r>
          </a:p>
          <a:p>
            <a:pPr>
              <a:lnSpc>
                <a:spcPct val="150000"/>
              </a:lnSpc>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In International Airline Lounges around the world</a:t>
            </a:r>
          </a:p>
          <a:p>
            <a:pPr>
              <a:lnSpc>
                <a:spcPct val="150000"/>
              </a:lnSpc>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Sent to entertainment industry,  celebrities, and more</a:t>
            </a:r>
          </a:p>
          <a:p>
            <a:pPr>
              <a:lnSpc>
                <a:spcPct val="150000"/>
              </a:lnSpc>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Email and Digital distribution of 400,000</a:t>
            </a:r>
          </a:p>
          <a:p>
            <a:pPr>
              <a:defRPr sz="2200">
                <a:solidFill>
                  <a:srgbClr val="000000"/>
                </a:solidFill>
                <a:latin typeface="Playfair Display Regular"/>
                <a:ea typeface="Playfair Display Regular"/>
                <a:cs typeface="Playfair Display Regular"/>
                <a:sym typeface="Playfair Display Regular"/>
              </a:defRPr>
            </a:pPr>
            <a:endParaRPr lang="en-US" sz="1400" dirty="0">
              <a:solidFill>
                <a:srgbClr val="193C6E"/>
              </a:solidFill>
              <a:latin typeface="Arial" panose="020B0604020202020204" pitchFamily="34" charset="0"/>
              <a:cs typeface="Arial" panose="020B0604020202020204" pitchFamily="34" charset="0"/>
            </a:endParaRPr>
          </a:p>
          <a:p>
            <a:pPr>
              <a:defRPr sz="2200">
                <a:solidFill>
                  <a:srgbClr val="000000"/>
                </a:solidFill>
                <a:latin typeface="Playfair Display Regular"/>
                <a:ea typeface="Playfair Display Regular"/>
                <a:cs typeface="Playfair Display Regular"/>
                <a:sym typeface="Playfair Display Regular"/>
              </a:defRPr>
            </a:pPr>
            <a:endParaRPr lang="en-US" sz="1400" dirty="0">
              <a:solidFill>
                <a:srgbClr val="193C6E"/>
              </a:solidFill>
              <a:latin typeface="Arial" panose="020B0604020202020204" pitchFamily="34" charset="0"/>
              <a:cs typeface="Arial" panose="020B0604020202020204" pitchFamily="34" charset="0"/>
            </a:endParaRPr>
          </a:p>
          <a:p>
            <a:pPr>
              <a:defRPr sz="2200">
                <a:solidFill>
                  <a:srgbClr val="000000"/>
                </a:solidFill>
                <a:latin typeface="Playfair Display Regular"/>
                <a:ea typeface="Playfair Display Regular"/>
                <a:cs typeface="Playfair Display Regular"/>
                <a:sym typeface="Playfair Display Regular"/>
              </a:defRPr>
            </a:pPr>
            <a:endParaRPr lang="en-US" sz="1400" dirty="0">
              <a:solidFill>
                <a:srgbClr val="193C6E"/>
              </a:solidFill>
              <a:latin typeface="Arial" panose="020B0604020202020204" pitchFamily="34" charset="0"/>
              <a:cs typeface="Arial" panose="020B0604020202020204" pitchFamily="34" charset="0"/>
            </a:endParaRPr>
          </a:p>
        </p:txBody>
      </p:sp>
      <p:sp>
        <p:nvSpPr>
          <p:cNvPr id="22" name="Exceptional Service.  Extraordinary Results.">
            <a:extLst>
              <a:ext uri="{FF2B5EF4-FFF2-40B4-BE49-F238E27FC236}">
                <a16:creationId xmlns:a16="http://schemas.microsoft.com/office/drawing/2014/main" id="{58D4B32F-7222-7A5D-F6CC-4CB3DB6E746A}"/>
              </a:ext>
            </a:extLst>
          </p:cNvPr>
          <p:cNvSpPr txBox="1">
            <a:spLocks/>
          </p:cNvSpPr>
          <p:nvPr/>
        </p:nvSpPr>
        <p:spPr>
          <a:xfrm>
            <a:off x="531032" y="3656041"/>
            <a:ext cx="5085022" cy="439820"/>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2200" i="1" dirty="0">
                <a:solidFill>
                  <a:srgbClr val="193C6E"/>
                </a:solidFill>
                <a:latin typeface="Book Antiqua" panose="02040602050305030304" pitchFamily="18" charset="0"/>
                <a:cs typeface="Arial" panose="020B0604020202020204" pitchFamily="34" charset="0"/>
              </a:rPr>
              <a:t>Luxury Real Estate Magazine</a:t>
            </a:r>
          </a:p>
        </p:txBody>
      </p:sp>
      <p:grpSp>
        <p:nvGrpSpPr>
          <p:cNvPr id="23" name="Group 22">
            <a:extLst>
              <a:ext uri="{FF2B5EF4-FFF2-40B4-BE49-F238E27FC236}">
                <a16:creationId xmlns:a16="http://schemas.microsoft.com/office/drawing/2014/main" id="{02963850-FBBA-8432-40C5-1C76AA6D433F}"/>
              </a:ext>
            </a:extLst>
          </p:cNvPr>
          <p:cNvGrpSpPr/>
          <p:nvPr/>
        </p:nvGrpSpPr>
        <p:grpSpPr>
          <a:xfrm>
            <a:off x="6403209" y="1235622"/>
            <a:ext cx="4851400" cy="4743279"/>
            <a:chOff x="3607095" y="960143"/>
            <a:chExt cx="4998040" cy="4998040"/>
          </a:xfrm>
          <a:solidFill>
            <a:srgbClr val="BF965C">
              <a:alpha val="14000"/>
            </a:srgbClr>
          </a:solidFill>
        </p:grpSpPr>
        <p:sp>
          <p:nvSpPr>
            <p:cNvPr id="25" name="Oval 24">
              <a:extLst>
                <a:ext uri="{FF2B5EF4-FFF2-40B4-BE49-F238E27FC236}">
                  <a16:creationId xmlns:a16="http://schemas.microsoft.com/office/drawing/2014/main" id="{9B0B2825-5AEB-DF83-371F-C8FC56F49249}"/>
                </a:ext>
              </a:extLst>
            </p:cNvPr>
            <p:cNvSpPr/>
            <p:nvPr/>
          </p:nvSpPr>
          <p:spPr>
            <a:xfrm>
              <a:off x="3607095" y="960143"/>
              <a:ext cx="4998040" cy="4998040"/>
            </a:xfrm>
            <a:prstGeom prst="ellipse">
              <a:avLst/>
            </a:prstGeom>
            <a:grpFill/>
            <a:ln>
              <a:noFill/>
            </a:ln>
            <a:effectLst>
              <a:outerShdw blurRad="355600" dist="292100" dir="2700000" algn="tl"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44" name="Oval 43">
              <a:extLst>
                <a:ext uri="{FF2B5EF4-FFF2-40B4-BE49-F238E27FC236}">
                  <a16:creationId xmlns:a16="http://schemas.microsoft.com/office/drawing/2014/main" id="{4293B659-8823-047B-651E-F60540E17699}"/>
                </a:ext>
              </a:extLst>
            </p:cNvPr>
            <p:cNvSpPr/>
            <p:nvPr/>
          </p:nvSpPr>
          <p:spPr>
            <a:xfrm>
              <a:off x="3607095" y="960143"/>
              <a:ext cx="4998040" cy="4998040"/>
            </a:xfrm>
            <a:prstGeom prst="ellipse">
              <a:avLst/>
            </a:prstGeom>
            <a:grpFill/>
            <a:ln>
              <a:noFill/>
            </a:ln>
            <a:effectLst>
              <a:outerShdw blurRad="482600" dist="368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46" name="Freeform 7">
            <a:extLst>
              <a:ext uri="{FF2B5EF4-FFF2-40B4-BE49-F238E27FC236}">
                <a16:creationId xmlns:a16="http://schemas.microsoft.com/office/drawing/2014/main" id="{784DF6F2-D20D-9051-CF7C-504680036BDA}"/>
              </a:ext>
            </a:extLst>
          </p:cNvPr>
          <p:cNvSpPr>
            <a:spLocks/>
          </p:cNvSpPr>
          <p:nvPr/>
        </p:nvSpPr>
        <p:spPr bwMode="auto">
          <a:xfrm rot="19904449">
            <a:off x="8125610" y="1865283"/>
            <a:ext cx="57150" cy="1387475"/>
          </a:xfrm>
          <a:custGeom>
            <a:avLst/>
            <a:gdLst>
              <a:gd name="T0" fmla="*/ 7 w 15"/>
              <a:gd name="T1" fmla="*/ 364 h 364"/>
              <a:gd name="T2" fmla="*/ 0 w 15"/>
              <a:gd name="T3" fmla="*/ 356 h 364"/>
              <a:gd name="T4" fmla="*/ 0 w 15"/>
              <a:gd name="T5" fmla="*/ 7 h 364"/>
              <a:gd name="T6" fmla="*/ 7 w 15"/>
              <a:gd name="T7" fmla="*/ 0 h 364"/>
              <a:gd name="T8" fmla="*/ 15 w 15"/>
              <a:gd name="T9" fmla="*/ 7 h 364"/>
              <a:gd name="T10" fmla="*/ 15 w 15"/>
              <a:gd name="T11" fmla="*/ 356 h 364"/>
              <a:gd name="T12" fmla="*/ 7 w 15"/>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15" h="364">
                <a:moveTo>
                  <a:pt x="7" y="364"/>
                </a:moveTo>
                <a:cubicBezTo>
                  <a:pt x="3" y="364"/>
                  <a:pt x="0" y="360"/>
                  <a:pt x="0" y="356"/>
                </a:cubicBezTo>
                <a:cubicBezTo>
                  <a:pt x="0" y="7"/>
                  <a:pt x="0" y="7"/>
                  <a:pt x="0" y="7"/>
                </a:cubicBezTo>
                <a:cubicBezTo>
                  <a:pt x="0" y="3"/>
                  <a:pt x="3" y="0"/>
                  <a:pt x="7" y="0"/>
                </a:cubicBezTo>
                <a:cubicBezTo>
                  <a:pt x="12" y="0"/>
                  <a:pt x="15" y="3"/>
                  <a:pt x="15" y="7"/>
                </a:cubicBezTo>
                <a:cubicBezTo>
                  <a:pt x="15" y="356"/>
                  <a:pt x="15" y="356"/>
                  <a:pt x="15" y="356"/>
                </a:cubicBezTo>
                <a:cubicBezTo>
                  <a:pt x="15" y="360"/>
                  <a:pt x="12" y="364"/>
                  <a:pt x="7" y="364"/>
                </a:cubicBezTo>
                <a:close/>
              </a:path>
            </a:pathLst>
          </a:custGeom>
          <a:solidFill>
            <a:srgbClr val="BF965C"/>
          </a:solidFill>
          <a:ln>
            <a:noFill/>
          </a:ln>
          <a:effectLst>
            <a:glow rad="114300">
              <a:srgbClr val="BF965C">
                <a:alpha val="50000"/>
              </a:srgbClr>
            </a:glow>
            <a:outerShdw blurRad="63500" dist="50800" dir="9240000" sx="103000" sy="103000" algn="tl" rotWithShape="0">
              <a:schemeClr val="tx1">
                <a:alpha val="6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57" name="Freeform 7">
            <a:extLst>
              <a:ext uri="{FF2B5EF4-FFF2-40B4-BE49-F238E27FC236}">
                <a16:creationId xmlns:a16="http://schemas.microsoft.com/office/drawing/2014/main" id="{0D62BF43-A2F3-FFEB-6E7D-97D90F0EA6B6}"/>
              </a:ext>
            </a:extLst>
          </p:cNvPr>
          <p:cNvSpPr>
            <a:spLocks/>
          </p:cNvSpPr>
          <p:nvPr/>
        </p:nvSpPr>
        <p:spPr bwMode="auto">
          <a:xfrm>
            <a:off x="8843685" y="1695904"/>
            <a:ext cx="57150" cy="1387475"/>
          </a:xfrm>
          <a:custGeom>
            <a:avLst/>
            <a:gdLst>
              <a:gd name="T0" fmla="*/ 7 w 15"/>
              <a:gd name="T1" fmla="*/ 364 h 364"/>
              <a:gd name="T2" fmla="*/ 0 w 15"/>
              <a:gd name="T3" fmla="*/ 356 h 364"/>
              <a:gd name="T4" fmla="*/ 0 w 15"/>
              <a:gd name="T5" fmla="*/ 7 h 364"/>
              <a:gd name="T6" fmla="*/ 7 w 15"/>
              <a:gd name="T7" fmla="*/ 0 h 364"/>
              <a:gd name="T8" fmla="*/ 15 w 15"/>
              <a:gd name="T9" fmla="*/ 7 h 364"/>
              <a:gd name="T10" fmla="*/ 15 w 15"/>
              <a:gd name="T11" fmla="*/ 356 h 364"/>
              <a:gd name="T12" fmla="*/ 7 w 15"/>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15" h="364">
                <a:moveTo>
                  <a:pt x="7" y="364"/>
                </a:moveTo>
                <a:cubicBezTo>
                  <a:pt x="3" y="364"/>
                  <a:pt x="0" y="360"/>
                  <a:pt x="0" y="356"/>
                </a:cubicBezTo>
                <a:cubicBezTo>
                  <a:pt x="0" y="7"/>
                  <a:pt x="0" y="7"/>
                  <a:pt x="0" y="7"/>
                </a:cubicBezTo>
                <a:cubicBezTo>
                  <a:pt x="0" y="3"/>
                  <a:pt x="3" y="0"/>
                  <a:pt x="7" y="0"/>
                </a:cubicBezTo>
                <a:cubicBezTo>
                  <a:pt x="12" y="0"/>
                  <a:pt x="15" y="3"/>
                  <a:pt x="15" y="7"/>
                </a:cubicBezTo>
                <a:cubicBezTo>
                  <a:pt x="15" y="356"/>
                  <a:pt x="15" y="356"/>
                  <a:pt x="15" y="356"/>
                </a:cubicBezTo>
                <a:cubicBezTo>
                  <a:pt x="15" y="360"/>
                  <a:pt x="12" y="364"/>
                  <a:pt x="7" y="364"/>
                </a:cubicBezTo>
                <a:close/>
              </a:path>
            </a:pathLst>
          </a:custGeom>
          <a:solidFill>
            <a:srgbClr val="BF965C"/>
          </a:solidFill>
          <a:ln>
            <a:noFill/>
          </a:ln>
          <a:effectLst>
            <a:glow rad="90324">
              <a:srgbClr val="BF965C">
                <a:alpha val="50000"/>
              </a:srgbClr>
            </a:glow>
            <a:outerShdw blurRad="63500" dist="50800" dir="20220000" sx="103000" sy="103000" algn="tl" rotWithShape="0">
              <a:schemeClr val="tx1">
                <a:alpha val="6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60" name="Freeform 7">
            <a:extLst>
              <a:ext uri="{FF2B5EF4-FFF2-40B4-BE49-F238E27FC236}">
                <a16:creationId xmlns:a16="http://schemas.microsoft.com/office/drawing/2014/main" id="{5E3D7E25-20A2-E1F5-9A4F-871A74B9FE33}"/>
              </a:ext>
            </a:extLst>
          </p:cNvPr>
          <p:cNvSpPr>
            <a:spLocks/>
          </p:cNvSpPr>
          <p:nvPr/>
        </p:nvSpPr>
        <p:spPr bwMode="auto">
          <a:xfrm rot="528807">
            <a:off x="8670705" y="4168608"/>
            <a:ext cx="57150" cy="1387475"/>
          </a:xfrm>
          <a:custGeom>
            <a:avLst/>
            <a:gdLst>
              <a:gd name="T0" fmla="*/ 7 w 15"/>
              <a:gd name="T1" fmla="*/ 364 h 364"/>
              <a:gd name="T2" fmla="*/ 0 w 15"/>
              <a:gd name="T3" fmla="*/ 356 h 364"/>
              <a:gd name="T4" fmla="*/ 0 w 15"/>
              <a:gd name="T5" fmla="*/ 7 h 364"/>
              <a:gd name="T6" fmla="*/ 7 w 15"/>
              <a:gd name="T7" fmla="*/ 0 h 364"/>
              <a:gd name="T8" fmla="*/ 15 w 15"/>
              <a:gd name="T9" fmla="*/ 7 h 364"/>
              <a:gd name="T10" fmla="*/ 15 w 15"/>
              <a:gd name="T11" fmla="*/ 356 h 364"/>
              <a:gd name="T12" fmla="*/ 7 w 15"/>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15" h="364">
                <a:moveTo>
                  <a:pt x="7" y="364"/>
                </a:moveTo>
                <a:cubicBezTo>
                  <a:pt x="3" y="364"/>
                  <a:pt x="0" y="360"/>
                  <a:pt x="0" y="356"/>
                </a:cubicBezTo>
                <a:cubicBezTo>
                  <a:pt x="0" y="7"/>
                  <a:pt x="0" y="7"/>
                  <a:pt x="0" y="7"/>
                </a:cubicBezTo>
                <a:cubicBezTo>
                  <a:pt x="0" y="3"/>
                  <a:pt x="3" y="0"/>
                  <a:pt x="7" y="0"/>
                </a:cubicBezTo>
                <a:cubicBezTo>
                  <a:pt x="12" y="0"/>
                  <a:pt x="15" y="3"/>
                  <a:pt x="15" y="7"/>
                </a:cubicBezTo>
                <a:cubicBezTo>
                  <a:pt x="15" y="356"/>
                  <a:pt x="15" y="356"/>
                  <a:pt x="15" y="356"/>
                </a:cubicBezTo>
                <a:cubicBezTo>
                  <a:pt x="15" y="360"/>
                  <a:pt x="12" y="364"/>
                  <a:pt x="7" y="364"/>
                </a:cubicBezTo>
                <a:close/>
              </a:path>
            </a:pathLst>
          </a:custGeom>
          <a:solidFill>
            <a:srgbClr val="BF965C"/>
          </a:solidFill>
          <a:ln>
            <a:noFill/>
          </a:ln>
          <a:effectLst>
            <a:glow rad="114300">
              <a:srgbClr val="BF965C">
                <a:alpha val="50000"/>
              </a:srgbClr>
            </a:glow>
            <a:outerShdw blurRad="63500" dist="50800" dir="20220000" sx="103000" sy="103000" algn="tl" rotWithShape="0">
              <a:schemeClr val="tx1">
                <a:alpha val="6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63" name="Freeform 7">
            <a:extLst>
              <a:ext uri="{FF2B5EF4-FFF2-40B4-BE49-F238E27FC236}">
                <a16:creationId xmlns:a16="http://schemas.microsoft.com/office/drawing/2014/main" id="{7A47C48D-6B97-64A1-20CA-E128344E7CB5}"/>
              </a:ext>
            </a:extLst>
          </p:cNvPr>
          <p:cNvSpPr>
            <a:spLocks/>
          </p:cNvSpPr>
          <p:nvPr/>
        </p:nvSpPr>
        <p:spPr bwMode="auto">
          <a:xfrm rot="17448085">
            <a:off x="7575630" y="2489868"/>
            <a:ext cx="57150" cy="1387475"/>
          </a:xfrm>
          <a:custGeom>
            <a:avLst/>
            <a:gdLst>
              <a:gd name="T0" fmla="*/ 7 w 15"/>
              <a:gd name="T1" fmla="*/ 364 h 364"/>
              <a:gd name="T2" fmla="*/ 0 w 15"/>
              <a:gd name="T3" fmla="*/ 356 h 364"/>
              <a:gd name="T4" fmla="*/ 0 w 15"/>
              <a:gd name="T5" fmla="*/ 7 h 364"/>
              <a:gd name="T6" fmla="*/ 7 w 15"/>
              <a:gd name="T7" fmla="*/ 0 h 364"/>
              <a:gd name="T8" fmla="*/ 15 w 15"/>
              <a:gd name="T9" fmla="*/ 7 h 364"/>
              <a:gd name="T10" fmla="*/ 15 w 15"/>
              <a:gd name="T11" fmla="*/ 356 h 364"/>
              <a:gd name="T12" fmla="*/ 7 w 15"/>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15" h="364">
                <a:moveTo>
                  <a:pt x="7" y="364"/>
                </a:moveTo>
                <a:cubicBezTo>
                  <a:pt x="3" y="364"/>
                  <a:pt x="0" y="360"/>
                  <a:pt x="0" y="356"/>
                </a:cubicBezTo>
                <a:cubicBezTo>
                  <a:pt x="0" y="7"/>
                  <a:pt x="0" y="7"/>
                  <a:pt x="0" y="7"/>
                </a:cubicBezTo>
                <a:cubicBezTo>
                  <a:pt x="0" y="3"/>
                  <a:pt x="3" y="0"/>
                  <a:pt x="7" y="0"/>
                </a:cubicBezTo>
                <a:cubicBezTo>
                  <a:pt x="12" y="0"/>
                  <a:pt x="15" y="3"/>
                  <a:pt x="15" y="7"/>
                </a:cubicBezTo>
                <a:cubicBezTo>
                  <a:pt x="15" y="356"/>
                  <a:pt x="15" y="356"/>
                  <a:pt x="15" y="356"/>
                </a:cubicBezTo>
                <a:cubicBezTo>
                  <a:pt x="15" y="360"/>
                  <a:pt x="12" y="364"/>
                  <a:pt x="7" y="364"/>
                </a:cubicBezTo>
                <a:close/>
              </a:path>
            </a:pathLst>
          </a:custGeom>
          <a:solidFill>
            <a:srgbClr val="BF965C"/>
          </a:solidFill>
          <a:ln>
            <a:noFill/>
          </a:ln>
          <a:effectLst>
            <a:glow rad="114300">
              <a:srgbClr val="BF965C">
                <a:alpha val="50000"/>
              </a:srgbClr>
            </a:glow>
            <a:outerShdw blurRad="63500" dist="50800" dir="9240000" sx="103000" sy="103000" algn="tl" rotWithShape="0">
              <a:schemeClr val="tx1">
                <a:alpha val="6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66" name="Freeform 7">
            <a:extLst>
              <a:ext uri="{FF2B5EF4-FFF2-40B4-BE49-F238E27FC236}">
                <a16:creationId xmlns:a16="http://schemas.microsoft.com/office/drawing/2014/main" id="{1A076C8A-CBFD-BDEF-BCA7-8EE19C2EF0B0}"/>
              </a:ext>
            </a:extLst>
          </p:cNvPr>
          <p:cNvSpPr>
            <a:spLocks/>
          </p:cNvSpPr>
          <p:nvPr/>
        </p:nvSpPr>
        <p:spPr bwMode="auto">
          <a:xfrm rot="14712978">
            <a:off x="7672440" y="3526995"/>
            <a:ext cx="57150" cy="1387475"/>
          </a:xfrm>
          <a:custGeom>
            <a:avLst/>
            <a:gdLst>
              <a:gd name="T0" fmla="*/ 7 w 15"/>
              <a:gd name="T1" fmla="*/ 364 h 364"/>
              <a:gd name="T2" fmla="*/ 0 w 15"/>
              <a:gd name="T3" fmla="*/ 356 h 364"/>
              <a:gd name="T4" fmla="*/ 0 w 15"/>
              <a:gd name="T5" fmla="*/ 7 h 364"/>
              <a:gd name="T6" fmla="*/ 7 w 15"/>
              <a:gd name="T7" fmla="*/ 0 h 364"/>
              <a:gd name="T8" fmla="*/ 15 w 15"/>
              <a:gd name="T9" fmla="*/ 7 h 364"/>
              <a:gd name="T10" fmla="*/ 15 w 15"/>
              <a:gd name="T11" fmla="*/ 356 h 364"/>
              <a:gd name="T12" fmla="*/ 7 w 15"/>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15" h="364">
                <a:moveTo>
                  <a:pt x="7" y="364"/>
                </a:moveTo>
                <a:cubicBezTo>
                  <a:pt x="3" y="364"/>
                  <a:pt x="0" y="360"/>
                  <a:pt x="0" y="356"/>
                </a:cubicBezTo>
                <a:cubicBezTo>
                  <a:pt x="0" y="7"/>
                  <a:pt x="0" y="7"/>
                  <a:pt x="0" y="7"/>
                </a:cubicBezTo>
                <a:cubicBezTo>
                  <a:pt x="0" y="3"/>
                  <a:pt x="3" y="0"/>
                  <a:pt x="7" y="0"/>
                </a:cubicBezTo>
                <a:cubicBezTo>
                  <a:pt x="12" y="0"/>
                  <a:pt x="15" y="3"/>
                  <a:pt x="15" y="7"/>
                </a:cubicBezTo>
                <a:cubicBezTo>
                  <a:pt x="15" y="356"/>
                  <a:pt x="15" y="356"/>
                  <a:pt x="15" y="356"/>
                </a:cubicBezTo>
                <a:cubicBezTo>
                  <a:pt x="15" y="360"/>
                  <a:pt x="12" y="364"/>
                  <a:pt x="7" y="364"/>
                </a:cubicBezTo>
                <a:close/>
              </a:path>
            </a:pathLst>
          </a:custGeom>
          <a:solidFill>
            <a:srgbClr val="BF965C"/>
          </a:solidFill>
          <a:ln>
            <a:noFill/>
          </a:ln>
          <a:effectLst>
            <a:glow rad="114300">
              <a:srgbClr val="BF965C">
                <a:alpha val="50000"/>
              </a:srgbClr>
            </a:glow>
            <a:outerShdw blurRad="63500" dist="50800" dir="6060000" sx="103000" sy="103000" algn="tl" rotWithShape="0">
              <a:schemeClr val="tx1">
                <a:alpha val="6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69" name="Freeform 7">
            <a:extLst>
              <a:ext uri="{FF2B5EF4-FFF2-40B4-BE49-F238E27FC236}">
                <a16:creationId xmlns:a16="http://schemas.microsoft.com/office/drawing/2014/main" id="{111AAC59-F5AC-8556-6E38-4FE5CBBFB41B}"/>
              </a:ext>
            </a:extLst>
          </p:cNvPr>
          <p:cNvSpPr>
            <a:spLocks/>
          </p:cNvSpPr>
          <p:nvPr/>
        </p:nvSpPr>
        <p:spPr bwMode="auto">
          <a:xfrm rot="7203342" flipV="1">
            <a:off x="9901769" y="3650752"/>
            <a:ext cx="57150" cy="1387475"/>
          </a:xfrm>
          <a:custGeom>
            <a:avLst/>
            <a:gdLst>
              <a:gd name="T0" fmla="*/ 7 w 15"/>
              <a:gd name="T1" fmla="*/ 364 h 364"/>
              <a:gd name="T2" fmla="*/ 0 w 15"/>
              <a:gd name="T3" fmla="*/ 356 h 364"/>
              <a:gd name="T4" fmla="*/ 0 w 15"/>
              <a:gd name="T5" fmla="*/ 7 h 364"/>
              <a:gd name="T6" fmla="*/ 7 w 15"/>
              <a:gd name="T7" fmla="*/ 0 h 364"/>
              <a:gd name="T8" fmla="*/ 15 w 15"/>
              <a:gd name="T9" fmla="*/ 7 h 364"/>
              <a:gd name="T10" fmla="*/ 15 w 15"/>
              <a:gd name="T11" fmla="*/ 356 h 364"/>
              <a:gd name="T12" fmla="*/ 7 w 15"/>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15" h="364">
                <a:moveTo>
                  <a:pt x="7" y="364"/>
                </a:moveTo>
                <a:cubicBezTo>
                  <a:pt x="3" y="364"/>
                  <a:pt x="0" y="360"/>
                  <a:pt x="0" y="356"/>
                </a:cubicBezTo>
                <a:cubicBezTo>
                  <a:pt x="0" y="7"/>
                  <a:pt x="0" y="7"/>
                  <a:pt x="0" y="7"/>
                </a:cubicBezTo>
                <a:cubicBezTo>
                  <a:pt x="0" y="3"/>
                  <a:pt x="3" y="0"/>
                  <a:pt x="7" y="0"/>
                </a:cubicBezTo>
                <a:cubicBezTo>
                  <a:pt x="12" y="0"/>
                  <a:pt x="15" y="3"/>
                  <a:pt x="15" y="7"/>
                </a:cubicBezTo>
                <a:cubicBezTo>
                  <a:pt x="15" y="356"/>
                  <a:pt x="15" y="356"/>
                  <a:pt x="15" y="356"/>
                </a:cubicBezTo>
                <a:cubicBezTo>
                  <a:pt x="15" y="360"/>
                  <a:pt x="12" y="364"/>
                  <a:pt x="7" y="364"/>
                </a:cubicBezTo>
                <a:close/>
              </a:path>
            </a:pathLst>
          </a:custGeom>
          <a:solidFill>
            <a:srgbClr val="BF965C"/>
          </a:solidFill>
          <a:ln>
            <a:noFill/>
          </a:ln>
          <a:effectLst>
            <a:glow rad="114300">
              <a:srgbClr val="BF965C">
                <a:alpha val="50000"/>
              </a:srgbClr>
            </a:glow>
            <a:outerShdw blurRad="63500" dist="50800" dir="6060000" sx="103000" sy="103000" algn="tl" rotWithShape="0">
              <a:schemeClr val="tx1">
                <a:alpha val="6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nvGrpSpPr>
          <p:cNvPr id="72" name="Group 71">
            <a:extLst>
              <a:ext uri="{FF2B5EF4-FFF2-40B4-BE49-F238E27FC236}">
                <a16:creationId xmlns:a16="http://schemas.microsoft.com/office/drawing/2014/main" id="{310101E2-5EAA-E979-C227-A4782D58B149}"/>
              </a:ext>
            </a:extLst>
          </p:cNvPr>
          <p:cNvGrpSpPr>
            <a:grpSpLocks noChangeAspect="1"/>
          </p:cNvGrpSpPr>
          <p:nvPr/>
        </p:nvGrpSpPr>
        <p:grpSpPr>
          <a:xfrm>
            <a:off x="8107084" y="2885436"/>
            <a:ext cx="1443650" cy="1443650"/>
            <a:chOff x="2113372" y="2210656"/>
            <a:chExt cx="2415766" cy="2415766"/>
          </a:xfrm>
          <a:solidFill>
            <a:srgbClr val="BF965C"/>
          </a:solidFill>
        </p:grpSpPr>
        <p:sp>
          <p:nvSpPr>
            <p:cNvPr id="74" name="Oval 73">
              <a:extLst>
                <a:ext uri="{FF2B5EF4-FFF2-40B4-BE49-F238E27FC236}">
                  <a16:creationId xmlns:a16="http://schemas.microsoft.com/office/drawing/2014/main" id="{452F4175-346A-198B-A8A4-0231470F263D}"/>
                </a:ext>
              </a:extLst>
            </p:cNvPr>
            <p:cNvSpPr/>
            <p:nvPr/>
          </p:nvSpPr>
          <p:spPr>
            <a:xfrm>
              <a:off x="2113372" y="2210656"/>
              <a:ext cx="2415766" cy="2415766"/>
            </a:xfrm>
            <a:prstGeom prst="ellipse">
              <a:avLst/>
            </a:prstGeom>
            <a:grpFill/>
            <a:ln>
              <a:noFill/>
            </a:ln>
            <a:effectLst>
              <a:outerShdw blurRad="355600" dist="1778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75" name="Oval 74">
              <a:extLst>
                <a:ext uri="{FF2B5EF4-FFF2-40B4-BE49-F238E27FC236}">
                  <a16:creationId xmlns:a16="http://schemas.microsoft.com/office/drawing/2014/main" id="{71927E35-B7AA-8295-AEDE-D1844B310F87}"/>
                </a:ext>
              </a:extLst>
            </p:cNvPr>
            <p:cNvSpPr/>
            <p:nvPr/>
          </p:nvSpPr>
          <p:spPr>
            <a:xfrm>
              <a:off x="2113372" y="2210656"/>
              <a:ext cx="2415766" cy="2415766"/>
            </a:xfrm>
            <a:prstGeom prst="ellipse">
              <a:avLst/>
            </a:prstGeom>
            <a:grpFill/>
            <a:ln>
              <a:noFill/>
            </a:ln>
            <a:effectLst>
              <a:outerShdw blurRad="152400" dist="1397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76" name="Group 75">
            <a:extLst>
              <a:ext uri="{FF2B5EF4-FFF2-40B4-BE49-F238E27FC236}">
                <a16:creationId xmlns:a16="http://schemas.microsoft.com/office/drawing/2014/main" id="{0885A764-C62B-64B9-EE52-5815E153DDBE}"/>
              </a:ext>
            </a:extLst>
          </p:cNvPr>
          <p:cNvGrpSpPr/>
          <p:nvPr/>
        </p:nvGrpSpPr>
        <p:grpSpPr>
          <a:xfrm>
            <a:off x="9122975" y="2646803"/>
            <a:ext cx="1968866" cy="985776"/>
            <a:chOff x="8794750" y="1241425"/>
            <a:chExt cx="1968866" cy="985776"/>
          </a:xfrm>
        </p:grpSpPr>
        <p:sp>
          <p:nvSpPr>
            <p:cNvPr id="77" name="Rectangle 11">
              <a:extLst>
                <a:ext uri="{FF2B5EF4-FFF2-40B4-BE49-F238E27FC236}">
                  <a16:creationId xmlns:a16="http://schemas.microsoft.com/office/drawing/2014/main" id="{20E3CBCA-FC7E-AD3B-09DD-8A194D33D9B7}"/>
                </a:ext>
              </a:extLst>
            </p:cNvPr>
            <p:cNvSpPr>
              <a:spLocks noChangeArrowheads="1"/>
            </p:cNvSpPr>
            <p:nvPr/>
          </p:nvSpPr>
          <p:spPr bwMode="auto">
            <a:xfrm>
              <a:off x="8794750" y="1241425"/>
              <a:ext cx="18081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UA" sz="1600" b="1" u="none" strike="noStrike" cap="none" normalizeH="0" baseline="0" dirty="0" err="1">
                  <a:ln>
                    <a:noFill/>
                  </a:ln>
                  <a:solidFill>
                    <a:srgbClr val="193C6E"/>
                  </a:solidFill>
                  <a:effectLst/>
                  <a:latin typeface="Arial Narrow" panose="020B0604020202020204" pitchFamily="34" charset="0"/>
                  <a:cs typeface="Arial Narrow" panose="020B0604020202020204" pitchFamily="34" charset="0"/>
                </a:rPr>
                <a:t>LuxuryRealEstate.com</a:t>
              </a:r>
              <a:endParaRPr kumimoji="0" lang="ru-UA" altLang="ru-UA" sz="1600" b="1" u="none" strike="noStrike" cap="none" normalizeH="0" baseline="0">
                <a:ln>
                  <a:noFill/>
                </a:ln>
                <a:solidFill>
                  <a:srgbClr val="193C6E"/>
                </a:solidFill>
                <a:effectLst/>
                <a:latin typeface="Arial Narrow" panose="020B0604020202020204" pitchFamily="34" charset="0"/>
                <a:cs typeface="Arial Narrow" panose="020B0604020202020204" pitchFamily="34" charset="0"/>
              </a:endParaRPr>
            </a:p>
          </p:txBody>
        </p:sp>
        <p:sp>
          <p:nvSpPr>
            <p:cNvPr id="78" name="TextBox 77">
              <a:extLst>
                <a:ext uri="{FF2B5EF4-FFF2-40B4-BE49-F238E27FC236}">
                  <a16:creationId xmlns:a16="http://schemas.microsoft.com/office/drawing/2014/main" id="{6F1075CB-55DD-694C-0095-E4021020F4EA}"/>
                </a:ext>
              </a:extLst>
            </p:cNvPr>
            <p:cNvSpPr txBox="1"/>
            <p:nvPr/>
          </p:nvSpPr>
          <p:spPr>
            <a:xfrm>
              <a:off x="9347864" y="1396204"/>
              <a:ext cx="1415752" cy="830997"/>
            </a:xfrm>
            <a:prstGeom prst="rect">
              <a:avLst/>
            </a:prstGeom>
            <a:noFill/>
          </p:spPr>
          <p:txBody>
            <a:bodyPr wrap="square" rtlCol="0">
              <a:spAutoFit/>
            </a:bodyPr>
            <a:lstStyle/>
            <a:p>
              <a:r>
                <a:rPr lang="fr-FR" sz="4800" b="1" dirty="0">
                  <a:solidFill>
                    <a:srgbClr val="BF965C"/>
                  </a:solidFill>
                  <a:latin typeface="Arial" panose="020B0604020202020204" pitchFamily="34" charset="0"/>
                  <a:ea typeface="Open Sans" panose="020B0606030504020204" pitchFamily="34" charset="0"/>
                  <a:cs typeface="Arial" panose="020B0604020202020204" pitchFamily="34" charset="0"/>
                </a:rPr>
                <a:t>33K</a:t>
              </a:r>
              <a:endParaRPr lang="ru-RU" sz="4800" b="1" dirty="0">
                <a:solidFill>
                  <a:srgbClr val="BF965C"/>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80" name="Group 79">
            <a:extLst>
              <a:ext uri="{FF2B5EF4-FFF2-40B4-BE49-F238E27FC236}">
                <a16:creationId xmlns:a16="http://schemas.microsoft.com/office/drawing/2014/main" id="{CB1B35B0-0E8C-C3B5-6BC4-05A92DB2139C}"/>
              </a:ext>
            </a:extLst>
          </p:cNvPr>
          <p:cNvGrpSpPr/>
          <p:nvPr/>
        </p:nvGrpSpPr>
        <p:grpSpPr>
          <a:xfrm rot="4785387">
            <a:off x="7815718" y="2170987"/>
            <a:ext cx="1301868" cy="403201"/>
            <a:chOff x="9046977" y="1287592"/>
            <a:chExt cx="1301868" cy="403201"/>
          </a:xfrm>
        </p:grpSpPr>
        <p:sp>
          <p:nvSpPr>
            <p:cNvPr id="81" name="Rectangle 11">
              <a:extLst>
                <a:ext uri="{FF2B5EF4-FFF2-40B4-BE49-F238E27FC236}">
                  <a16:creationId xmlns:a16="http://schemas.microsoft.com/office/drawing/2014/main" id="{8A8E15FC-D9AF-630C-7484-5DC5E04C2694}"/>
                </a:ext>
              </a:extLst>
            </p:cNvPr>
            <p:cNvSpPr>
              <a:spLocks noChangeArrowheads="1"/>
            </p:cNvSpPr>
            <p:nvPr/>
          </p:nvSpPr>
          <p:spPr bwMode="auto">
            <a:xfrm>
              <a:off x="9533734" y="1287592"/>
              <a:ext cx="33021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UA" sz="1000" b="1" u="none" strike="noStrike" cap="none" normalizeH="0" baseline="0" dirty="0" err="1">
                  <a:ln>
                    <a:noFill/>
                  </a:ln>
                  <a:solidFill>
                    <a:srgbClr val="193C6E"/>
                  </a:solidFill>
                  <a:effectLst/>
                  <a:latin typeface="Arial Narrow" panose="020B0604020202020204" pitchFamily="34" charset="0"/>
                  <a:cs typeface="Arial Narrow" panose="020B0604020202020204" pitchFamily="34" charset="0"/>
                </a:rPr>
                <a:t>Sevills</a:t>
              </a:r>
              <a:endParaRPr kumimoji="0" lang="ru-UA" altLang="ru-UA" sz="1000" b="1" u="none" strike="noStrike" cap="none" normalizeH="0" baseline="0">
                <a:ln>
                  <a:noFill/>
                </a:ln>
                <a:solidFill>
                  <a:srgbClr val="193C6E"/>
                </a:solidFill>
                <a:effectLst/>
                <a:latin typeface="Arial Narrow" panose="020B0604020202020204" pitchFamily="34" charset="0"/>
                <a:cs typeface="Arial Narrow" panose="020B0604020202020204" pitchFamily="34" charset="0"/>
              </a:endParaRPr>
            </a:p>
          </p:txBody>
        </p:sp>
        <p:sp>
          <p:nvSpPr>
            <p:cNvPr id="82" name="TextBox 81">
              <a:extLst>
                <a:ext uri="{FF2B5EF4-FFF2-40B4-BE49-F238E27FC236}">
                  <a16:creationId xmlns:a16="http://schemas.microsoft.com/office/drawing/2014/main" id="{8A2819BA-C5A3-A074-BE12-1E3636EE2F4E}"/>
                </a:ext>
              </a:extLst>
            </p:cNvPr>
            <p:cNvSpPr txBox="1"/>
            <p:nvPr/>
          </p:nvSpPr>
          <p:spPr>
            <a:xfrm>
              <a:off x="9046977" y="1352239"/>
              <a:ext cx="1301868" cy="338554"/>
            </a:xfrm>
            <a:prstGeom prst="rect">
              <a:avLst/>
            </a:prstGeom>
            <a:noFill/>
          </p:spPr>
          <p:txBody>
            <a:bodyPr wrap="square" rtlCol="0">
              <a:spAutoFit/>
            </a:bodyPr>
            <a:lstStyle/>
            <a:p>
              <a:pPr algn="ctr"/>
              <a:r>
                <a:rPr lang="fr-FR" sz="1600" b="1" dirty="0">
                  <a:solidFill>
                    <a:srgbClr val="BF965C"/>
                  </a:solidFill>
                  <a:latin typeface="Arial" panose="020B0604020202020204" pitchFamily="34" charset="0"/>
                  <a:ea typeface="Open Sans" panose="020B0606030504020204" pitchFamily="34" charset="0"/>
                  <a:cs typeface="Arial" panose="020B0604020202020204" pitchFamily="34" charset="0"/>
                </a:rPr>
                <a:t>7K</a:t>
              </a:r>
              <a:endParaRPr lang="ru-RU" sz="1600" b="1" dirty="0">
                <a:solidFill>
                  <a:srgbClr val="BF965C"/>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83" name="Group 82">
            <a:extLst>
              <a:ext uri="{FF2B5EF4-FFF2-40B4-BE49-F238E27FC236}">
                <a16:creationId xmlns:a16="http://schemas.microsoft.com/office/drawing/2014/main" id="{59EEF92B-77D0-1BE5-579D-8AAE5CCC875E}"/>
              </a:ext>
            </a:extLst>
          </p:cNvPr>
          <p:cNvGrpSpPr/>
          <p:nvPr/>
        </p:nvGrpSpPr>
        <p:grpSpPr>
          <a:xfrm rot="3044487">
            <a:off x="7100438" y="2568895"/>
            <a:ext cx="1301868" cy="403201"/>
            <a:chOff x="9046977" y="1287592"/>
            <a:chExt cx="1301868" cy="403201"/>
          </a:xfrm>
        </p:grpSpPr>
        <p:sp>
          <p:nvSpPr>
            <p:cNvPr id="84" name="Rectangle 11">
              <a:extLst>
                <a:ext uri="{FF2B5EF4-FFF2-40B4-BE49-F238E27FC236}">
                  <a16:creationId xmlns:a16="http://schemas.microsoft.com/office/drawing/2014/main" id="{A5BA2FB5-EF38-9F76-7301-D50873FBD105}"/>
                </a:ext>
              </a:extLst>
            </p:cNvPr>
            <p:cNvSpPr>
              <a:spLocks noChangeArrowheads="1"/>
            </p:cNvSpPr>
            <p:nvPr/>
          </p:nvSpPr>
          <p:spPr bwMode="auto">
            <a:xfrm>
              <a:off x="9417516" y="1287592"/>
              <a:ext cx="56265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UA" sz="1000" b="1" u="none" strike="noStrike" cap="none" normalizeH="0" baseline="0" dirty="0">
                  <a:ln>
                    <a:noFill/>
                  </a:ln>
                  <a:solidFill>
                    <a:srgbClr val="193C6E"/>
                  </a:solidFill>
                  <a:effectLst/>
                  <a:latin typeface="Arial Narrow" panose="020B0604020202020204" pitchFamily="34" charset="0"/>
                  <a:cs typeface="Arial Narrow" panose="020B0604020202020204" pitchFamily="34" charset="0"/>
                </a:rPr>
                <a:t>CB </a:t>
              </a:r>
              <a:r>
                <a:rPr kumimoji="0" lang="en-US" altLang="ru-UA" sz="1000" b="1" u="none" strike="noStrike" cap="none" normalizeH="0" baseline="0" dirty="0" err="1">
                  <a:ln>
                    <a:noFill/>
                  </a:ln>
                  <a:solidFill>
                    <a:srgbClr val="193C6E"/>
                  </a:solidFill>
                  <a:effectLst/>
                  <a:latin typeface="Arial Narrow" panose="020B0604020202020204" pitchFamily="34" charset="0"/>
                  <a:cs typeface="Arial Narrow" panose="020B0604020202020204" pitchFamily="34" charset="0"/>
                </a:rPr>
                <a:t>Globals</a:t>
              </a:r>
              <a:endParaRPr kumimoji="0" lang="ru-UA" altLang="ru-UA" sz="1000" b="1" u="none" strike="noStrike" cap="none" normalizeH="0" baseline="0">
                <a:ln>
                  <a:noFill/>
                </a:ln>
                <a:solidFill>
                  <a:srgbClr val="193C6E"/>
                </a:solidFill>
                <a:effectLst/>
                <a:latin typeface="Arial Narrow" panose="020B0604020202020204" pitchFamily="34" charset="0"/>
                <a:cs typeface="Arial Narrow" panose="020B0604020202020204" pitchFamily="34" charset="0"/>
              </a:endParaRPr>
            </a:p>
          </p:txBody>
        </p:sp>
        <p:sp>
          <p:nvSpPr>
            <p:cNvPr id="85" name="TextBox 84">
              <a:extLst>
                <a:ext uri="{FF2B5EF4-FFF2-40B4-BE49-F238E27FC236}">
                  <a16:creationId xmlns:a16="http://schemas.microsoft.com/office/drawing/2014/main" id="{827E2BE0-7F63-B22B-5FA0-D7EFC90553DB}"/>
                </a:ext>
              </a:extLst>
            </p:cNvPr>
            <p:cNvSpPr txBox="1"/>
            <p:nvPr/>
          </p:nvSpPr>
          <p:spPr>
            <a:xfrm>
              <a:off x="9046977" y="1352239"/>
              <a:ext cx="1301868" cy="338554"/>
            </a:xfrm>
            <a:prstGeom prst="rect">
              <a:avLst/>
            </a:prstGeom>
            <a:noFill/>
          </p:spPr>
          <p:txBody>
            <a:bodyPr wrap="square" rtlCol="0">
              <a:spAutoFit/>
            </a:bodyPr>
            <a:lstStyle/>
            <a:p>
              <a:pPr algn="ctr"/>
              <a:r>
                <a:rPr lang="fr-FR" sz="1600" b="1" dirty="0">
                  <a:solidFill>
                    <a:srgbClr val="BF965C"/>
                  </a:solidFill>
                  <a:latin typeface="Arial" panose="020B0604020202020204" pitchFamily="34" charset="0"/>
                  <a:ea typeface="Open Sans" panose="020B0606030504020204" pitchFamily="34" charset="0"/>
                  <a:cs typeface="Arial" panose="020B0604020202020204" pitchFamily="34" charset="0"/>
                </a:rPr>
                <a:t>8K</a:t>
              </a:r>
              <a:endParaRPr lang="ru-RU" sz="1600" b="1" dirty="0">
                <a:solidFill>
                  <a:srgbClr val="BF965C"/>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86" name="Group 85">
            <a:extLst>
              <a:ext uri="{FF2B5EF4-FFF2-40B4-BE49-F238E27FC236}">
                <a16:creationId xmlns:a16="http://schemas.microsoft.com/office/drawing/2014/main" id="{C56BBA3A-B064-CE5C-8674-B429E35DD29B}"/>
              </a:ext>
            </a:extLst>
          </p:cNvPr>
          <p:cNvGrpSpPr/>
          <p:nvPr/>
        </p:nvGrpSpPr>
        <p:grpSpPr>
          <a:xfrm rot="272826">
            <a:off x="6830179" y="3537866"/>
            <a:ext cx="1301868" cy="403201"/>
            <a:chOff x="9046977" y="1287592"/>
            <a:chExt cx="1301868" cy="403201"/>
          </a:xfrm>
        </p:grpSpPr>
        <p:sp>
          <p:nvSpPr>
            <p:cNvPr id="87" name="Rectangle 11">
              <a:extLst>
                <a:ext uri="{FF2B5EF4-FFF2-40B4-BE49-F238E27FC236}">
                  <a16:creationId xmlns:a16="http://schemas.microsoft.com/office/drawing/2014/main" id="{16B3D605-6731-91B6-3186-9BEE94661A61}"/>
                </a:ext>
              </a:extLst>
            </p:cNvPr>
            <p:cNvSpPr>
              <a:spLocks noChangeArrowheads="1"/>
            </p:cNvSpPr>
            <p:nvPr/>
          </p:nvSpPr>
          <p:spPr bwMode="auto">
            <a:xfrm>
              <a:off x="9460797" y="1287592"/>
              <a:ext cx="4760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UA" sz="1000" b="1" u="none" strike="noStrike" cap="none" normalizeH="0" baseline="0" dirty="0">
                  <a:ln>
                    <a:noFill/>
                  </a:ln>
                  <a:solidFill>
                    <a:srgbClr val="193C6E"/>
                  </a:solidFill>
                  <a:effectLst/>
                  <a:latin typeface="Arial Narrow" panose="020B0604020202020204" pitchFamily="34" charset="0"/>
                  <a:cs typeface="Arial Narrow" panose="020B0604020202020204" pitchFamily="34" charset="0"/>
                </a:rPr>
                <a:t>Christie’s</a:t>
              </a:r>
              <a:endParaRPr kumimoji="0" lang="ru-UA" altLang="ru-UA" sz="1000" b="1" u="none" strike="noStrike" cap="none" normalizeH="0" baseline="0">
                <a:ln>
                  <a:noFill/>
                </a:ln>
                <a:solidFill>
                  <a:srgbClr val="193C6E"/>
                </a:solidFill>
                <a:effectLst/>
                <a:latin typeface="Arial Narrow" panose="020B0604020202020204" pitchFamily="34" charset="0"/>
                <a:cs typeface="Arial Narrow" panose="020B0604020202020204" pitchFamily="34" charset="0"/>
              </a:endParaRPr>
            </a:p>
          </p:txBody>
        </p:sp>
        <p:sp>
          <p:nvSpPr>
            <p:cNvPr id="88" name="TextBox 87">
              <a:extLst>
                <a:ext uri="{FF2B5EF4-FFF2-40B4-BE49-F238E27FC236}">
                  <a16:creationId xmlns:a16="http://schemas.microsoft.com/office/drawing/2014/main" id="{C38EA3A5-0138-C77A-C59C-9336C8544D82}"/>
                </a:ext>
              </a:extLst>
            </p:cNvPr>
            <p:cNvSpPr txBox="1"/>
            <p:nvPr/>
          </p:nvSpPr>
          <p:spPr>
            <a:xfrm>
              <a:off x="9046977" y="1352239"/>
              <a:ext cx="1301868" cy="338554"/>
            </a:xfrm>
            <a:prstGeom prst="rect">
              <a:avLst/>
            </a:prstGeom>
            <a:noFill/>
          </p:spPr>
          <p:txBody>
            <a:bodyPr wrap="square" rtlCol="0">
              <a:spAutoFit/>
            </a:bodyPr>
            <a:lstStyle/>
            <a:p>
              <a:pPr algn="ctr"/>
              <a:r>
                <a:rPr lang="fr-FR" sz="1600" b="1" dirty="0">
                  <a:solidFill>
                    <a:srgbClr val="BF965C"/>
                  </a:solidFill>
                  <a:latin typeface="Arial" panose="020B0604020202020204" pitchFamily="34" charset="0"/>
                  <a:ea typeface="Open Sans" panose="020B0606030504020204" pitchFamily="34" charset="0"/>
                  <a:cs typeface="Arial" panose="020B0604020202020204" pitchFamily="34" charset="0"/>
                </a:rPr>
                <a:t>15K</a:t>
              </a:r>
              <a:endParaRPr lang="ru-RU" sz="1600" b="1" dirty="0">
                <a:solidFill>
                  <a:srgbClr val="BF965C"/>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89" name="Group 88">
            <a:extLst>
              <a:ext uri="{FF2B5EF4-FFF2-40B4-BE49-F238E27FC236}">
                <a16:creationId xmlns:a16="http://schemas.microsoft.com/office/drawing/2014/main" id="{1E819E34-13C9-455E-C34A-2CB60853863D}"/>
              </a:ext>
            </a:extLst>
          </p:cNvPr>
          <p:cNvGrpSpPr/>
          <p:nvPr/>
        </p:nvGrpSpPr>
        <p:grpSpPr>
          <a:xfrm rot="18703737">
            <a:off x="7419889" y="4639111"/>
            <a:ext cx="1301868" cy="403200"/>
            <a:chOff x="9046977" y="1287593"/>
            <a:chExt cx="1301868" cy="403200"/>
          </a:xfrm>
        </p:grpSpPr>
        <p:sp>
          <p:nvSpPr>
            <p:cNvPr id="90" name="Rectangle 11">
              <a:extLst>
                <a:ext uri="{FF2B5EF4-FFF2-40B4-BE49-F238E27FC236}">
                  <a16:creationId xmlns:a16="http://schemas.microsoft.com/office/drawing/2014/main" id="{32875FA6-6F9C-0C45-1415-91A2D2EECC1C}"/>
                </a:ext>
              </a:extLst>
            </p:cNvPr>
            <p:cNvSpPr>
              <a:spLocks noChangeArrowheads="1"/>
            </p:cNvSpPr>
            <p:nvPr/>
          </p:nvSpPr>
          <p:spPr bwMode="auto">
            <a:xfrm>
              <a:off x="9293284" y="1287593"/>
              <a:ext cx="81111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UA" sz="1000" b="1" u="none" strike="noStrike" cap="none" normalizeH="0" baseline="0" dirty="0">
                  <a:ln>
                    <a:noFill/>
                  </a:ln>
                  <a:solidFill>
                    <a:srgbClr val="193C6E"/>
                  </a:solidFill>
                  <a:effectLst/>
                  <a:latin typeface="Arial Narrow" panose="020B0604020202020204" pitchFamily="34" charset="0"/>
                  <a:cs typeface="Arial Narrow" panose="020B0604020202020204" pitchFamily="34" charset="0"/>
                </a:rPr>
                <a:t>Luxury Portfolio</a:t>
              </a:r>
              <a:endParaRPr kumimoji="0" lang="ru-UA" altLang="ru-UA" sz="1000" b="1" u="none" strike="noStrike" cap="none" normalizeH="0" baseline="0">
                <a:ln>
                  <a:noFill/>
                </a:ln>
                <a:solidFill>
                  <a:srgbClr val="193C6E"/>
                </a:solidFill>
                <a:effectLst/>
                <a:latin typeface="Arial Narrow" panose="020B0604020202020204" pitchFamily="34" charset="0"/>
                <a:cs typeface="Arial Narrow" panose="020B0604020202020204" pitchFamily="34" charset="0"/>
              </a:endParaRPr>
            </a:p>
          </p:txBody>
        </p:sp>
        <p:sp>
          <p:nvSpPr>
            <p:cNvPr id="91" name="TextBox 90">
              <a:extLst>
                <a:ext uri="{FF2B5EF4-FFF2-40B4-BE49-F238E27FC236}">
                  <a16:creationId xmlns:a16="http://schemas.microsoft.com/office/drawing/2014/main" id="{AC55DEDA-C976-DAAE-0DA2-C516F2BBAE29}"/>
                </a:ext>
              </a:extLst>
            </p:cNvPr>
            <p:cNvSpPr txBox="1"/>
            <p:nvPr/>
          </p:nvSpPr>
          <p:spPr>
            <a:xfrm>
              <a:off x="9046977" y="1352239"/>
              <a:ext cx="1301868" cy="338554"/>
            </a:xfrm>
            <a:prstGeom prst="rect">
              <a:avLst/>
            </a:prstGeom>
            <a:noFill/>
          </p:spPr>
          <p:txBody>
            <a:bodyPr wrap="square" rtlCol="0">
              <a:spAutoFit/>
            </a:bodyPr>
            <a:lstStyle/>
            <a:p>
              <a:pPr algn="ctr"/>
              <a:r>
                <a:rPr lang="fr-FR" sz="1600" b="1" dirty="0">
                  <a:solidFill>
                    <a:srgbClr val="BF965C"/>
                  </a:solidFill>
                  <a:latin typeface="Arial" panose="020B0604020202020204" pitchFamily="34" charset="0"/>
                  <a:ea typeface="Open Sans" panose="020B0606030504020204" pitchFamily="34" charset="0"/>
                  <a:cs typeface="Arial" panose="020B0604020202020204" pitchFamily="34" charset="0"/>
                </a:rPr>
                <a:t>19K</a:t>
              </a:r>
              <a:endParaRPr lang="ru-RU" sz="1600" b="1" dirty="0">
                <a:solidFill>
                  <a:srgbClr val="BF965C"/>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92" name="Group 91">
            <a:extLst>
              <a:ext uri="{FF2B5EF4-FFF2-40B4-BE49-F238E27FC236}">
                <a16:creationId xmlns:a16="http://schemas.microsoft.com/office/drawing/2014/main" id="{0520ACB8-4404-4C98-C99C-0A35EE3CA17D}"/>
              </a:ext>
            </a:extLst>
          </p:cNvPr>
          <p:cNvGrpSpPr/>
          <p:nvPr/>
        </p:nvGrpSpPr>
        <p:grpSpPr>
          <a:xfrm rot="14835091">
            <a:off x="8841785" y="4622444"/>
            <a:ext cx="1301868" cy="403200"/>
            <a:chOff x="9046977" y="1287593"/>
            <a:chExt cx="1301868" cy="403200"/>
          </a:xfrm>
        </p:grpSpPr>
        <p:sp>
          <p:nvSpPr>
            <p:cNvPr id="93" name="Rectangle 11">
              <a:extLst>
                <a:ext uri="{FF2B5EF4-FFF2-40B4-BE49-F238E27FC236}">
                  <a16:creationId xmlns:a16="http://schemas.microsoft.com/office/drawing/2014/main" id="{2869CCEB-A0F4-ADA6-E31D-7D9939182D2F}"/>
                </a:ext>
              </a:extLst>
            </p:cNvPr>
            <p:cNvSpPr>
              <a:spLocks noChangeArrowheads="1"/>
            </p:cNvSpPr>
            <p:nvPr/>
          </p:nvSpPr>
          <p:spPr bwMode="auto">
            <a:xfrm>
              <a:off x="9448775" y="1287593"/>
              <a:ext cx="5001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UA" sz="1000" b="1" u="none" strike="noStrike" cap="none" normalizeH="0" baseline="0" dirty="0">
                  <a:ln>
                    <a:noFill/>
                  </a:ln>
                  <a:solidFill>
                    <a:srgbClr val="193C6E"/>
                  </a:solidFill>
                  <a:effectLst/>
                  <a:latin typeface="Arial Narrow" panose="020B0604020202020204" pitchFamily="34" charset="0"/>
                  <a:cs typeface="Arial Narrow" panose="020B0604020202020204" pitchFamily="34" charset="0"/>
                </a:rPr>
                <a:t>Sotheby’s</a:t>
              </a:r>
              <a:endParaRPr kumimoji="0" lang="ru-UA" altLang="ru-UA" sz="1000" b="1" u="none" strike="noStrike" cap="none" normalizeH="0" baseline="0">
                <a:ln>
                  <a:noFill/>
                </a:ln>
                <a:solidFill>
                  <a:srgbClr val="193C6E"/>
                </a:solidFill>
                <a:effectLst/>
                <a:latin typeface="Arial Narrow" panose="020B0604020202020204" pitchFamily="34" charset="0"/>
                <a:cs typeface="Arial Narrow" panose="020B0604020202020204" pitchFamily="34" charset="0"/>
              </a:endParaRPr>
            </a:p>
          </p:txBody>
        </p:sp>
        <p:sp>
          <p:nvSpPr>
            <p:cNvPr id="94" name="TextBox 93">
              <a:extLst>
                <a:ext uri="{FF2B5EF4-FFF2-40B4-BE49-F238E27FC236}">
                  <a16:creationId xmlns:a16="http://schemas.microsoft.com/office/drawing/2014/main" id="{FE138C3B-F863-AD11-9269-194EED6E8105}"/>
                </a:ext>
              </a:extLst>
            </p:cNvPr>
            <p:cNvSpPr txBox="1"/>
            <p:nvPr/>
          </p:nvSpPr>
          <p:spPr>
            <a:xfrm>
              <a:off x="9046977" y="1352239"/>
              <a:ext cx="1301868" cy="338554"/>
            </a:xfrm>
            <a:prstGeom prst="rect">
              <a:avLst/>
            </a:prstGeom>
            <a:noFill/>
          </p:spPr>
          <p:txBody>
            <a:bodyPr wrap="square" rtlCol="0">
              <a:spAutoFit/>
            </a:bodyPr>
            <a:lstStyle/>
            <a:p>
              <a:pPr algn="ctr"/>
              <a:r>
                <a:rPr lang="fr-FR" sz="1600" b="1" dirty="0">
                  <a:solidFill>
                    <a:srgbClr val="BF965C"/>
                  </a:solidFill>
                  <a:latin typeface="Arial" panose="020B0604020202020204" pitchFamily="34" charset="0"/>
                  <a:ea typeface="Open Sans" panose="020B0606030504020204" pitchFamily="34" charset="0"/>
                  <a:cs typeface="Arial" panose="020B0604020202020204" pitchFamily="34" charset="0"/>
                </a:rPr>
                <a:t>22K</a:t>
              </a:r>
              <a:endParaRPr lang="ru-RU" sz="1600" b="1" dirty="0">
                <a:solidFill>
                  <a:srgbClr val="BF965C"/>
                </a:solidFill>
                <a:latin typeface="Arial" panose="020B0604020202020204" pitchFamily="34" charset="0"/>
                <a:ea typeface="Open Sans" panose="020B0606030504020204" pitchFamily="34" charset="0"/>
                <a:cs typeface="Arial" panose="020B0604020202020204" pitchFamily="34" charset="0"/>
              </a:endParaRPr>
            </a:p>
          </p:txBody>
        </p:sp>
      </p:grpSp>
      <p:sp>
        <p:nvSpPr>
          <p:cNvPr id="95" name="*All reports published January 2023 based on data available at the end of December 2022. Reports pulled from Trendgraphix, Inc.">
            <a:extLst>
              <a:ext uri="{FF2B5EF4-FFF2-40B4-BE49-F238E27FC236}">
                <a16:creationId xmlns:a16="http://schemas.microsoft.com/office/drawing/2014/main" id="{5B622FBA-9900-4D32-0D7B-2473D2A6D0D3}"/>
              </a:ext>
            </a:extLst>
          </p:cNvPr>
          <p:cNvSpPr txBox="1"/>
          <p:nvPr/>
        </p:nvSpPr>
        <p:spPr>
          <a:xfrm>
            <a:off x="7278623" y="6276952"/>
            <a:ext cx="3265841" cy="184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600">
                <a:solidFill>
                  <a:srgbClr val="000000"/>
                </a:solidFill>
                <a:latin typeface="Open Sans Light"/>
                <a:ea typeface="Open Sans Light"/>
                <a:cs typeface="Open Sans Light"/>
                <a:sym typeface="Open Sans Light"/>
              </a:defRPr>
            </a:lvl1pPr>
          </a:lstStyle>
          <a:p>
            <a:pPr algn="ctr"/>
            <a:r>
              <a:rPr lang="en-US" dirty="0">
                <a:solidFill>
                  <a:srgbClr val="193C6E"/>
                </a:solidFill>
              </a:rPr>
              <a:t>*Lang Realty offers global reach through our luxury partnership with </a:t>
            </a:r>
            <a:r>
              <a:rPr lang="en-US" dirty="0" err="1">
                <a:solidFill>
                  <a:srgbClr val="193C6E"/>
                </a:solidFill>
              </a:rPr>
              <a:t>Luxuryrealestate.com</a:t>
            </a:r>
            <a:r>
              <a:rPr lang="en-US" dirty="0">
                <a:solidFill>
                  <a:srgbClr val="193C6E"/>
                </a:solidFill>
              </a:rPr>
              <a:t>.</a:t>
            </a:r>
          </a:p>
        </p:txBody>
      </p:sp>
      <p:sp>
        <p:nvSpPr>
          <p:cNvPr id="98" name="Exceptional Service.  Extraordinary Results.">
            <a:extLst>
              <a:ext uri="{FF2B5EF4-FFF2-40B4-BE49-F238E27FC236}">
                <a16:creationId xmlns:a16="http://schemas.microsoft.com/office/drawing/2014/main" id="{FBC0E486-3AFB-DFCA-9E8E-9CF12E92CCD0}"/>
              </a:ext>
            </a:extLst>
          </p:cNvPr>
          <p:cNvSpPr txBox="1">
            <a:spLocks/>
          </p:cNvSpPr>
          <p:nvPr/>
        </p:nvSpPr>
        <p:spPr>
          <a:xfrm>
            <a:off x="537732" y="5553391"/>
            <a:ext cx="5085022" cy="78031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ACTIVE LISTINGS</a:t>
            </a:r>
          </a:p>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PRICED OVER $1,000,000</a:t>
            </a:r>
          </a:p>
          <a:p>
            <a:pPr>
              <a:defRPr sz="2200">
                <a:solidFill>
                  <a:srgbClr val="000000"/>
                </a:solidFill>
                <a:latin typeface="Playfair Display Regular"/>
                <a:ea typeface="Playfair Display Regular"/>
                <a:cs typeface="Playfair Display Regular"/>
                <a:sym typeface="Playfair Display Regular"/>
              </a:defRPr>
            </a:pPr>
            <a:endParaRPr lang="en-US" sz="1800" dirty="0">
              <a:solidFill>
                <a:srgbClr val="193C6E"/>
              </a:solidFill>
              <a:latin typeface="Arial" panose="020B0604020202020204" pitchFamily="34" charset="0"/>
              <a:cs typeface="Arial" panose="020B0604020202020204" pitchFamily="34" charset="0"/>
            </a:endParaRPr>
          </a:p>
        </p:txBody>
      </p:sp>
      <p:sp>
        <p:nvSpPr>
          <p:cNvPr id="99" name="Exceptional Service.  Extraordinary Results.">
            <a:extLst>
              <a:ext uri="{FF2B5EF4-FFF2-40B4-BE49-F238E27FC236}">
                <a16:creationId xmlns:a16="http://schemas.microsoft.com/office/drawing/2014/main" id="{1B8EBAF8-7606-5506-B8CE-CED710328D92}"/>
              </a:ext>
            </a:extLst>
          </p:cNvPr>
          <p:cNvSpPr txBox="1">
            <a:spLocks/>
          </p:cNvSpPr>
          <p:nvPr/>
        </p:nvSpPr>
        <p:spPr>
          <a:xfrm>
            <a:off x="537732" y="6010591"/>
            <a:ext cx="5085022" cy="78031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400" dirty="0">
                <a:solidFill>
                  <a:srgbClr val="193C6E"/>
                </a:solidFill>
                <a:latin typeface="Arial" panose="020B0604020202020204" pitchFamily="34" charset="0"/>
                <a:cs typeface="Arial" panose="020B0604020202020204" pitchFamily="34" charset="0"/>
              </a:rPr>
              <a:t>LANG + LUXURY REAL ESTATE*   25,126</a:t>
            </a:r>
          </a:p>
        </p:txBody>
      </p:sp>
      <p:pic>
        <p:nvPicPr>
          <p:cNvPr id="2" name="Picture 1">
            <a:extLst>
              <a:ext uri="{FF2B5EF4-FFF2-40B4-BE49-F238E27FC236}">
                <a16:creationId xmlns:a16="http://schemas.microsoft.com/office/drawing/2014/main" id="{62281063-67C4-C875-539C-551A80675684}"/>
              </a:ext>
            </a:extLst>
          </p:cNvPr>
          <p:cNvPicPr>
            <a:picLocks noChangeAspect="1"/>
          </p:cNvPicPr>
          <p:nvPr/>
        </p:nvPicPr>
        <p:blipFill>
          <a:blip r:embed="rId2"/>
          <a:stretch>
            <a:fillRect/>
          </a:stretch>
        </p:blipFill>
        <p:spPr>
          <a:xfrm>
            <a:off x="9625473" y="3544130"/>
            <a:ext cx="1301684" cy="459015"/>
          </a:xfrm>
          <a:prstGeom prst="rect">
            <a:avLst/>
          </a:prstGeom>
        </p:spPr>
      </p:pic>
      <p:pic>
        <p:nvPicPr>
          <p:cNvPr id="3" name="Picture 2">
            <a:extLst>
              <a:ext uri="{FF2B5EF4-FFF2-40B4-BE49-F238E27FC236}">
                <a16:creationId xmlns:a16="http://schemas.microsoft.com/office/drawing/2014/main" id="{98004881-0535-D80F-BB43-98ABE961573E}"/>
              </a:ext>
            </a:extLst>
          </p:cNvPr>
          <p:cNvPicPr>
            <a:picLocks noChangeAspect="1"/>
          </p:cNvPicPr>
          <p:nvPr/>
        </p:nvPicPr>
        <p:blipFill>
          <a:blip r:embed="rId3"/>
          <a:stretch>
            <a:fillRect/>
          </a:stretch>
        </p:blipFill>
        <p:spPr>
          <a:xfrm>
            <a:off x="8477099" y="3106566"/>
            <a:ext cx="608908" cy="1046073"/>
          </a:xfrm>
          <a:prstGeom prst="rect">
            <a:avLst/>
          </a:prstGeom>
          <a:noFill/>
        </p:spPr>
      </p:pic>
    </p:spTree>
    <p:extLst>
      <p:ext uri="{BB962C8B-B14F-4D97-AF65-F5344CB8AC3E}">
        <p14:creationId xmlns:p14="http://schemas.microsoft.com/office/powerpoint/2010/main" val="168333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p:tmAbs val="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2/3*#ppt_w"/>
                                          </p:val>
                                        </p:tav>
                                        <p:tav tm="100000">
                                          <p:val>
                                            <p:strVal val="#ppt_w"/>
                                          </p:val>
                                        </p:tav>
                                      </p:tavLst>
                                    </p:anim>
                                    <p:anim calcmode="lin" valueType="num">
                                      <p:cBhvr>
                                        <p:cTn id="8" dur="1000" fill="hold"/>
                                        <p:tgtEl>
                                          <p:spTgt spid="11"/>
                                        </p:tgtEl>
                                        <p:attrNameLst>
                                          <p:attrName>ppt_h</p:attrName>
                                        </p:attrNameLst>
                                      </p:cBhvr>
                                      <p:tavLst>
                                        <p:tav tm="0">
                                          <p:val>
                                            <p:strVal val="2/3*#ppt_h"/>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child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fade">
                                      <p:cBhvr>
                                        <p:cTn id="32" dur="2000"/>
                                        <p:tgtEl>
                                          <p:spTgt spid="98"/>
                                        </p:tgtEl>
                                      </p:cBhvr>
                                    </p:animEffect>
                                  </p:childTnLst>
                                </p:cTn>
                              </p:par>
                            </p:childTnLst>
                          </p:cTn>
                        </p:par>
                        <p:par>
                          <p:cTn id="33" fill="hold">
                            <p:stCondLst>
                              <p:cond delay="8000"/>
                            </p:stCondLst>
                            <p:childTnLst>
                              <p:par>
                                <p:cTn id="34" presetID="10" presetClass="entr" presetSubtype="0" fill="hold" grpId="0" nodeType="after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fade">
                                      <p:cBhvr>
                                        <p:cTn id="36" dur="2000"/>
                                        <p:tgtEl>
                                          <p:spTgt spid="9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down)">
                                      <p:cBhvr>
                                        <p:cTn id="39" dur="500"/>
                                        <p:tgtEl>
                                          <p:spTgt spid="4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down)">
                                      <p:cBhvr>
                                        <p:cTn id="42" dur="500"/>
                                        <p:tgtEl>
                                          <p:spTgt spid="5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500"/>
                                        <p:tgtEl>
                                          <p:spTgt spid="6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wipe(down)">
                                      <p:cBhvr>
                                        <p:cTn id="48" dur="500"/>
                                        <p:tgtEl>
                                          <p:spTgt spid="6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down)">
                                      <p:cBhvr>
                                        <p:cTn id="51" dur="500"/>
                                        <p:tgtEl>
                                          <p:spTgt spid="6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wipe(down)">
                                      <p:cBhvr>
                                        <p:cTn id="54" dur="500"/>
                                        <p:tgtEl>
                                          <p:spTgt spid="69"/>
                                        </p:tgtEl>
                                      </p:cBhvr>
                                    </p:animEffect>
                                  </p:childTnLst>
                                </p:cTn>
                              </p:par>
                              <p:par>
                                <p:cTn id="55" presetID="10"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par>
                                <p:cTn id="58" presetID="10"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22" presetClass="entr" presetSubtype="4" fill="hold" nodeType="withEffect">
                                  <p:stCondLst>
                                    <p:cond delay="1500"/>
                                  </p:stCondLst>
                                  <p:childTnLst>
                                    <p:set>
                                      <p:cBhvr>
                                        <p:cTn id="65" dur="1" fill="hold">
                                          <p:stCondLst>
                                            <p:cond delay="0"/>
                                          </p:stCondLst>
                                        </p:cTn>
                                        <p:tgtEl>
                                          <p:spTgt spid="80"/>
                                        </p:tgtEl>
                                        <p:attrNameLst>
                                          <p:attrName>style.visibility</p:attrName>
                                        </p:attrNameLst>
                                      </p:cBhvr>
                                      <p:to>
                                        <p:strVal val="visible"/>
                                      </p:to>
                                    </p:set>
                                    <p:animEffect transition="in" filter="wipe(down)">
                                      <p:cBhvr>
                                        <p:cTn id="66" dur="500"/>
                                        <p:tgtEl>
                                          <p:spTgt spid="80"/>
                                        </p:tgtEl>
                                      </p:cBhvr>
                                    </p:animEffect>
                                  </p:childTnLst>
                                </p:cTn>
                              </p:par>
                              <p:par>
                                <p:cTn id="67" presetID="22" presetClass="entr" presetSubtype="4" fill="hold" nodeType="withEffect">
                                  <p:stCondLst>
                                    <p:cond delay="1500"/>
                                  </p:stCondLst>
                                  <p:childTnLst>
                                    <p:set>
                                      <p:cBhvr>
                                        <p:cTn id="68" dur="1" fill="hold">
                                          <p:stCondLst>
                                            <p:cond delay="0"/>
                                          </p:stCondLst>
                                        </p:cTn>
                                        <p:tgtEl>
                                          <p:spTgt spid="83"/>
                                        </p:tgtEl>
                                        <p:attrNameLst>
                                          <p:attrName>style.visibility</p:attrName>
                                        </p:attrNameLst>
                                      </p:cBhvr>
                                      <p:to>
                                        <p:strVal val="visible"/>
                                      </p:to>
                                    </p:set>
                                    <p:animEffect transition="in" filter="wipe(down)">
                                      <p:cBhvr>
                                        <p:cTn id="69" dur="500"/>
                                        <p:tgtEl>
                                          <p:spTgt spid="83"/>
                                        </p:tgtEl>
                                      </p:cBhvr>
                                    </p:animEffect>
                                  </p:childTnLst>
                                </p:cTn>
                              </p:par>
                              <p:par>
                                <p:cTn id="70" presetID="22" presetClass="entr" presetSubtype="4" fill="hold" nodeType="withEffect">
                                  <p:stCondLst>
                                    <p:cond delay="1500"/>
                                  </p:stCondLst>
                                  <p:childTnLst>
                                    <p:set>
                                      <p:cBhvr>
                                        <p:cTn id="71" dur="1" fill="hold">
                                          <p:stCondLst>
                                            <p:cond delay="0"/>
                                          </p:stCondLst>
                                        </p:cTn>
                                        <p:tgtEl>
                                          <p:spTgt spid="86"/>
                                        </p:tgtEl>
                                        <p:attrNameLst>
                                          <p:attrName>style.visibility</p:attrName>
                                        </p:attrNameLst>
                                      </p:cBhvr>
                                      <p:to>
                                        <p:strVal val="visible"/>
                                      </p:to>
                                    </p:set>
                                    <p:animEffect transition="in" filter="wipe(down)">
                                      <p:cBhvr>
                                        <p:cTn id="72" dur="500"/>
                                        <p:tgtEl>
                                          <p:spTgt spid="86"/>
                                        </p:tgtEl>
                                      </p:cBhvr>
                                    </p:animEffect>
                                  </p:childTnLst>
                                </p:cTn>
                              </p:par>
                              <p:par>
                                <p:cTn id="73" presetID="22" presetClass="entr" presetSubtype="4" fill="hold" nodeType="withEffect">
                                  <p:stCondLst>
                                    <p:cond delay="1500"/>
                                  </p:stCondLst>
                                  <p:childTnLst>
                                    <p:set>
                                      <p:cBhvr>
                                        <p:cTn id="74" dur="1" fill="hold">
                                          <p:stCondLst>
                                            <p:cond delay="0"/>
                                          </p:stCondLst>
                                        </p:cTn>
                                        <p:tgtEl>
                                          <p:spTgt spid="89"/>
                                        </p:tgtEl>
                                        <p:attrNameLst>
                                          <p:attrName>style.visibility</p:attrName>
                                        </p:attrNameLst>
                                      </p:cBhvr>
                                      <p:to>
                                        <p:strVal val="visible"/>
                                      </p:to>
                                    </p:set>
                                    <p:animEffect transition="in" filter="wipe(down)">
                                      <p:cBhvr>
                                        <p:cTn id="75" dur="500"/>
                                        <p:tgtEl>
                                          <p:spTgt spid="89"/>
                                        </p:tgtEl>
                                      </p:cBhvr>
                                    </p:animEffect>
                                  </p:childTnLst>
                                </p:cTn>
                              </p:par>
                              <p:par>
                                <p:cTn id="76" presetID="22" presetClass="entr" presetSubtype="4" fill="hold" nodeType="withEffect">
                                  <p:stCondLst>
                                    <p:cond delay="1500"/>
                                  </p:stCondLst>
                                  <p:childTnLst>
                                    <p:set>
                                      <p:cBhvr>
                                        <p:cTn id="77" dur="1" fill="hold">
                                          <p:stCondLst>
                                            <p:cond delay="0"/>
                                          </p:stCondLst>
                                        </p:cTn>
                                        <p:tgtEl>
                                          <p:spTgt spid="92"/>
                                        </p:tgtEl>
                                        <p:attrNameLst>
                                          <p:attrName>style.visibility</p:attrName>
                                        </p:attrNameLst>
                                      </p:cBhvr>
                                      <p:to>
                                        <p:strVal val="visible"/>
                                      </p:to>
                                    </p:set>
                                    <p:animEffect transition="in" filter="wipe(down)">
                                      <p:cBhvr>
                                        <p:cTn id="78" dur="500"/>
                                        <p:tgtEl>
                                          <p:spTgt spid="92"/>
                                        </p:tgtEl>
                                      </p:cBhvr>
                                    </p:animEffect>
                                  </p:childTnLst>
                                </p:cTn>
                              </p:par>
                            </p:childTnLst>
                          </p:cTn>
                        </p:par>
                        <p:par>
                          <p:cTn id="79" fill="hold">
                            <p:stCondLst>
                              <p:cond delay="10000"/>
                            </p:stCondLst>
                            <p:childTnLst>
                              <p:par>
                                <p:cTn id="80" presetID="10" presetClass="entr" presetSubtype="0" fill="hold" nodeType="after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fade">
                                      <p:cBhvr>
                                        <p:cTn id="82" dur="500"/>
                                        <p:tgtEl>
                                          <p:spTgt spid="76"/>
                                        </p:tgtEl>
                                      </p:cBhvr>
                                    </p:animEffect>
                                  </p:childTnLst>
                                </p:cTn>
                              </p:par>
                              <p:par>
                                <p:cTn id="83" presetID="10"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500"/>
                                        <p:tgtEl>
                                          <p:spTgt spid="2"/>
                                        </p:tgtEl>
                                      </p:cBhvr>
                                    </p:animEffect>
                                  </p:childTnLst>
                                </p:cTn>
                              </p:par>
                              <p:par>
                                <p:cTn id="86" presetID="10" presetClass="entr" presetSubtype="0" fill="hold" grpId="0" nodeType="withEffect">
                                  <p:stCondLst>
                                    <p:cond delay="1500"/>
                                  </p:stCondLst>
                                  <p:childTnLst>
                                    <p:set>
                                      <p:cBhvr>
                                        <p:cTn id="87" dur="1" fill="hold">
                                          <p:stCondLst>
                                            <p:cond delay="0"/>
                                          </p:stCondLst>
                                        </p:cTn>
                                        <p:tgtEl>
                                          <p:spTgt spid="95"/>
                                        </p:tgtEl>
                                        <p:attrNameLst>
                                          <p:attrName>style.visibility</p:attrName>
                                        </p:attrNameLst>
                                      </p:cBhvr>
                                      <p:to>
                                        <p:strVal val="visible"/>
                                      </p:to>
                                    </p:set>
                                    <p:animEffect transition="in" filter="fade">
                                      <p:cBhvr>
                                        <p:cTn id="88"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dvAuto="0"/>
      <p:bldP spid="12" grpId="0" advAuto="0"/>
      <p:bldP spid="13" grpId="0" advAuto="0"/>
      <p:bldP spid="14" grpId="0" advAuto="0"/>
      <p:bldP spid="21" grpId="0" advAuto="0"/>
      <p:bldP spid="22" grpId="0" advAuto="0"/>
      <p:bldP spid="46" grpId="0" animBg="1"/>
      <p:bldP spid="57" grpId="0" animBg="1"/>
      <p:bldP spid="60" grpId="0" animBg="1"/>
      <p:bldP spid="63" grpId="0" animBg="1"/>
      <p:bldP spid="66" grpId="0" animBg="1"/>
      <p:bldP spid="69" grpId="0" animBg="1"/>
      <p:bldP spid="95" grpId="0" animBg="1" advAuto="0"/>
      <p:bldP spid="98" grpId="0" advAuto="0"/>
      <p:bldP spid="99" grpId="0"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478516B8-9509-CED1-3941-6675E79F40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288" y="16846"/>
            <a:ext cx="12163518" cy="6841154"/>
          </a:xfrm>
          <a:prstGeom prst="rect">
            <a:avLst/>
          </a:prstGeom>
        </p:spPr>
      </p:pic>
      <p:grpSp>
        <p:nvGrpSpPr>
          <p:cNvPr id="23" name="Group 22">
            <a:extLst>
              <a:ext uri="{FF2B5EF4-FFF2-40B4-BE49-F238E27FC236}">
                <a16:creationId xmlns:a16="http://schemas.microsoft.com/office/drawing/2014/main" id="{6A13065E-5D2B-4C32-8FAB-FC84E33A729A}"/>
              </a:ext>
            </a:extLst>
          </p:cNvPr>
          <p:cNvGrpSpPr/>
          <p:nvPr/>
        </p:nvGrpSpPr>
        <p:grpSpPr>
          <a:xfrm>
            <a:off x="2358655" y="1279225"/>
            <a:ext cx="60326" cy="2514600"/>
            <a:chOff x="2471737" y="2201863"/>
            <a:chExt cx="60326" cy="3389312"/>
          </a:xfrm>
        </p:grpSpPr>
        <p:sp>
          <p:nvSpPr>
            <p:cNvPr id="22" name="Freeform 6">
              <a:extLst>
                <a:ext uri="{FF2B5EF4-FFF2-40B4-BE49-F238E27FC236}">
                  <a16:creationId xmlns:a16="http://schemas.microsoft.com/office/drawing/2014/main" id="{5539D867-C646-480B-B274-C9A6D92062B7}"/>
                </a:ext>
              </a:extLst>
            </p:cNvPr>
            <p:cNvSpPr>
              <a:spLocks/>
            </p:cNvSpPr>
            <p:nvPr/>
          </p:nvSpPr>
          <p:spPr bwMode="auto">
            <a:xfrm>
              <a:off x="2471738" y="2206625"/>
              <a:ext cx="60325" cy="3384550"/>
            </a:xfrm>
            <a:custGeom>
              <a:avLst/>
              <a:gdLst>
                <a:gd name="T0" fmla="*/ 8 w 16"/>
                <a:gd name="T1" fmla="*/ 888 h 888"/>
                <a:gd name="T2" fmla="*/ 0 w 16"/>
                <a:gd name="T3" fmla="*/ 880 h 888"/>
                <a:gd name="T4" fmla="*/ 0 w 16"/>
                <a:gd name="T5" fmla="*/ 7 h 888"/>
                <a:gd name="T6" fmla="*/ 8 w 16"/>
                <a:gd name="T7" fmla="*/ 0 h 888"/>
                <a:gd name="T8" fmla="*/ 16 w 16"/>
                <a:gd name="T9" fmla="*/ 7 h 888"/>
                <a:gd name="T10" fmla="*/ 16 w 16"/>
                <a:gd name="T11" fmla="*/ 880 h 888"/>
                <a:gd name="T12" fmla="*/ 8 w 16"/>
                <a:gd name="T13" fmla="*/ 888 h 888"/>
              </a:gdLst>
              <a:ahLst/>
              <a:cxnLst>
                <a:cxn ang="0">
                  <a:pos x="T0" y="T1"/>
                </a:cxn>
                <a:cxn ang="0">
                  <a:pos x="T2" y="T3"/>
                </a:cxn>
                <a:cxn ang="0">
                  <a:pos x="T4" y="T5"/>
                </a:cxn>
                <a:cxn ang="0">
                  <a:pos x="T6" y="T7"/>
                </a:cxn>
                <a:cxn ang="0">
                  <a:pos x="T8" y="T9"/>
                </a:cxn>
                <a:cxn ang="0">
                  <a:pos x="T10" y="T11"/>
                </a:cxn>
                <a:cxn ang="0">
                  <a:pos x="T12" y="T13"/>
                </a:cxn>
              </a:cxnLst>
              <a:rect l="0" t="0" r="r" b="b"/>
              <a:pathLst>
                <a:path w="16" h="888">
                  <a:moveTo>
                    <a:pt x="8" y="888"/>
                  </a:moveTo>
                  <a:cubicBezTo>
                    <a:pt x="4" y="888"/>
                    <a:pt x="0" y="884"/>
                    <a:pt x="0" y="880"/>
                  </a:cubicBezTo>
                  <a:cubicBezTo>
                    <a:pt x="0" y="7"/>
                    <a:pt x="0" y="7"/>
                    <a:pt x="0" y="7"/>
                  </a:cubicBezTo>
                  <a:cubicBezTo>
                    <a:pt x="0" y="3"/>
                    <a:pt x="4" y="0"/>
                    <a:pt x="8" y="0"/>
                  </a:cubicBezTo>
                  <a:cubicBezTo>
                    <a:pt x="13" y="0"/>
                    <a:pt x="16" y="3"/>
                    <a:pt x="16" y="7"/>
                  </a:cubicBezTo>
                  <a:cubicBezTo>
                    <a:pt x="16" y="880"/>
                    <a:pt x="16" y="880"/>
                    <a:pt x="16" y="880"/>
                  </a:cubicBezTo>
                  <a:cubicBezTo>
                    <a:pt x="16" y="884"/>
                    <a:pt x="13" y="888"/>
                    <a:pt x="8" y="888"/>
                  </a:cubicBezTo>
                  <a:close/>
                </a:path>
              </a:pathLst>
            </a:custGeom>
            <a:solidFill>
              <a:schemeClr val="bg2"/>
            </a:solidFill>
            <a:ln>
              <a:noFill/>
            </a:ln>
            <a:effectLst>
              <a:outerShdw blurRad="114300" dist="88900" dir="360000" algn="tl" rotWithShape="0">
                <a:schemeClr val="tx1">
                  <a:alpha val="69000"/>
                </a:scheme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lt1"/>
                  </a:solidFill>
                </a:rPr>
                <a:t> </a:t>
              </a:r>
              <a:endParaRPr lang="ru-UA">
                <a:solidFill>
                  <a:schemeClr val="lt1"/>
                </a:solidFill>
              </a:endParaRPr>
            </a:p>
          </p:txBody>
        </p:sp>
        <p:sp>
          <p:nvSpPr>
            <p:cNvPr id="6" name="Freeform 6">
              <a:extLst>
                <a:ext uri="{FF2B5EF4-FFF2-40B4-BE49-F238E27FC236}">
                  <a16:creationId xmlns:a16="http://schemas.microsoft.com/office/drawing/2014/main" id="{5BA598A7-2D61-45FA-B6C8-CF062DBEE538}"/>
                </a:ext>
              </a:extLst>
            </p:cNvPr>
            <p:cNvSpPr>
              <a:spLocks/>
            </p:cNvSpPr>
            <p:nvPr/>
          </p:nvSpPr>
          <p:spPr bwMode="auto">
            <a:xfrm>
              <a:off x="2471737" y="2201863"/>
              <a:ext cx="60325" cy="3384550"/>
            </a:xfrm>
            <a:custGeom>
              <a:avLst/>
              <a:gdLst>
                <a:gd name="T0" fmla="*/ 8 w 16"/>
                <a:gd name="T1" fmla="*/ 888 h 888"/>
                <a:gd name="T2" fmla="*/ 0 w 16"/>
                <a:gd name="T3" fmla="*/ 880 h 888"/>
                <a:gd name="T4" fmla="*/ 0 w 16"/>
                <a:gd name="T5" fmla="*/ 7 h 888"/>
                <a:gd name="T6" fmla="*/ 8 w 16"/>
                <a:gd name="T7" fmla="*/ 0 h 888"/>
                <a:gd name="T8" fmla="*/ 16 w 16"/>
                <a:gd name="T9" fmla="*/ 7 h 888"/>
                <a:gd name="T10" fmla="*/ 16 w 16"/>
                <a:gd name="T11" fmla="*/ 880 h 888"/>
                <a:gd name="T12" fmla="*/ 8 w 16"/>
                <a:gd name="T13" fmla="*/ 888 h 888"/>
              </a:gdLst>
              <a:ahLst/>
              <a:cxnLst>
                <a:cxn ang="0">
                  <a:pos x="T0" y="T1"/>
                </a:cxn>
                <a:cxn ang="0">
                  <a:pos x="T2" y="T3"/>
                </a:cxn>
                <a:cxn ang="0">
                  <a:pos x="T4" y="T5"/>
                </a:cxn>
                <a:cxn ang="0">
                  <a:pos x="T6" y="T7"/>
                </a:cxn>
                <a:cxn ang="0">
                  <a:pos x="T8" y="T9"/>
                </a:cxn>
                <a:cxn ang="0">
                  <a:pos x="T10" y="T11"/>
                </a:cxn>
                <a:cxn ang="0">
                  <a:pos x="T12" y="T13"/>
                </a:cxn>
              </a:cxnLst>
              <a:rect l="0" t="0" r="r" b="b"/>
              <a:pathLst>
                <a:path w="16" h="888">
                  <a:moveTo>
                    <a:pt x="8" y="888"/>
                  </a:moveTo>
                  <a:cubicBezTo>
                    <a:pt x="4" y="888"/>
                    <a:pt x="0" y="884"/>
                    <a:pt x="0" y="880"/>
                  </a:cubicBezTo>
                  <a:cubicBezTo>
                    <a:pt x="0" y="7"/>
                    <a:pt x="0" y="7"/>
                    <a:pt x="0" y="7"/>
                  </a:cubicBezTo>
                  <a:cubicBezTo>
                    <a:pt x="0" y="3"/>
                    <a:pt x="4" y="0"/>
                    <a:pt x="8" y="0"/>
                  </a:cubicBezTo>
                  <a:cubicBezTo>
                    <a:pt x="13" y="0"/>
                    <a:pt x="16" y="3"/>
                    <a:pt x="16" y="7"/>
                  </a:cubicBezTo>
                  <a:cubicBezTo>
                    <a:pt x="16" y="880"/>
                    <a:pt x="16" y="880"/>
                    <a:pt x="16" y="880"/>
                  </a:cubicBezTo>
                  <a:cubicBezTo>
                    <a:pt x="16" y="884"/>
                    <a:pt x="13" y="888"/>
                    <a:pt x="8" y="888"/>
                  </a:cubicBezTo>
                  <a:close/>
                </a:path>
              </a:pathLst>
            </a:custGeom>
            <a:gradFill>
              <a:gsLst>
                <a:gs pos="0">
                  <a:schemeClr val="accent1">
                    <a:lumMod val="5000"/>
                    <a:lumOff val="95000"/>
                  </a:schemeClr>
                </a:gs>
                <a:gs pos="100000">
                  <a:schemeClr val="accent1">
                    <a:lumMod val="30000"/>
                    <a:lumOff val="70000"/>
                  </a:schemeClr>
                </a:gs>
              </a:gsLst>
              <a:lin ang="0" scaled="0"/>
            </a:gradFill>
            <a:ln>
              <a:noFill/>
            </a:ln>
            <a:effectLst>
              <a:outerShdw blurRad="127000" dist="63500" dir="13200000" algn="br" rotWithShape="0">
                <a:schemeClr val="tx2"/>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24" name="Group 23">
            <a:extLst>
              <a:ext uri="{FF2B5EF4-FFF2-40B4-BE49-F238E27FC236}">
                <a16:creationId xmlns:a16="http://schemas.microsoft.com/office/drawing/2014/main" id="{3F5DBE59-4DE6-4066-802C-04F3EC1B63FC}"/>
              </a:ext>
            </a:extLst>
          </p:cNvPr>
          <p:cNvGrpSpPr/>
          <p:nvPr/>
        </p:nvGrpSpPr>
        <p:grpSpPr>
          <a:xfrm>
            <a:off x="4219205" y="1279225"/>
            <a:ext cx="60326" cy="2514600"/>
            <a:chOff x="2471737" y="2201863"/>
            <a:chExt cx="60326" cy="3389312"/>
          </a:xfrm>
        </p:grpSpPr>
        <p:sp>
          <p:nvSpPr>
            <p:cNvPr id="25" name="Freeform 6">
              <a:extLst>
                <a:ext uri="{FF2B5EF4-FFF2-40B4-BE49-F238E27FC236}">
                  <a16:creationId xmlns:a16="http://schemas.microsoft.com/office/drawing/2014/main" id="{64932B10-7D7E-4D12-B844-C66B59D4CD6E}"/>
                </a:ext>
              </a:extLst>
            </p:cNvPr>
            <p:cNvSpPr>
              <a:spLocks/>
            </p:cNvSpPr>
            <p:nvPr/>
          </p:nvSpPr>
          <p:spPr bwMode="auto">
            <a:xfrm>
              <a:off x="2471738" y="2206625"/>
              <a:ext cx="60325" cy="3384550"/>
            </a:xfrm>
            <a:custGeom>
              <a:avLst/>
              <a:gdLst>
                <a:gd name="T0" fmla="*/ 8 w 16"/>
                <a:gd name="T1" fmla="*/ 888 h 888"/>
                <a:gd name="T2" fmla="*/ 0 w 16"/>
                <a:gd name="T3" fmla="*/ 880 h 888"/>
                <a:gd name="T4" fmla="*/ 0 w 16"/>
                <a:gd name="T5" fmla="*/ 7 h 888"/>
                <a:gd name="T6" fmla="*/ 8 w 16"/>
                <a:gd name="T7" fmla="*/ 0 h 888"/>
                <a:gd name="T8" fmla="*/ 16 w 16"/>
                <a:gd name="T9" fmla="*/ 7 h 888"/>
                <a:gd name="T10" fmla="*/ 16 w 16"/>
                <a:gd name="T11" fmla="*/ 880 h 888"/>
                <a:gd name="T12" fmla="*/ 8 w 16"/>
                <a:gd name="T13" fmla="*/ 888 h 888"/>
              </a:gdLst>
              <a:ahLst/>
              <a:cxnLst>
                <a:cxn ang="0">
                  <a:pos x="T0" y="T1"/>
                </a:cxn>
                <a:cxn ang="0">
                  <a:pos x="T2" y="T3"/>
                </a:cxn>
                <a:cxn ang="0">
                  <a:pos x="T4" y="T5"/>
                </a:cxn>
                <a:cxn ang="0">
                  <a:pos x="T6" y="T7"/>
                </a:cxn>
                <a:cxn ang="0">
                  <a:pos x="T8" y="T9"/>
                </a:cxn>
                <a:cxn ang="0">
                  <a:pos x="T10" y="T11"/>
                </a:cxn>
                <a:cxn ang="0">
                  <a:pos x="T12" y="T13"/>
                </a:cxn>
              </a:cxnLst>
              <a:rect l="0" t="0" r="r" b="b"/>
              <a:pathLst>
                <a:path w="16" h="888">
                  <a:moveTo>
                    <a:pt x="8" y="888"/>
                  </a:moveTo>
                  <a:cubicBezTo>
                    <a:pt x="4" y="888"/>
                    <a:pt x="0" y="884"/>
                    <a:pt x="0" y="880"/>
                  </a:cubicBezTo>
                  <a:cubicBezTo>
                    <a:pt x="0" y="7"/>
                    <a:pt x="0" y="7"/>
                    <a:pt x="0" y="7"/>
                  </a:cubicBezTo>
                  <a:cubicBezTo>
                    <a:pt x="0" y="3"/>
                    <a:pt x="4" y="0"/>
                    <a:pt x="8" y="0"/>
                  </a:cubicBezTo>
                  <a:cubicBezTo>
                    <a:pt x="13" y="0"/>
                    <a:pt x="16" y="3"/>
                    <a:pt x="16" y="7"/>
                  </a:cubicBezTo>
                  <a:cubicBezTo>
                    <a:pt x="16" y="880"/>
                    <a:pt x="16" y="880"/>
                    <a:pt x="16" y="880"/>
                  </a:cubicBezTo>
                  <a:cubicBezTo>
                    <a:pt x="16" y="884"/>
                    <a:pt x="13" y="888"/>
                    <a:pt x="8" y="888"/>
                  </a:cubicBezTo>
                  <a:close/>
                </a:path>
              </a:pathLst>
            </a:custGeom>
            <a:solidFill>
              <a:schemeClr val="bg2"/>
            </a:solidFill>
            <a:ln>
              <a:noFill/>
            </a:ln>
            <a:effectLst>
              <a:outerShdw blurRad="114300" dist="88900" dir="360000" algn="tl" rotWithShape="0">
                <a:schemeClr val="tx1">
                  <a:alpha val="69000"/>
                </a:scheme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lt1"/>
                  </a:solidFill>
                </a:rPr>
                <a:t> </a:t>
              </a:r>
              <a:endParaRPr lang="ru-UA">
                <a:solidFill>
                  <a:schemeClr val="lt1"/>
                </a:solidFill>
              </a:endParaRPr>
            </a:p>
          </p:txBody>
        </p:sp>
        <p:sp>
          <p:nvSpPr>
            <p:cNvPr id="26" name="Freeform 6">
              <a:extLst>
                <a:ext uri="{FF2B5EF4-FFF2-40B4-BE49-F238E27FC236}">
                  <a16:creationId xmlns:a16="http://schemas.microsoft.com/office/drawing/2014/main" id="{A6B0A1DC-788F-47BA-9172-00CDF29341BB}"/>
                </a:ext>
              </a:extLst>
            </p:cNvPr>
            <p:cNvSpPr>
              <a:spLocks/>
            </p:cNvSpPr>
            <p:nvPr/>
          </p:nvSpPr>
          <p:spPr bwMode="auto">
            <a:xfrm>
              <a:off x="2471737" y="2201863"/>
              <a:ext cx="60325" cy="3384550"/>
            </a:xfrm>
            <a:custGeom>
              <a:avLst/>
              <a:gdLst>
                <a:gd name="T0" fmla="*/ 8 w 16"/>
                <a:gd name="T1" fmla="*/ 888 h 888"/>
                <a:gd name="T2" fmla="*/ 0 w 16"/>
                <a:gd name="T3" fmla="*/ 880 h 888"/>
                <a:gd name="T4" fmla="*/ 0 w 16"/>
                <a:gd name="T5" fmla="*/ 7 h 888"/>
                <a:gd name="T6" fmla="*/ 8 w 16"/>
                <a:gd name="T7" fmla="*/ 0 h 888"/>
                <a:gd name="T8" fmla="*/ 16 w 16"/>
                <a:gd name="T9" fmla="*/ 7 h 888"/>
                <a:gd name="T10" fmla="*/ 16 w 16"/>
                <a:gd name="T11" fmla="*/ 880 h 888"/>
                <a:gd name="T12" fmla="*/ 8 w 16"/>
                <a:gd name="T13" fmla="*/ 888 h 888"/>
              </a:gdLst>
              <a:ahLst/>
              <a:cxnLst>
                <a:cxn ang="0">
                  <a:pos x="T0" y="T1"/>
                </a:cxn>
                <a:cxn ang="0">
                  <a:pos x="T2" y="T3"/>
                </a:cxn>
                <a:cxn ang="0">
                  <a:pos x="T4" y="T5"/>
                </a:cxn>
                <a:cxn ang="0">
                  <a:pos x="T6" y="T7"/>
                </a:cxn>
                <a:cxn ang="0">
                  <a:pos x="T8" y="T9"/>
                </a:cxn>
                <a:cxn ang="0">
                  <a:pos x="T10" y="T11"/>
                </a:cxn>
                <a:cxn ang="0">
                  <a:pos x="T12" y="T13"/>
                </a:cxn>
              </a:cxnLst>
              <a:rect l="0" t="0" r="r" b="b"/>
              <a:pathLst>
                <a:path w="16" h="888">
                  <a:moveTo>
                    <a:pt x="8" y="888"/>
                  </a:moveTo>
                  <a:cubicBezTo>
                    <a:pt x="4" y="888"/>
                    <a:pt x="0" y="884"/>
                    <a:pt x="0" y="880"/>
                  </a:cubicBezTo>
                  <a:cubicBezTo>
                    <a:pt x="0" y="7"/>
                    <a:pt x="0" y="7"/>
                    <a:pt x="0" y="7"/>
                  </a:cubicBezTo>
                  <a:cubicBezTo>
                    <a:pt x="0" y="3"/>
                    <a:pt x="4" y="0"/>
                    <a:pt x="8" y="0"/>
                  </a:cubicBezTo>
                  <a:cubicBezTo>
                    <a:pt x="13" y="0"/>
                    <a:pt x="16" y="3"/>
                    <a:pt x="16" y="7"/>
                  </a:cubicBezTo>
                  <a:cubicBezTo>
                    <a:pt x="16" y="880"/>
                    <a:pt x="16" y="880"/>
                    <a:pt x="16" y="880"/>
                  </a:cubicBezTo>
                  <a:cubicBezTo>
                    <a:pt x="16" y="884"/>
                    <a:pt x="13" y="888"/>
                    <a:pt x="8" y="888"/>
                  </a:cubicBezTo>
                  <a:close/>
                </a:path>
              </a:pathLst>
            </a:custGeom>
            <a:gradFill>
              <a:gsLst>
                <a:gs pos="0">
                  <a:schemeClr val="accent1">
                    <a:lumMod val="5000"/>
                    <a:lumOff val="95000"/>
                  </a:schemeClr>
                </a:gs>
                <a:gs pos="100000">
                  <a:schemeClr val="accent1">
                    <a:lumMod val="30000"/>
                    <a:lumOff val="70000"/>
                  </a:schemeClr>
                </a:gs>
              </a:gsLst>
              <a:lin ang="0" scaled="0"/>
            </a:gradFill>
            <a:ln>
              <a:noFill/>
            </a:ln>
            <a:effectLst>
              <a:outerShdw blurRad="127000" dist="63500" dir="13200000" algn="br" rotWithShape="0">
                <a:schemeClr val="tx2"/>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27" name="Group 26">
            <a:extLst>
              <a:ext uri="{FF2B5EF4-FFF2-40B4-BE49-F238E27FC236}">
                <a16:creationId xmlns:a16="http://schemas.microsoft.com/office/drawing/2014/main" id="{55B8D481-261D-4455-A1EE-77274330998F}"/>
              </a:ext>
            </a:extLst>
          </p:cNvPr>
          <p:cNvGrpSpPr/>
          <p:nvPr/>
        </p:nvGrpSpPr>
        <p:grpSpPr>
          <a:xfrm>
            <a:off x="6073405" y="1279225"/>
            <a:ext cx="60326" cy="2514600"/>
            <a:chOff x="2471737" y="2201863"/>
            <a:chExt cx="60326" cy="3389312"/>
          </a:xfrm>
        </p:grpSpPr>
        <p:sp>
          <p:nvSpPr>
            <p:cNvPr id="28" name="Freeform 6">
              <a:extLst>
                <a:ext uri="{FF2B5EF4-FFF2-40B4-BE49-F238E27FC236}">
                  <a16:creationId xmlns:a16="http://schemas.microsoft.com/office/drawing/2014/main" id="{9C26B4EC-7569-42E6-874E-1914FCD524CE}"/>
                </a:ext>
              </a:extLst>
            </p:cNvPr>
            <p:cNvSpPr>
              <a:spLocks/>
            </p:cNvSpPr>
            <p:nvPr/>
          </p:nvSpPr>
          <p:spPr bwMode="auto">
            <a:xfrm>
              <a:off x="2471738" y="2206625"/>
              <a:ext cx="60325" cy="3384550"/>
            </a:xfrm>
            <a:custGeom>
              <a:avLst/>
              <a:gdLst>
                <a:gd name="T0" fmla="*/ 8 w 16"/>
                <a:gd name="T1" fmla="*/ 888 h 888"/>
                <a:gd name="T2" fmla="*/ 0 w 16"/>
                <a:gd name="T3" fmla="*/ 880 h 888"/>
                <a:gd name="T4" fmla="*/ 0 w 16"/>
                <a:gd name="T5" fmla="*/ 7 h 888"/>
                <a:gd name="T6" fmla="*/ 8 w 16"/>
                <a:gd name="T7" fmla="*/ 0 h 888"/>
                <a:gd name="T8" fmla="*/ 16 w 16"/>
                <a:gd name="T9" fmla="*/ 7 h 888"/>
                <a:gd name="T10" fmla="*/ 16 w 16"/>
                <a:gd name="T11" fmla="*/ 880 h 888"/>
                <a:gd name="T12" fmla="*/ 8 w 16"/>
                <a:gd name="T13" fmla="*/ 888 h 888"/>
              </a:gdLst>
              <a:ahLst/>
              <a:cxnLst>
                <a:cxn ang="0">
                  <a:pos x="T0" y="T1"/>
                </a:cxn>
                <a:cxn ang="0">
                  <a:pos x="T2" y="T3"/>
                </a:cxn>
                <a:cxn ang="0">
                  <a:pos x="T4" y="T5"/>
                </a:cxn>
                <a:cxn ang="0">
                  <a:pos x="T6" y="T7"/>
                </a:cxn>
                <a:cxn ang="0">
                  <a:pos x="T8" y="T9"/>
                </a:cxn>
                <a:cxn ang="0">
                  <a:pos x="T10" y="T11"/>
                </a:cxn>
                <a:cxn ang="0">
                  <a:pos x="T12" y="T13"/>
                </a:cxn>
              </a:cxnLst>
              <a:rect l="0" t="0" r="r" b="b"/>
              <a:pathLst>
                <a:path w="16" h="888">
                  <a:moveTo>
                    <a:pt x="8" y="888"/>
                  </a:moveTo>
                  <a:cubicBezTo>
                    <a:pt x="4" y="888"/>
                    <a:pt x="0" y="884"/>
                    <a:pt x="0" y="880"/>
                  </a:cubicBezTo>
                  <a:cubicBezTo>
                    <a:pt x="0" y="7"/>
                    <a:pt x="0" y="7"/>
                    <a:pt x="0" y="7"/>
                  </a:cubicBezTo>
                  <a:cubicBezTo>
                    <a:pt x="0" y="3"/>
                    <a:pt x="4" y="0"/>
                    <a:pt x="8" y="0"/>
                  </a:cubicBezTo>
                  <a:cubicBezTo>
                    <a:pt x="13" y="0"/>
                    <a:pt x="16" y="3"/>
                    <a:pt x="16" y="7"/>
                  </a:cubicBezTo>
                  <a:cubicBezTo>
                    <a:pt x="16" y="880"/>
                    <a:pt x="16" y="880"/>
                    <a:pt x="16" y="880"/>
                  </a:cubicBezTo>
                  <a:cubicBezTo>
                    <a:pt x="16" y="884"/>
                    <a:pt x="13" y="888"/>
                    <a:pt x="8" y="888"/>
                  </a:cubicBezTo>
                  <a:close/>
                </a:path>
              </a:pathLst>
            </a:custGeom>
            <a:solidFill>
              <a:schemeClr val="bg2"/>
            </a:solidFill>
            <a:ln>
              <a:noFill/>
            </a:ln>
            <a:effectLst>
              <a:outerShdw blurRad="114300" dist="88900" dir="360000" algn="tl" rotWithShape="0">
                <a:schemeClr val="tx1">
                  <a:alpha val="69000"/>
                </a:scheme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lt1"/>
                  </a:solidFill>
                </a:rPr>
                <a:t> </a:t>
              </a:r>
              <a:endParaRPr lang="ru-UA">
                <a:solidFill>
                  <a:schemeClr val="lt1"/>
                </a:solidFill>
              </a:endParaRPr>
            </a:p>
          </p:txBody>
        </p:sp>
        <p:sp>
          <p:nvSpPr>
            <p:cNvPr id="29" name="Freeform 6">
              <a:extLst>
                <a:ext uri="{FF2B5EF4-FFF2-40B4-BE49-F238E27FC236}">
                  <a16:creationId xmlns:a16="http://schemas.microsoft.com/office/drawing/2014/main" id="{0BC0C230-F2CB-4562-8DF5-80A4AB2E793E}"/>
                </a:ext>
              </a:extLst>
            </p:cNvPr>
            <p:cNvSpPr>
              <a:spLocks/>
            </p:cNvSpPr>
            <p:nvPr/>
          </p:nvSpPr>
          <p:spPr bwMode="auto">
            <a:xfrm>
              <a:off x="2471737" y="2201863"/>
              <a:ext cx="60325" cy="3384550"/>
            </a:xfrm>
            <a:custGeom>
              <a:avLst/>
              <a:gdLst>
                <a:gd name="T0" fmla="*/ 8 w 16"/>
                <a:gd name="T1" fmla="*/ 888 h 888"/>
                <a:gd name="T2" fmla="*/ 0 w 16"/>
                <a:gd name="T3" fmla="*/ 880 h 888"/>
                <a:gd name="T4" fmla="*/ 0 w 16"/>
                <a:gd name="T5" fmla="*/ 7 h 888"/>
                <a:gd name="T6" fmla="*/ 8 w 16"/>
                <a:gd name="T7" fmla="*/ 0 h 888"/>
                <a:gd name="T8" fmla="*/ 16 w 16"/>
                <a:gd name="T9" fmla="*/ 7 h 888"/>
                <a:gd name="T10" fmla="*/ 16 w 16"/>
                <a:gd name="T11" fmla="*/ 880 h 888"/>
                <a:gd name="T12" fmla="*/ 8 w 16"/>
                <a:gd name="T13" fmla="*/ 888 h 888"/>
              </a:gdLst>
              <a:ahLst/>
              <a:cxnLst>
                <a:cxn ang="0">
                  <a:pos x="T0" y="T1"/>
                </a:cxn>
                <a:cxn ang="0">
                  <a:pos x="T2" y="T3"/>
                </a:cxn>
                <a:cxn ang="0">
                  <a:pos x="T4" y="T5"/>
                </a:cxn>
                <a:cxn ang="0">
                  <a:pos x="T6" y="T7"/>
                </a:cxn>
                <a:cxn ang="0">
                  <a:pos x="T8" y="T9"/>
                </a:cxn>
                <a:cxn ang="0">
                  <a:pos x="T10" y="T11"/>
                </a:cxn>
                <a:cxn ang="0">
                  <a:pos x="T12" y="T13"/>
                </a:cxn>
              </a:cxnLst>
              <a:rect l="0" t="0" r="r" b="b"/>
              <a:pathLst>
                <a:path w="16" h="888">
                  <a:moveTo>
                    <a:pt x="8" y="888"/>
                  </a:moveTo>
                  <a:cubicBezTo>
                    <a:pt x="4" y="888"/>
                    <a:pt x="0" y="884"/>
                    <a:pt x="0" y="880"/>
                  </a:cubicBezTo>
                  <a:cubicBezTo>
                    <a:pt x="0" y="7"/>
                    <a:pt x="0" y="7"/>
                    <a:pt x="0" y="7"/>
                  </a:cubicBezTo>
                  <a:cubicBezTo>
                    <a:pt x="0" y="3"/>
                    <a:pt x="4" y="0"/>
                    <a:pt x="8" y="0"/>
                  </a:cubicBezTo>
                  <a:cubicBezTo>
                    <a:pt x="13" y="0"/>
                    <a:pt x="16" y="3"/>
                    <a:pt x="16" y="7"/>
                  </a:cubicBezTo>
                  <a:cubicBezTo>
                    <a:pt x="16" y="880"/>
                    <a:pt x="16" y="880"/>
                    <a:pt x="16" y="880"/>
                  </a:cubicBezTo>
                  <a:cubicBezTo>
                    <a:pt x="16" y="884"/>
                    <a:pt x="13" y="888"/>
                    <a:pt x="8" y="888"/>
                  </a:cubicBezTo>
                  <a:close/>
                </a:path>
              </a:pathLst>
            </a:custGeom>
            <a:gradFill>
              <a:gsLst>
                <a:gs pos="0">
                  <a:schemeClr val="accent1">
                    <a:lumMod val="5000"/>
                    <a:lumOff val="95000"/>
                  </a:schemeClr>
                </a:gs>
                <a:gs pos="100000">
                  <a:schemeClr val="accent1">
                    <a:lumMod val="30000"/>
                    <a:lumOff val="70000"/>
                  </a:schemeClr>
                </a:gs>
              </a:gsLst>
              <a:lin ang="0" scaled="0"/>
            </a:gradFill>
            <a:ln>
              <a:noFill/>
            </a:ln>
            <a:effectLst>
              <a:outerShdw blurRad="127000" dist="63500" dir="13200000" algn="br" rotWithShape="0">
                <a:schemeClr val="tx2"/>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30" name="Group 29">
            <a:extLst>
              <a:ext uri="{FF2B5EF4-FFF2-40B4-BE49-F238E27FC236}">
                <a16:creationId xmlns:a16="http://schemas.microsoft.com/office/drawing/2014/main" id="{D9ABB6EE-2F38-40D5-ACFB-2A52A7695619}"/>
              </a:ext>
            </a:extLst>
          </p:cNvPr>
          <p:cNvGrpSpPr/>
          <p:nvPr/>
        </p:nvGrpSpPr>
        <p:grpSpPr>
          <a:xfrm>
            <a:off x="7933955" y="1279225"/>
            <a:ext cx="60326" cy="2514600"/>
            <a:chOff x="2471737" y="2201863"/>
            <a:chExt cx="60326" cy="3389312"/>
          </a:xfrm>
        </p:grpSpPr>
        <p:sp>
          <p:nvSpPr>
            <p:cNvPr id="31" name="Freeform 6">
              <a:extLst>
                <a:ext uri="{FF2B5EF4-FFF2-40B4-BE49-F238E27FC236}">
                  <a16:creationId xmlns:a16="http://schemas.microsoft.com/office/drawing/2014/main" id="{2A8C50D6-D5B1-479F-A922-F17D66078D84}"/>
                </a:ext>
              </a:extLst>
            </p:cNvPr>
            <p:cNvSpPr>
              <a:spLocks/>
            </p:cNvSpPr>
            <p:nvPr/>
          </p:nvSpPr>
          <p:spPr bwMode="auto">
            <a:xfrm>
              <a:off x="2471738" y="2206625"/>
              <a:ext cx="60325" cy="3384550"/>
            </a:xfrm>
            <a:custGeom>
              <a:avLst/>
              <a:gdLst>
                <a:gd name="T0" fmla="*/ 8 w 16"/>
                <a:gd name="T1" fmla="*/ 888 h 888"/>
                <a:gd name="T2" fmla="*/ 0 w 16"/>
                <a:gd name="T3" fmla="*/ 880 h 888"/>
                <a:gd name="T4" fmla="*/ 0 w 16"/>
                <a:gd name="T5" fmla="*/ 7 h 888"/>
                <a:gd name="T6" fmla="*/ 8 w 16"/>
                <a:gd name="T7" fmla="*/ 0 h 888"/>
                <a:gd name="T8" fmla="*/ 16 w 16"/>
                <a:gd name="T9" fmla="*/ 7 h 888"/>
                <a:gd name="T10" fmla="*/ 16 w 16"/>
                <a:gd name="T11" fmla="*/ 880 h 888"/>
                <a:gd name="T12" fmla="*/ 8 w 16"/>
                <a:gd name="T13" fmla="*/ 888 h 888"/>
              </a:gdLst>
              <a:ahLst/>
              <a:cxnLst>
                <a:cxn ang="0">
                  <a:pos x="T0" y="T1"/>
                </a:cxn>
                <a:cxn ang="0">
                  <a:pos x="T2" y="T3"/>
                </a:cxn>
                <a:cxn ang="0">
                  <a:pos x="T4" y="T5"/>
                </a:cxn>
                <a:cxn ang="0">
                  <a:pos x="T6" y="T7"/>
                </a:cxn>
                <a:cxn ang="0">
                  <a:pos x="T8" y="T9"/>
                </a:cxn>
                <a:cxn ang="0">
                  <a:pos x="T10" y="T11"/>
                </a:cxn>
                <a:cxn ang="0">
                  <a:pos x="T12" y="T13"/>
                </a:cxn>
              </a:cxnLst>
              <a:rect l="0" t="0" r="r" b="b"/>
              <a:pathLst>
                <a:path w="16" h="888">
                  <a:moveTo>
                    <a:pt x="8" y="888"/>
                  </a:moveTo>
                  <a:cubicBezTo>
                    <a:pt x="4" y="888"/>
                    <a:pt x="0" y="884"/>
                    <a:pt x="0" y="880"/>
                  </a:cubicBezTo>
                  <a:cubicBezTo>
                    <a:pt x="0" y="7"/>
                    <a:pt x="0" y="7"/>
                    <a:pt x="0" y="7"/>
                  </a:cubicBezTo>
                  <a:cubicBezTo>
                    <a:pt x="0" y="3"/>
                    <a:pt x="4" y="0"/>
                    <a:pt x="8" y="0"/>
                  </a:cubicBezTo>
                  <a:cubicBezTo>
                    <a:pt x="13" y="0"/>
                    <a:pt x="16" y="3"/>
                    <a:pt x="16" y="7"/>
                  </a:cubicBezTo>
                  <a:cubicBezTo>
                    <a:pt x="16" y="880"/>
                    <a:pt x="16" y="880"/>
                    <a:pt x="16" y="880"/>
                  </a:cubicBezTo>
                  <a:cubicBezTo>
                    <a:pt x="16" y="884"/>
                    <a:pt x="13" y="888"/>
                    <a:pt x="8" y="888"/>
                  </a:cubicBezTo>
                  <a:close/>
                </a:path>
              </a:pathLst>
            </a:custGeom>
            <a:solidFill>
              <a:schemeClr val="bg2"/>
            </a:solidFill>
            <a:ln>
              <a:noFill/>
            </a:ln>
            <a:effectLst>
              <a:outerShdw blurRad="114300" dist="88900" dir="360000" algn="tl" rotWithShape="0">
                <a:schemeClr val="tx1">
                  <a:alpha val="69000"/>
                </a:scheme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lt1"/>
                  </a:solidFill>
                </a:rPr>
                <a:t> </a:t>
              </a:r>
              <a:endParaRPr lang="ru-UA">
                <a:solidFill>
                  <a:schemeClr val="lt1"/>
                </a:solidFill>
              </a:endParaRPr>
            </a:p>
          </p:txBody>
        </p:sp>
        <p:sp>
          <p:nvSpPr>
            <p:cNvPr id="32" name="Freeform 6">
              <a:extLst>
                <a:ext uri="{FF2B5EF4-FFF2-40B4-BE49-F238E27FC236}">
                  <a16:creationId xmlns:a16="http://schemas.microsoft.com/office/drawing/2014/main" id="{BFF3AA13-79BE-4E5C-B568-B73F0EA5BBF9}"/>
                </a:ext>
              </a:extLst>
            </p:cNvPr>
            <p:cNvSpPr>
              <a:spLocks/>
            </p:cNvSpPr>
            <p:nvPr/>
          </p:nvSpPr>
          <p:spPr bwMode="auto">
            <a:xfrm>
              <a:off x="2471737" y="2201863"/>
              <a:ext cx="60325" cy="3384550"/>
            </a:xfrm>
            <a:custGeom>
              <a:avLst/>
              <a:gdLst>
                <a:gd name="T0" fmla="*/ 8 w 16"/>
                <a:gd name="T1" fmla="*/ 888 h 888"/>
                <a:gd name="T2" fmla="*/ 0 w 16"/>
                <a:gd name="T3" fmla="*/ 880 h 888"/>
                <a:gd name="T4" fmla="*/ 0 w 16"/>
                <a:gd name="T5" fmla="*/ 7 h 888"/>
                <a:gd name="T6" fmla="*/ 8 w 16"/>
                <a:gd name="T7" fmla="*/ 0 h 888"/>
                <a:gd name="T8" fmla="*/ 16 w 16"/>
                <a:gd name="T9" fmla="*/ 7 h 888"/>
                <a:gd name="T10" fmla="*/ 16 w 16"/>
                <a:gd name="T11" fmla="*/ 880 h 888"/>
                <a:gd name="T12" fmla="*/ 8 w 16"/>
                <a:gd name="T13" fmla="*/ 888 h 888"/>
              </a:gdLst>
              <a:ahLst/>
              <a:cxnLst>
                <a:cxn ang="0">
                  <a:pos x="T0" y="T1"/>
                </a:cxn>
                <a:cxn ang="0">
                  <a:pos x="T2" y="T3"/>
                </a:cxn>
                <a:cxn ang="0">
                  <a:pos x="T4" y="T5"/>
                </a:cxn>
                <a:cxn ang="0">
                  <a:pos x="T6" y="T7"/>
                </a:cxn>
                <a:cxn ang="0">
                  <a:pos x="T8" y="T9"/>
                </a:cxn>
                <a:cxn ang="0">
                  <a:pos x="T10" y="T11"/>
                </a:cxn>
                <a:cxn ang="0">
                  <a:pos x="T12" y="T13"/>
                </a:cxn>
              </a:cxnLst>
              <a:rect l="0" t="0" r="r" b="b"/>
              <a:pathLst>
                <a:path w="16" h="888">
                  <a:moveTo>
                    <a:pt x="8" y="888"/>
                  </a:moveTo>
                  <a:cubicBezTo>
                    <a:pt x="4" y="888"/>
                    <a:pt x="0" y="884"/>
                    <a:pt x="0" y="880"/>
                  </a:cubicBezTo>
                  <a:cubicBezTo>
                    <a:pt x="0" y="7"/>
                    <a:pt x="0" y="7"/>
                    <a:pt x="0" y="7"/>
                  </a:cubicBezTo>
                  <a:cubicBezTo>
                    <a:pt x="0" y="3"/>
                    <a:pt x="4" y="0"/>
                    <a:pt x="8" y="0"/>
                  </a:cubicBezTo>
                  <a:cubicBezTo>
                    <a:pt x="13" y="0"/>
                    <a:pt x="16" y="3"/>
                    <a:pt x="16" y="7"/>
                  </a:cubicBezTo>
                  <a:cubicBezTo>
                    <a:pt x="16" y="880"/>
                    <a:pt x="16" y="880"/>
                    <a:pt x="16" y="880"/>
                  </a:cubicBezTo>
                  <a:cubicBezTo>
                    <a:pt x="16" y="884"/>
                    <a:pt x="13" y="888"/>
                    <a:pt x="8" y="888"/>
                  </a:cubicBezTo>
                  <a:close/>
                </a:path>
              </a:pathLst>
            </a:custGeom>
            <a:gradFill>
              <a:gsLst>
                <a:gs pos="0">
                  <a:schemeClr val="accent1">
                    <a:lumMod val="5000"/>
                    <a:lumOff val="95000"/>
                  </a:schemeClr>
                </a:gs>
                <a:gs pos="100000">
                  <a:schemeClr val="accent1">
                    <a:lumMod val="30000"/>
                    <a:lumOff val="70000"/>
                  </a:schemeClr>
                </a:gs>
              </a:gsLst>
              <a:lin ang="0" scaled="0"/>
            </a:gradFill>
            <a:ln>
              <a:noFill/>
            </a:ln>
            <a:effectLst>
              <a:outerShdw blurRad="127000" dist="63500" dir="13200000" algn="br" rotWithShape="0">
                <a:schemeClr val="tx2"/>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33" name="Group 32">
            <a:extLst>
              <a:ext uri="{FF2B5EF4-FFF2-40B4-BE49-F238E27FC236}">
                <a16:creationId xmlns:a16="http://schemas.microsoft.com/office/drawing/2014/main" id="{291B1E0F-7573-40A1-8DCA-CF4BA00AAF88}"/>
              </a:ext>
            </a:extLst>
          </p:cNvPr>
          <p:cNvGrpSpPr/>
          <p:nvPr/>
        </p:nvGrpSpPr>
        <p:grpSpPr>
          <a:xfrm>
            <a:off x="9788155" y="1279225"/>
            <a:ext cx="60326" cy="2514600"/>
            <a:chOff x="2471737" y="2201863"/>
            <a:chExt cx="60326" cy="3389312"/>
          </a:xfrm>
        </p:grpSpPr>
        <p:sp>
          <p:nvSpPr>
            <p:cNvPr id="34" name="Freeform 6">
              <a:extLst>
                <a:ext uri="{FF2B5EF4-FFF2-40B4-BE49-F238E27FC236}">
                  <a16:creationId xmlns:a16="http://schemas.microsoft.com/office/drawing/2014/main" id="{103AA54B-4E60-4AC9-A4F3-F403F5922583}"/>
                </a:ext>
              </a:extLst>
            </p:cNvPr>
            <p:cNvSpPr>
              <a:spLocks/>
            </p:cNvSpPr>
            <p:nvPr/>
          </p:nvSpPr>
          <p:spPr bwMode="auto">
            <a:xfrm>
              <a:off x="2471738" y="2206625"/>
              <a:ext cx="60325" cy="3384550"/>
            </a:xfrm>
            <a:custGeom>
              <a:avLst/>
              <a:gdLst>
                <a:gd name="T0" fmla="*/ 8 w 16"/>
                <a:gd name="T1" fmla="*/ 888 h 888"/>
                <a:gd name="T2" fmla="*/ 0 w 16"/>
                <a:gd name="T3" fmla="*/ 880 h 888"/>
                <a:gd name="T4" fmla="*/ 0 w 16"/>
                <a:gd name="T5" fmla="*/ 7 h 888"/>
                <a:gd name="T6" fmla="*/ 8 w 16"/>
                <a:gd name="T7" fmla="*/ 0 h 888"/>
                <a:gd name="T8" fmla="*/ 16 w 16"/>
                <a:gd name="T9" fmla="*/ 7 h 888"/>
                <a:gd name="T10" fmla="*/ 16 w 16"/>
                <a:gd name="T11" fmla="*/ 880 h 888"/>
                <a:gd name="T12" fmla="*/ 8 w 16"/>
                <a:gd name="T13" fmla="*/ 888 h 888"/>
              </a:gdLst>
              <a:ahLst/>
              <a:cxnLst>
                <a:cxn ang="0">
                  <a:pos x="T0" y="T1"/>
                </a:cxn>
                <a:cxn ang="0">
                  <a:pos x="T2" y="T3"/>
                </a:cxn>
                <a:cxn ang="0">
                  <a:pos x="T4" y="T5"/>
                </a:cxn>
                <a:cxn ang="0">
                  <a:pos x="T6" y="T7"/>
                </a:cxn>
                <a:cxn ang="0">
                  <a:pos x="T8" y="T9"/>
                </a:cxn>
                <a:cxn ang="0">
                  <a:pos x="T10" y="T11"/>
                </a:cxn>
                <a:cxn ang="0">
                  <a:pos x="T12" y="T13"/>
                </a:cxn>
              </a:cxnLst>
              <a:rect l="0" t="0" r="r" b="b"/>
              <a:pathLst>
                <a:path w="16" h="888">
                  <a:moveTo>
                    <a:pt x="8" y="888"/>
                  </a:moveTo>
                  <a:cubicBezTo>
                    <a:pt x="4" y="888"/>
                    <a:pt x="0" y="884"/>
                    <a:pt x="0" y="880"/>
                  </a:cubicBezTo>
                  <a:cubicBezTo>
                    <a:pt x="0" y="7"/>
                    <a:pt x="0" y="7"/>
                    <a:pt x="0" y="7"/>
                  </a:cubicBezTo>
                  <a:cubicBezTo>
                    <a:pt x="0" y="3"/>
                    <a:pt x="4" y="0"/>
                    <a:pt x="8" y="0"/>
                  </a:cubicBezTo>
                  <a:cubicBezTo>
                    <a:pt x="13" y="0"/>
                    <a:pt x="16" y="3"/>
                    <a:pt x="16" y="7"/>
                  </a:cubicBezTo>
                  <a:cubicBezTo>
                    <a:pt x="16" y="880"/>
                    <a:pt x="16" y="880"/>
                    <a:pt x="16" y="880"/>
                  </a:cubicBezTo>
                  <a:cubicBezTo>
                    <a:pt x="16" y="884"/>
                    <a:pt x="13" y="888"/>
                    <a:pt x="8" y="888"/>
                  </a:cubicBezTo>
                  <a:close/>
                </a:path>
              </a:pathLst>
            </a:custGeom>
            <a:solidFill>
              <a:schemeClr val="bg2"/>
            </a:solidFill>
            <a:ln>
              <a:noFill/>
            </a:ln>
            <a:effectLst>
              <a:outerShdw blurRad="114300" dist="88900" dir="360000" algn="tl" rotWithShape="0">
                <a:schemeClr val="tx1">
                  <a:alpha val="69000"/>
                </a:scheme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lt1"/>
                  </a:solidFill>
                </a:rPr>
                <a:t> </a:t>
              </a:r>
              <a:endParaRPr lang="ru-UA">
                <a:solidFill>
                  <a:schemeClr val="lt1"/>
                </a:solidFill>
              </a:endParaRPr>
            </a:p>
          </p:txBody>
        </p:sp>
        <p:sp>
          <p:nvSpPr>
            <p:cNvPr id="35" name="Freeform 6">
              <a:extLst>
                <a:ext uri="{FF2B5EF4-FFF2-40B4-BE49-F238E27FC236}">
                  <a16:creationId xmlns:a16="http://schemas.microsoft.com/office/drawing/2014/main" id="{5638049D-B38C-4907-9D10-52F5B69D1912}"/>
                </a:ext>
              </a:extLst>
            </p:cNvPr>
            <p:cNvSpPr>
              <a:spLocks/>
            </p:cNvSpPr>
            <p:nvPr/>
          </p:nvSpPr>
          <p:spPr bwMode="auto">
            <a:xfrm>
              <a:off x="2471737" y="2201863"/>
              <a:ext cx="60325" cy="3384550"/>
            </a:xfrm>
            <a:custGeom>
              <a:avLst/>
              <a:gdLst>
                <a:gd name="T0" fmla="*/ 8 w 16"/>
                <a:gd name="T1" fmla="*/ 888 h 888"/>
                <a:gd name="T2" fmla="*/ 0 w 16"/>
                <a:gd name="T3" fmla="*/ 880 h 888"/>
                <a:gd name="T4" fmla="*/ 0 w 16"/>
                <a:gd name="T5" fmla="*/ 7 h 888"/>
                <a:gd name="T6" fmla="*/ 8 w 16"/>
                <a:gd name="T7" fmla="*/ 0 h 888"/>
                <a:gd name="T8" fmla="*/ 16 w 16"/>
                <a:gd name="T9" fmla="*/ 7 h 888"/>
                <a:gd name="T10" fmla="*/ 16 w 16"/>
                <a:gd name="T11" fmla="*/ 880 h 888"/>
                <a:gd name="T12" fmla="*/ 8 w 16"/>
                <a:gd name="T13" fmla="*/ 888 h 888"/>
              </a:gdLst>
              <a:ahLst/>
              <a:cxnLst>
                <a:cxn ang="0">
                  <a:pos x="T0" y="T1"/>
                </a:cxn>
                <a:cxn ang="0">
                  <a:pos x="T2" y="T3"/>
                </a:cxn>
                <a:cxn ang="0">
                  <a:pos x="T4" y="T5"/>
                </a:cxn>
                <a:cxn ang="0">
                  <a:pos x="T6" y="T7"/>
                </a:cxn>
                <a:cxn ang="0">
                  <a:pos x="T8" y="T9"/>
                </a:cxn>
                <a:cxn ang="0">
                  <a:pos x="T10" y="T11"/>
                </a:cxn>
                <a:cxn ang="0">
                  <a:pos x="T12" y="T13"/>
                </a:cxn>
              </a:cxnLst>
              <a:rect l="0" t="0" r="r" b="b"/>
              <a:pathLst>
                <a:path w="16" h="888">
                  <a:moveTo>
                    <a:pt x="8" y="888"/>
                  </a:moveTo>
                  <a:cubicBezTo>
                    <a:pt x="4" y="888"/>
                    <a:pt x="0" y="884"/>
                    <a:pt x="0" y="880"/>
                  </a:cubicBezTo>
                  <a:cubicBezTo>
                    <a:pt x="0" y="7"/>
                    <a:pt x="0" y="7"/>
                    <a:pt x="0" y="7"/>
                  </a:cubicBezTo>
                  <a:cubicBezTo>
                    <a:pt x="0" y="3"/>
                    <a:pt x="4" y="0"/>
                    <a:pt x="8" y="0"/>
                  </a:cubicBezTo>
                  <a:cubicBezTo>
                    <a:pt x="13" y="0"/>
                    <a:pt x="16" y="3"/>
                    <a:pt x="16" y="7"/>
                  </a:cubicBezTo>
                  <a:cubicBezTo>
                    <a:pt x="16" y="880"/>
                    <a:pt x="16" y="880"/>
                    <a:pt x="16" y="880"/>
                  </a:cubicBezTo>
                  <a:cubicBezTo>
                    <a:pt x="16" y="884"/>
                    <a:pt x="13" y="888"/>
                    <a:pt x="8" y="888"/>
                  </a:cubicBezTo>
                  <a:close/>
                </a:path>
              </a:pathLst>
            </a:custGeom>
            <a:gradFill>
              <a:gsLst>
                <a:gs pos="0">
                  <a:schemeClr val="accent1">
                    <a:lumMod val="5000"/>
                    <a:lumOff val="95000"/>
                  </a:schemeClr>
                </a:gs>
                <a:gs pos="100000">
                  <a:schemeClr val="accent1">
                    <a:lumMod val="30000"/>
                    <a:lumOff val="70000"/>
                  </a:schemeClr>
                </a:gs>
              </a:gsLst>
              <a:lin ang="0" scaled="0"/>
            </a:gradFill>
            <a:ln>
              <a:noFill/>
            </a:ln>
            <a:effectLst>
              <a:outerShdw blurRad="127000" dist="63500" dir="13200000" algn="br" rotWithShape="0">
                <a:schemeClr val="tx2"/>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2" name="Group 1">
            <a:extLst>
              <a:ext uri="{FF2B5EF4-FFF2-40B4-BE49-F238E27FC236}">
                <a16:creationId xmlns:a16="http://schemas.microsoft.com/office/drawing/2014/main" id="{0FBE4579-E9DE-405B-902F-B058B7FEA759}"/>
              </a:ext>
            </a:extLst>
          </p:cNvPr>
          <p:cNvGrpSpPr/>
          <p:nvPr/>
        </p:nvGrpSpPr>
        <p:grpSpPr>
          <a:xfrm>
            <a:off x="2666797" y="1978181"/>
            <a:ext cx="1314398" cy="800220"/>
            <a:chOff x="2779878" y="3131262"/>
            <a:chExt cx="1412629" cy="800220"/>
          </a:xfrm>
        </p:grpSpPr>
        <p:sp>
          <p:nvSpPr>
            <p:cNvPr id="8" name="Rectangle 8">
              <a:extLst>
                <a:ext uri="{FF2B5EF4-FFF2-40B4-BE49-F238E27FC236}">
                  <a16:creationId xmlns:a16="http://schemas.microsoft.com/office/drawing/2014/main" id="{330997A8-7F0B-43B8-8D20-C9F207BFC400}"/>
                </a:ext>
              </a:extLst>
            </p:cNvPr>
            <p:cNvSpPr>
              <a:spLocks noChangeArrowheads="1"/>
            </p:cNvSpPr>
            <p:nvPr/>
          </p:nvSpPr>
          <p:spPr bwMode="auto">
            <a:xfrm>
              <a:off x="2867041" y="3131262"/>
              <a:ext cx="12800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dirty="0">
                  <a:solidFill>
                    <a:srgbClr val="BF965C"/>
                  </a:solidFill>
                  <a:effectLst/>
                  <a:latin typeface="Arial Narrow" panose="020B0604020202020204" pitchFamily="34" charset="0"/>
                  <a:cs typeface="Arial Narrow" panose="020B0604020202020204" pitchFamily="34" charset="0"/>
                </a:rPr>
                <a:t>$</a:t>
              </a:r>
              <a:r>
                <a:rPr lang="en-US" sz="3200" b="1" dirty="0">
                  <a:solidFill>
                    <a:srgbClr val="BF965C"/>
                  </a:solidFill>
                  <a:latin typeface="Arial Narrow" panose="020B0604020202020204" pitchFamily="34" charset="0"/>
                  <a:cs typeface="Arial Narrow" panose="020B0604020202020204" pitchFamily="34" charset="0"/>
                </a:rPr>
                <a:t>300</a:t>
              </a:r>
              <a:r>
                <a:rPr lang="en-US" sz="3200" b="1" dirty="0">
                  <a:solidFill>
                    <a:srgbClr val="BF965C"/>
                  </a:solidFill>
                  <a:effectLst/>
                  <a:latin typeface="Arial Narrow" panose="020B0604020202020204" pitchFamily="34" charset="0"/>
                  <a:cs typeface="Arial Narrow" panose="020B0604020202020204" pitchFamily="34" charset="0"/>
                </a:rPr>
                <a:t>B+</a:t>
              </a:r>
            </a:p>
          </p:txBody>
        </p:sp>
        <p:sp>
          <p:nvSpPr>
            <p:cNvPr id="42" name="TextBox 41">
              <a:extLst>
                <a:ext uri="{FF2B5EF4-FFF2-40B4-BE49-F238E27FC236}">
                  <a16:creationId xmlns:a16="http://schemas.microsoft.com/office/drawing/2014/main" id="{B71B6062-67E6-4567-83B8-0BDDC9A41627}"/>
                </a:ext>
              </a:extLst>
            </p:cNvPr>
            <p:cNvSpPr txBox="1"/>
            <p:nvPr/>
          </p:nvSpPr>
          <p:spPr>
            <a:xfrm>
              <a:off x="2779878" y="3623705"/>
              <a:ext cx="1412629" cy="307777"/>
            </a:xfrm>
            <a:prstGeom prst="rect">
              <a:avLst/>
            </a:prstGeom>
            <a:noFill/>
          </p:spPr>
          <p:txBody>
            <a:bodyPr wrap="square" rtlCol="0">
              <a:spAutoFit/>
            </a:bodyPr>
            <a:lstStyle/>
            <a:p>
              <a:pPr algn="ctr"/>
              <a:r>
                <a:rPr lang="en-US" sz="1400" dirty="0">
                  <a:solidFill>
                    <a:srgbClr val="193C6E"/>
                  </a:solidFill>
                  <a:effectLst/>
                  <a:latin typeface="Arial" panose="020B0604020202020204" pitchFamily="34" charset="0"/>
                  <a:cs typeface="Arial" panose="020B0604020202020204" pitchFamily="34" charset="0"/>
                </a:rPr>
                <a:t>IN SALES</a:t>
              </a:r>
            </a:p>
          </p:txBody>
        </p:sp>
      </p:grpSp>
      <p:grpSp>
        <p:nvGrpSpPr>
          <p:cNvPr id="7" name="Group 6">
            <a:extLst>
              <a:ext uri="{FF2B5EF4-FFF2-40B4-BE49-F238E27FC236}">
                <a16:creationId xmlns:a16="http://schemas.microsoft.com/office/drawing/2014/main" id="{25B93625-24C1-845B-CD39-20E22A9D89E7}"/>
              </a:ext>
            </a:extLst>
          </p:cNvPr>
          <p:cNvGrpSpPr/>
          <p:nvPr/>
        </p:nvGrpSpPr>
        <p:grpSpPr>
          <a:xfrm>
            <a:off x="4360633" y="1978181"/>
            <a:ext cx="1698397" cy="1231107"/>
            <a:chOff x="2604743" y="3131262"/>
            <a:chExt cx="1825325" cy="1231107"/>
          </a:xfrm>
        </p:grpSpPr>
        <p:sp>
          <p:nvSpPr>
            <p:cNvPr id="11" name="Rectangle 8">
              <a:extLst>
                <a:ext uri="{FF2B5EF4-FFF2-40B4-BE49-F238E27FC236}">
                  <a16:creationId xmlns:a16="http://schemas.microsoft.com/office/drawing/2014/main" id="{00E0908E-BAF4-9D62-4822-0152FDDAD81D}"/>
                </a:ext>
              </a:extLst>
            </p:cNvPr>
            <p:cNvSpPr>
              <a:spLocks noChangeArrowheads="1"/>
            </p:cNvSpPr>
            <p:nvPr/>
          </p:nvSpPr>
          <p:spPr bwMode="auto">
            <a:xfrm>
              <a:off x="2997975" y="3131262"/>
              <a:ext cx="10181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dirty="0">
                  <a:solidFill>
                    <a:srgbClr val="BF965C"/>
                  </a:solidFill>
                  <a:effectLst/>
                  <a:latin typeface="Arial Narrow" panose="020B0604020202020204" pitchFamily="34" charset="0"/>
                  <a:cs typeface="Arial Narrow" panose="020B0604020202020204" pitchFamily="34" charset="0"/>
                </a:rPr>
                <a:t>130k+</a:t>
              </a:r>
            </a:p>
          </p:txBody>
        </p:sp>
        <p:sp>
          <p:nvSpPr>
            <p:cNvPr id="12" name="TextBox 11">
              <a:extLst>
                <a:ext uri="{FF2B5EF4-FFF2-40B4-BE49-F238E27FC236}">
                  <a16:creationId xmlns:a16="http://schemas.microsoft.com/office/drawing/2014/main" id="{ACCB8F99-3E54-881F-B468-AFA88C01294F}"/>
                </a:ext>
              </a:extLst>
            </p:cNvPr>
            <p:cNvSpPr txBox="1"/>
            <p:nvPr/>
          </p:nvSpPr>
          <p:spPr>
            <a:xfrm>
              <a:off x="2604743" y="3623705"/>
              <a:ext cx="1825325" cy="738664"/>
            </a:xfrm>
            <a:prstGeom prst="rect">
              <a:avLst/>
            </a:prstGeom>
            <a:noFill/>
          </p:spPr>
          <p:txBody>
            <a:bodyPr wrap="square" rtlCol="0">
              <a:spAutoFit/>
            </a:bodyPr>
            <a:lstStyle/>
            <a:p>
              <a:pPr algn="ctr"/>
              <a:r>
                <a:rPr lang="en-US" sz="1400" dirty="0">
                  <a:solidFill>
                    <a:srgbClr val="193C6E"/>
                  </a:solidFill>
                  <a:effectLst/>
                  <a:latin typeface="Arial" panose="020B0604020202020204" pitchFamily="34" charset="0"/>
                  <a:cs typeface="Arial" panose="020B0604020202020204" pitchFamily="34" charset="0"/>
                </a:rPr>
                <a:t>LUXURY</a:t>
              </a:r>
            </a:p>
            <a:p>
              <a:pPr algn="ctr"/>
              <a:r>
                <a:rPr lang="en-US" sz="1400" dirty="0">
                  <a:solidFill>
                    <a:srgbClr val="193C6E"/>
                  </a:solidFill>
                  <a:effectLst/>
                  <a:latin typeface="Arial" panose="020B0604020202020204" pitchFamily="34" charset="0"/>
                  <a:cs typeface="Arial" panose="020B0604020202020204" pitchFamily="34" charset="0"/>
                </a:rPr>
                <a:t>REAL ESTATE</a:t>
              </a:r>
            </a:p>
            <a:p>
              <a:pPr algn="ctr"/>
              <a:r>
                <a:rPr lang="en-US" sz="1400" dirty="0">
                  <a:solidFill>
                    <a:srgbClr val="193C6E"/>
                  </a:solidFill>
                  <a:effectLst/>
                  <a:latin typeface="Arial" panose="020B0604020202020204" pitchFamily="34" charset="0"/>
                  <a:cs typeface="Arial" panose="020B0604020202020204" pitchFamily="34" charset="0"/>
                </a:rPr>
                <a:t>PROFESSIONALS</a:t>
              </a:r>
            </a:p>
          </p:txBody>
        </p:sp>
      </p:grpSp>
      <p:grpSp>
        <p:nvGrpSpPr>
          <p:cNvPr id="14" name="Group 13">
            <a:extLst>
              <a:ext uri="{FF2B5EF4-FFF2-40B4-BE49-F238E27FC236}">
                <a16:creationId xmlns:a16="http://schemas.microsoft.com/office/drawing/2014/main" id="{077C5924-24FD-23D0-C03F-6A70158F707C}"/>
              </a:ext>
            </a:extLst>
          </p:cNvPr>
          <p:cNvGrpSpPr/>
          <p:nvPr/>
        </p:nvGrpSpPr>
        <p:grpSpPr>
          <a:xfrm>
            <a:off x="6275157" y="1978181"/>
            <a:ext cx="1514790" cy="1015663"/>
            <a:chOff x="2596596" y="3131262"/>
            <a:chExt cx="1627997" cy="1015663"/>
          </a:xfrm>
        </p:grpSpPr>
        <p:sp>
          <p:nvSpPr>
            <p:cNvPr id="19" name="Rectangle 8">
              <a:extLst>
                <a:ext uri="{FF2B5EF4-FFF2-40B4-BE49-F238E27FC236}">
                  <a16:creationId xmlns:a16="http://schemas.microsoft.com/office/drawing/2014/main" id="{CB0C9A98-AA32-ADCC-02F8-F0272CF89FE0}"/>
                </a:ext>
              </a:extLst>
            </p:cNvPr>
            <p:cNvSpPr>
              <a:spLocks noChangeArrowheads="1"/>
            </p:cNvSpPr>
            <p:nvPr/>
          </p:nvSpPr>
          <p:spPr bwMode="auto">
            <a:xfrm>
              <a:off x="3098758" y="3131262"/>
              <a:ext cx="81660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dirty="0">
                  <a:solidFill>
                    <a:srgbClr val="BF965C"/>
                  </a:solidFill>
                  <a:latin typeface="Arial Narrow" panose="020B0604020202020204" pitchFamily="34" charset="0"/>
                  <a:cs typeface="Arial Narrow" panose="020B0604020202020204" pitchFamily="34" charset="0"/>
                </a:rPr>
                <a:t>34</a:t>
              </a:r>
              <a:r>
                <a:rPr lang="en-US" sz="3200" b="1" dirty="0">
                  <a:solidFill>
                    <a:srgbClr val="BF965C"/>
                  </a:solidFill>
                  <a:effectLst/>
                  <a:latin typeface="Arial Narrow" panose="020B0604020202020204" pitchFamily="34" charset="0"/>
                  <a:cs typeface="Arial Narrow" panose="020B0604020202020204" pitchFamily="34" charset="0"/>
                </a:rPr>
                <a:t>k+</a:t>
              </a:r>
            </a:p>
          </p:txBody>
        </p:sp>
        <p:sp>
          <p:nvSpPr>
            <p:cNvPr id="20" name="TextBox 19">
              <a:extLst>
                <a:ext uri="{FF2B5EF4-FFF2-40B4-BE49-F238E27FC236}">
                  <a16:creationId xmlns:a16="http://schemas.microsoft.com/office/drawing/2014/main" id="{E36C7019-CEE6-48A4-CB45-CCD1AA97A73E}"/>
                </a:ext>
              </a:extLst>
            </p:cNvPr>
            <p:cNvSpPr txBox="1"/>
            <p:nvPr/>
          </p:nvSpPr>
          <p:spPr>
            <a:xfrm>
              <a:off x="2596596" y="3623705"/>
              <a:ext cx="1627997" cy="523220"/>
            </a:xfrm>
            <a:prstGeom prst="rect">
              <a:avLst/>
            </a:prstGeom>
            <a:noFill/>
          </p:spPr>
          <p:txBody>
            <a:bodyPr wrap="square" rtlCol="0">
              <a:spAutoFit/>
            </a:bodyPr>
            <a:lstStyle/>
            <a:p>
              <a:pPr algn="ctr"/>
              <a:r>
                <a:rPr lang="en-US" sz="1400" dirty="0">
                  <a:solidFill>
                    <a:srgbClr val="193C6E"/>
                  </a:solidFill>
                  <a:effectLst/>
                  <a:latin typeface="Arial" panose="020B0604020202020204" pitchFamily="34" charset="0"/>
                  <a:cs typeface="Arial" panose="020B0604020202020204" pitchFamily="34" charset="0"/>
                </a:rPr>
                <a:t>TOTAL</a:t>
              </a:r>
            </a:p>
            <a:p>
              <a:pPr algn="ctr"/>
              <a:r>
                <a:rPr lang="en-US" sz="1400" dirty="0">
                  <a:solidFill>
                    <a:srgbClr val="193C6E"/>
                  </a:solidFill>
                  <a:effectLst/>
                  <a:latin typeface="Arial" panose="020B0604020202020204" pitchFamily="34" charset="0"/>
                  <a:cs typeface="Arial" panose="020B0604020202020204" pitchFamily="34" charset="0"/>
                </a:rPr>
                <a:t>PROPERTIES</a:t>
              </a:r>
            </a:p>
          </p:txBody>
        </p:sp>
      </p:grpSp>
      <p:grpSp>
        <p:nvGrpSpPr>
          <p:cNvPr id="21" name="Group 20">
            <a:extLst>
              <a:ext uri="{FF2B5EF4-FFF2-40B4-BE49-F238E27FC236}">
                <a16:creationId xmlns:a16="http://schemas.microsoft.com/office/drawing/2014/main" id="{AD43103A-1F9B-887C-93B7-CCE44E85A4FB}"/>
              </a:ext>
            </a:extLst>
          </p:cNvPr>
          <p:cNvGrpSpPr/>
          <p:nvPr/>
        </p:nvGrpSpPr>
        <p:grpSpPr>
          <a:xfrm>
            <a:off x="8237172" y="1978181"/>
            <a:ext cx="1314398" cy="800220"/>
            <a:chOff x="2779878" y="3131262"/>
            <a:chExt cx="1412629" cy="800220"/>
          </a:xfrm>
        </p:grpSpPr>
        <p:sp>
          <p:nvSpPr>
            <p:cNvPr id="36" name="Rectangle 8">
              <a:extLst>
                <a:ext uri="{FF2B5EF4-FFF2-40B4-BE49-F238E27FC236}">
                  <a16:creationId xmlns:a16="http://schemas.microsoft.com/office/drawing/2014/main" id="{9FAAFF01-9EA5-DA92-AEF8-0B1331B77302}"/>
                </a:ext>
              </a:extLst>
            </p:cNvPr>
            <p:cNvSpPr>
              <a:spLocks noChangeArrowheads="1"/>
            </p:cNvSpPr>
            <p:nvPr/>
          </p:nvSpPr>
          <p:spPr bwMode="auto">
            <a:xfrm>
              <a:off x="3199543" y="3131262"/>
              <a:ext cx="6150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dirty="0">
                  <a:solidFill>
                    <a:srgbClr val="BF965C"/>
                  </a:solidFill>
                  <a:latin typeface="Arial Narrow" panose="020B0604020202020204" pitchFamily="34" charset="0"/>
                  <a:cs typeface="Arial Narrow" panose="020B0604020202020204" pitchFamily="34" charset="0"/>
                </a:rPr>
                <a:t>42+</a:t>
              </a:r>
              <a:endParaRPr lang="en-US" sz="3200" b="1" dirty="0">
                <a:solidFill>
                  <a:srgbClr val="BF965C"/>
                </a:solidFill>
                <a:effectLst/>
                <a:latin typeface="Arial Narrow" panose="020B0604020202020204" pitchFamily="34" charset="0"/>
                <a:cs typeface="Arial Narrow" panose="020B0604020202020204" pitchFamily="34" charset="0"/>
              </a:endParaRPr>
            </a:p>
          </p:txBody>
        </p:sp>
        <p:sp>
          <p:nvSpPr>
            <p:cNvPr id="37" name="TextBox 36">
              <a:extLst>
                <a:ext uri="{FF2B5EF4-FFF2-40B4-BE49-F238E27FC236}">
                  <a16:creationId xmlns:a16="http://schemas.microsoft.com/office/drawing/2014/main" id="{369FB54B-48B7-63DF-1301-C043DB144FAE}"/>
                </a:ext>
              </a:extLst>
            </p:cNvPr>
            <p:cNvSpPr txBox="1"/>
            <p:nvPr/>
          </p:nvSpPr>
          <p:spPr>
            <a:xfrm>
              <a:off x="2779878" y="3623705"/>
              <a:ext cx="1412629" cy="307777"/>
            </a:xfrm>
            <a:prstGeom prst="rect">
              <a:avLst/>
            </a:prstGeom>
            <a:noFill/>
          </p:spPr>
          <p:txBody>
            <a:bodyPr wrap="square" rtlCol="0">
              <a:spAutoFit/>
            </a:bodyPr>
            <a:lstStyle/>
            <a:p>
              <a:pPr algn="ctr"/>
              <a:r>
                <a:rPr lang="en-US" sz="1400" dirty="0">
                  <a:solidFill>
                    <a:srgbClr val="193C6E"/>
                  </a:solidFill>
                  <a:effectLst/>
                  <a:latin typeface="Arial" panose="020B0604020202020204" pitchFamily="34" charset="0"/>
                  <a:cs typeface="Arial" panose="020B0604020202020204" pitchFamily="34" charset="0"/>
                </a:rPr>
                <a:t>COUNTRIES</a:t>
              </a:r>
            </a:p>
          </p:txBody>
        </p:sp>
      </p:grpSp>
      <p:sp>
        <p:nvSpPr>
          <p:cNvPr id="38" name="Exceptional Service.  Extraordinary Results.">
            <a:extLst>
              <a:ext uri="{FF2B5EF4-FFF2-40B4-BE49-F238E27FC236}">
                <a16:creationId xmlns:a16="http://schemas.microsoft.com/office/drawing/2014/main" id="{6D4E8D3C-0416-9B8C-F036-3EA0997C64C8}"/>
              </a:ext>
            </a:extLst>
          </p:cNvPr>
          <p:cNvSpPr txBox="1">
            <a:spLocks/>
          </p:cNvSpPr>
          <p:nvPr/>
        </p:nvSpPr>
        <p:spPr>
          <a:xfrm>
            <a:off x="0" y="497511"/>
            <a:ext cx="12192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4000" b="1" dirty="0">
                <a:solidFill>
                  <a:srgbClr val="BF965C"/>
                </a:solidFill>
                <a:latin typeface="Arial" panose="020B0604020202020204" pitchFamily="34" charset="0"/>
                <a:cs typeface="Arial" panose="020B0604020202020204" pitchFamily="34" charset="0"/>
              </a:rPr>
              <a:t>Global Reach</a:t>
            </a:r>
          </a:p>
        </p:txBody>
      </p:sp>
      <p:grpSp>
        <p:nvGrpSpPr>
          <p:cNvPr id="47" name="Group 46">
            <a:extLst>
              <a:ext uri="{FF2B5EF4-FFF2-40B4-BE49-F238E27FC236}">
                <a16:creationId xmlns:a16="http://schemas.microsoft.com/office/drawing/2014/main" id="{0B5F8D69-0DCD-2D67-FE38-02A0FFF67D61}"/>
              </a:ext>
            </a:extLst>
          </p:cNvPr>
          <p:cNvGrpSpPr/>
          <p:nvPr/>
        </p:nvGrpSpPr>
        <p:grpSpPr>
          <a:xfrm>
            <a:off x="90558" y="757567"/>
            <a:ext cx="2171457" cy="2869596"/>
            <a:chOff x="846138" y="2052636"/>
            <a:chExt cx="2550318" cy="3370264"/>
          </a:xfrm>
        </p:grpSpPr>
        <p:sp>
          <p:nvSpPr>
            <p:cNvPr id="48" name="Freeform 31">
              <a:extLst>
                <a:ext uri="{FF2B5EF4-FFF2-40B4-BE49-F238E27FC236}">
                  <a16:creationId xmlns:a16="http://schemas.microsoft.com/office/drawing/2014/main" id="{272BEEE8-53EF-2B03-DF71-B3F3DE25865C}"/>
                </a:ext>
              </a:extLst>
            </p:cNvPr>
            <p:cNvSpPr>
              <a:spLocks/>
            </p:cNvSpPr>
            <p:nvPr/>
          </p:nvSpPr>
          <p:spPr bwMode="auto">
            <a:xfrm>
              <a:off x="846138" y="2052637"/>
              <a:ext cx="2543175" cy="3370263"/>
            </a:xfrm>
            <a:custGeom>
              <a:avLst/>
              <a:gdLst>
                <a:gd name="T0" fmla="*/ 104 w 668"/>
                <a:gd name="T1" fmla="*/ 884 h 884"/>
                <a:gd name="T2" fmla="*/ 0 w 668"/>
                <a:gd name="T3" fmla="*/ 780 h 884"/>
                <a:gd name="T4" fmla="*/ 0 w 668"/>
                <a:gd name="T5" fmla="*/ 104 h 884"/>
                <a:gd name="T6" fmla="*/ 104 w 668"/>
                <a:gd name="T7" fmla="*/ 0 h 884"/>
                <a:gd name="T8" fmla="*/ 564 w 668"/>
                <a:gd name="T9" fmla="*/ 0 h 884"/>
                <a:gd name="T10" fmla="*/ 668 w 668"/>
                <a:gd name="T11" fmla="*/ 104 h 884"/>
                <a:gd name="T12" fmla="*/ 668 w 668"/>
                <a:gd name="T13" fmla="*/ 780 h 884"/>
                <a:gd name="T14" fmla="*/ 564 w 668"/>
                <a:gd name="T15" fmla="*/ 884 h 884"/>
                <a:gd name="T16" fmla="*/ 104 w 668"/>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884">
                  <a:moveTo>
                    <a:pt x="104" y="884"/>
                  </a:moveTo>
                  <a:cubicBezTo>
                    <a:pt x="47" y="884"/>
                    <a:pt x="0" y="837"/>
                    <a:pt x="0" y="780"/>
                  </a:cubicBezTo>
                  <a:cubicBezTo>
                    <a:pt x="0" y="104"/>
                    <a:pt x="0" y="104"/>
                    <a:pt x="0" y="104"/>
                  </a:cubicBezTo>
                  <a:cubicBezTo>
                    <a:pt x="0" y="46"/>
                    <a:pt x="47" y="0"/>
                    <a:pt x="104" y="0"/>
                  </a:cubicBezTo>
                  <a:cubicBezTo>
                    <a:pt x="564" y="0"/>
                    <a:pt x="564" y="0"/>
                    <a:pt x="564" y="0"/>
                  </a:cubicBezTo>
                  <a:cubicBezTo>
                    <a:pt x="621" y="0"/>
                    <a:pt x="668" y="46"/>
                    <a:pt x="668" y="104"/>
                  </a:cubicBezTo>
                  <a:cubicBezTo>
                    <a:pt x="668" y="780"/>
                    <a:pt x="668" y="780"/>
                    <a:pt x="668" y="780"/>
                  </a:cubicBezTo>
                  <a:cubicBezTo>
                    <a:pt x="668" y="837"/>
                    <a:pt x="621" y="884"/>
                    <a:pt x="564" y="884"/>
                  </a:cubicBezTo>
                  <a:lnTo>
                    <a:pt x="104" y="884"/>
                  </a:lnTo>
                  <a:close/>
                </a:path>
              </a:pathLst>
            </a:cu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49" name="Freeform 31">
              <a:extLst>
                <a:ext uri="{FF2B5EF4-FFF2-40B4-BE49-F238E27FC236}">
                  <a16:creationId xmlns:a16="http://schemas.microsoft.com/office/drawing/2014/main" id="{F602968C-CFB4-C216-45A8-1FAC6DEB7408}"/>
                </a:ext>
              </a:extLst>
            </p:cNvPr>
            <p:cNvSpPr>
              <a:spLocks/>
            </p:cNvSpPr>
            <p:nvPr/>
          </p:nvSpPr>
          <p:spPr bwMode="auto">
            <a:xfrm>
              <a:off x="853281" y="2052636"/>
              <a:ext cx="2543175" cy="3370263"/>
            </a:xfrm>
            <a:custGeom>
              <a:avLst/>
              <a:gdLst>
                <a:gd name="T0" fmla="*/ 104 w 668"/>
                <a:gd name="T1" fmla="*/ 884 h 884"/>
                <a:gd name="T2" fmla="*/ 0 w 668"/>
                <a:gd name="T3" fmla="*/ 780 h 884"/>
                <a:gd name="T4" fmla="*/ 0 w 668"/>
                <a:gd name="T5" fmla="*/ 104 h 884"/>
                <a:gd name="T6" fmla="*/ 104 w 668"/>
                <a:gd name="T7" fmla="*/ 0 h 884"/>
                <a:gd name="T8" fmla="*/ 564 w 668"/>
                <a:gd name="T9" fmla="*/ 0 h 884"/>
                <a:gd name="T10" fmla="*/ 668 w 668"/>
                <a:gd name="T11" fmla="*/ 104 h 884"/>
                <a:gd name="T12" fmla="*/ 668 w 668"/>
                <a:gd name="T13" fmla="*/ 780 h 884"/>
                <a:gd name="T14" fmla="*/ 564 w 668"/>
                <a:gd name="T15" fmla="*/ 884 h 884"/>
                <a:gd name="T16" fmla="*/ 104 w 668"/>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884">
                  <a:moveTo>
                    <a:pt x="104" y="884"/>
                  </a:moveTo>
                  <a:cubicBezTo>
                    <a:pt x="47" y="884"/>
                    <a:pt x="0" y="837"/>
                    <a:pt x="0" y="780"/>
                  </a:cubicBezTo>
                  <a:cubicBezTo>
                    <a:pt x="0" y="104"/>
                    <a:pt x="0" y="104"/>
                    <a:pt x="0" y="104"/>
                  </a:cubicBezTo>
                  <a:cubicBezTo>
                    <a:pt x="0" y="46"/>
                    <a:pt x="47" y="0"/>
                    <a:pt x="104" y="0"/>
                  </a:cubicBezTo>
                  <a:cubicBezTo>
                    <a:pt x="564" y="0"/>
                    <a:pt x="564" y="0"/>
                    <a:pt x="564" y="0"/>
                  </a:cubicBezTo>
                  <a:cubicBezTo>
                    <a:pt x="621" y="0"/>
                    <a:pt x="668" y="46"/>
                    <a:pt x="668" y="104"/>
                  </a:cubicBezTo>
                  <a:cubicBezTo>
                    <a:pt x="668" y="780"/>
                    <a:pt x="668" y="780"/>
                    <a:pt x="668" y="780"/>
                  </a:cubicBezTo>
                  <a:cubicBezTo>
                    <a:pt x="668" y="837"/>
                    <a:pt x="621" y="884"/>
                    <a:pt x="564" y="884"/>
                  </a:cubicBezTo>
                  <a:lnTo>
                    <a:pt x="104" y="884"/>
                  </a:lnTo>
                  <a:close/>
                </a:path>
              </a:pathLst>
            </a:custGeom>
            <a:solidFill>
              <a:schemeClr val="bg2"/>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pic>
        <p:nvPicPr>
          <p:cNvPr id="50" name="Picture Placeholder 37">
            <a:extLst>
              <a:ext uri="{FF2B5EF4-FFF2-40B4-BE49-F238E27FC236}">
                <a16:creationId xmlns:a16="http://schemas.microsoft.com/office/drawing/2014/main" id="{1357F7A0-13E5-3135-0FE1-26403DFB5B72}"/>
              </a:ext>
            </a:extLst>
          </p:cNvPr>
          <p:cNvPicPr>
            <a:picLocks noChangeAspect="1"/>
          </p:cNvPicPr>
          <p:nvPr/>
        </p:nvPicPr>
        <p:blipFill>
          <a:blip r:embed="rId3">
            <a:extLst>
              <a:ext uri="{28A0092B-C50C-407E-A947-70E740481C1C}">
                <a14:useLocalDpi xmlns:a14="http://schemas.microsoft.com/office/drawing/2010/main" val="0"/>
              </a:ext>
            </a:extLst>
          </a:blip>
          <a:srcRect l="4920" r="4920"/>
          <a:stretch/>
        </p:blipFill>
        <p:spPr>
          <a:xfrm>
            <a:off x="156598" y="830593"/>
            <a:ext cx="2036967" cy="2742539"/>
          </a:xfrm>
          <a:custGeom>
            <a:avLst/>
            <a:gdLst>
              <a:gd name="connsiteX0" fmla="*/ 319998 w 2392363"/>
              <a:gd name="connsiteY0" fmla="*/ 0 h 3221038"/>
              <a:gd name="connsiteX1" fmla="*/ 2072365 w 2392363"/>
              <a:gd name="connsiteY1" fmla="*/ 0 h 3221038"/>
              <a:gd name="connsiteX2" fmla="*/ 2392363 w 2392363"/>
              <a:gd name="connsiteY2" fmla="*/ 324010 h 3221038"/>
              <a:gd name="connsiteX3" fmla="*/ 2392363 w 2392363"/>
              <a:gd name="connsiteY3" fmla="*/ 2900840 h 3221038"/>
              <a:gd name="connsiteX4" fmla="*/ 2072365 w 2392363"/>
              <a:gd name="connsiteY4" fmla="*/ 3221038 h 3221038"/>
              <a:gd name="connsiteX5" fmla="*/ 319998 w 2392363"/>
              <a:gd name="connsiteY5" fmla="*/ 3221038 h 3221038"/>
              <a:gd name="connsiteX6" fmla="*/ 0 w 2392363"/>
              <a:gd name="connsiteY6" fmla="*/ 2900840 h 3221038"/>
              <a:gd name="connsiteX7" fmla="*/ 0 w 2392363"/>
              <a:gd name="connsiteY7" fmla="*/ 324010 h 3221038"/>
              <a:gd name="connsiteX8" fmla="*/ 319998 w 2392363"/>
              <a:gd name="connsiteY8" fmla="*/ 0 h 32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2363" h="3221038">
                <a:moveTo>
                  <a:pt x="319998" y="0"/>
                </a:moveTo>
                <a:cubicBezTo>
                  <a:pt x="2072365" y="0"/>
                  <a:pt x="2072365" y="0"/>
                  <a:pt x="2072365" y="0"/>
                </a:cubicBezTo>
                <a:cubicBezTo>
                  <a:pt x="2247602" y="0"/>
                  <a:pt x="2392363" y="144852"/>
                  <a:pt x="2392363" y="324010"/>
                </a:cubicBezTo>
                <a:cubicBezTo>
                  <a:pt x="2392363" y="2900840"/>
                  <a:pt x="2392363" y="2900840"/>
                  <a:pt x="2392363" y="2900840"/>
                </a:cubicBezTo>
                <a:cubicBezTo>
                  <a:pt x="2392363" y="3079999"/>
                  <a:pt x="2247602" y="3221038"/>
                  <a:pt x="2072365" y="3221038"/>
                </a:cubicBezTo>
                <a:cubicBezTo>
                  <a:pt x="319998" y="3221038"/>
                  <a:pt x="319998" y="3221038"/>
                  <a:pt x="319998" y="3221038"/>
                </a:cubicBezTo>
                <a:cubicBezTo>
                  <a:pt x="140952" y="3221038"/>
                  <a:pt x="0" y="3079999"/>
                  <a:pt x="0" y="2900840"/>
                </a:cubicBezTo>
                <a:cubicBezTo>
                  <a:pt x="0" y="324010"/>
                  <a:pt x="0" y="324010"/>
                  <a:pt x="0" y="324010"/>
                </a:cubicBezTo>
                <a:cubicBezTo>
                  <a:pt x="0" y="144852"/>
                  <a:pt x="140952" y="0"/>
                  <a:pt x="319998" y="0"/>
                </a:cubicBezTo>
                <a:close/>
              </a:path>
            </a:pathLst>
          </a:custGeom>
        </p:spPr>
      </p:pic>
      <p:grpSp>
        <p:nvGrpSpPr>
          <p:cNvPr id="67" name="Group">
            <a:extLst>
              <a:ext uri="{FF2B5EF4-FFF2-40B4-BE49-F238E27FC236}">
                <a16:creationId xmlns:a16="http://schemas.microsoft.com/office/drawing/2014/main" id="{79F47534-C990-391B-24D0-867D231C9247}"/>
              </a:ext>
            </a:extLst>
          </p:cNvPr>
          <p:cNvGrpSpPr/>
          <p:nvPr/>
        </p:nvGrpSpPr>
        <p:grpSpPr>
          <a:xfrm>
            <a:off x="4901327" y="4255406"/>
            <a:ext cx="2344155" cy="369913"/>
            <a:chOff x="0" y="0"/>
            <a:chExt cx="2344154" cy="369912"/>
          </a:xfrm>
        </p:grpSpPr>
        <p:pic>
          <p:nvPicPr>
            <p:cNvPr id="68" name="Lang-Realty-Find-Your-Way-Home.png" descr="Lang-Realty-Find-Your-Way-Home.png">
              <a:extLst>
                <a:ext uri="{FF2B5EF4-FFF2-40B4-BE49-F238E27FC236}">
                  <a16:creationId xmlns:a16="http://schemas.microsoft.com/office/drawing/2014/main" id="{4D966671-6637-11F8-1C8B-DAFD984CFC68}"/>
                </a:ext>
              </a:extLst>
            </p:cNvPr>
            <p:cNvPicPr>
              <a:picLocks noChangeAspect="1"/>
            </p:cNvPicPr>
            <p:nvPr/>
          </p:nvPicPr>
          <p:blipFill>
            <a:blip r:embed="rId4"/>
            <a:srcRect l="19780" b="48838"/>
            <a:stretch>
              <a:fillRect/>
            </a:stretch>
          </p:blipFill>
          <p:spPr>
            <a:xfrm>
              <a:off x="473251" y="9750"/>
              <a:ext cx="1870904" cy="274439"/>
            </a:xfrm>
            <a:prstGeom prst="rect">
              <a:avLst/>
            </a:prstGeom>
            <a:ln w="12700" cap="flat">
              <a:noFill/>
              <a:miter lim="400000"/>
            </a:ln>
            <a:effectLst/>
          </p:spPr>
        </p:pic>
        <p:pic>
          <p:nvPicPr>
            <p:cNvPr id="69" name="Lang-Realty-Find-Your-Way-Home.png" descr="Lang-Realty-Find-Your-Way-Home.png">
              <a:extLst>
                <a:ext uri="{FF2B5EF4-FFF2-40B4-BE49-F238E27FC236}">
                  <a16:creationId xmlns:a16="http://schemas.microsoft.com/office/drawing/2014/main" id="{A08F2330-6537-3C79-0F01-EB567142A452}"/>
                </a:ext>
              </a:extLst>
            </p:cNvPr>
            <p:cNvPicPr>
              <a:picLocks noChangeAspect="1"/>
            </p:cNvPicPr>
            <p:nvPr/>
          </p:nvPicPr>
          <p:blipFill>
            <a:blip r:embed="rId4"/>
            <a:srcRect r="79657" b="31039"/>
            <a:stretch>
              <a:fillRect/>
            </a:stretch>
          </p:blipFill>
          <p:spPr>
            <a:xfrm>
              <a:off x="-1" y="-1"/>
              <a:ext cx="474439" cy="369914"/>
            </a:xfrm>
            <a:prstGeom prst="rect">
              <a:avLst/>
            </a:prstGeom>
            <a:ln w="12700" cap="flat">
              <a:noFill/>
              <a:miter lim="400000"/>
            </a:ln>
            <a:effectLst/>
          </p:spPr>
        </p:pic>
      </p:grpSp>
      <p:grpSp>
        <p:nvGrpSpPr>
          <p:cNvPr id="70" name="Group 69">
            <a:extLst>
              <a:ext uri="{FF2B5EF4-FFF2-40B4-BE49-F238E27FC236}">
                <a16:creationId xmlns:a16="http://schemas.microsoft.com/office/drawing/2014/main" id="{4047D570-3B30-AADE-278D-BDE86A0CA586}"/>
              </a:ext>
            </a:extLst>
          </p:cNvPr>
          <p:cNvGrpSpPr/>
          <p:nvPr/>
        </p:nvGrpSpPr>
        <p:grpSpPr>
          <a:xfrm>
            <a:off x="90558" y="3780167"/>
            <a:ext cx="2171457" cy="2869596"/>
            <a:chOff x="846138" y="2052636"/>
            <a:chExt cx="2550318" cy="3370264"/>
          </a:xfrm>
        </p:grpSpPr>
        <p:sp>
          <p:nvSpPr>
            <p:cNvPr id="71" name="Freeform 31">
              <a:extLst>
                <a:ext uri="{FF2B5EF4-FFF2-40B4-BE49-F238E27FC236}">
                  <a16:creationId xmlns:a16="http://schemas.microsoft.com/office/drawing/2014/main" id="{09571A0C-8B1F-F713-E590-F209D7A9E117}"/>
                </a:ext>
              </a:extLst>
            </p:cNvPr>
            <p:cNvSpPr>
              <a:spLocks/>
            </p:cNvSpPr>
            <p:nvPr/>
          </p:nvSpPr>
          <p:spPr bwMode="auto">
            <a:xfrm>
              <a:off x="846138" y="2052637"/>
              <a:ext cx="2543175" cy="3370263"/>
            </a:xfrm>
            <a:custGeom>
              <a:avLst/>
              <a:gdLst>
                <a:gd name="T0" fmla="*/ 104 w 668"/>
                <a:gd name="T1" fmla="*/ 884 h 884"/>
                <a:gd name="T2" fmla="*/ 0 w 668"/>
                <a:gd name="T3" fmla="*/ 780 h 884"/>
                <a:gd name="T4" fmla="*/ 0 w 668"/>
                <a:gd name="T5" fmla="*/ 104 h 884"/>
                <a:gd name="T6" fmla="*/ 104 w 668"/>
                <a:gd name="T7" fmla="*/ 0 h 884"/>
                <a:gd name="T8" fmla="*/ 564 w 668"/>
                <a:gd name="T9" fmla="*/ 0 h 884"/>
                <a:gd name="T10" fmla="*/ 668 w 668"/>
                <a:gd name="T11" fmla="*/ 104 h 884"/>
                <a:gd name="T12" fmla="*/ 668 w 668"/>
                <a:gd name="T13" fmla="*/ 780 h 884"/>
                <a:gd name="T14" fmla="*/ 564 w 668"/>
                <a:gd name="T15" fmla="*/ 884 h 884"/>
                <a:gd name="T16" fmla="*/ 104 w 668"/>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884">
                  <a:moveTo>
                    <a:pt x="104" y="884"/>
                  </a:moveTo>
                  <a:cubicBezTo>
                    <a:pt x="47" y="884"/>
                    <a:pt x="0" y="837"/>
                    <a:pt x="0" y="780"/>
                  </a:cubicBezTo>
                  <a:cubicBezTo>
                    <a:pt x="0" y="104"/>
                    <a:pt x="0" y="104"/>
                    <a:pt x="0" y="104"/>
                  </a:cubicBezTo>
                  <a:cubicBezTo>
                    <a:pt x="0" y="46"/>
                    <a:pt x="47" y="0"/>
                    <a:pt x="104" y="0"/>
                  </a:cubicBezTo>
                  <a:cubicBezTo>
                    <a:pt x="564" y="0"/>
                    <a:pt x="564" y="0"/>
                    <a:pt x="564" y="0"/>
                  </a:cubicBezTo>
                  <a:cubicBezTo>
                    <a:pt x="621" y="0"/>
                    <a:pt x="668" y="46"/>
                    <a:pt x="668" y="104"/>
                  </a:cubicBezTo>
                  <a:cubicBezTo>
                    <a:pt x="668" y="780"/>
                    <a:pt x="668" y="780"/>
                    <a:pt x="668" y="780"/>
                  </a:cubicBezTo>
                  <a:cubicBezTo>
                    <a:pt x="668" y="837"/>
                    <a:pt x="621" y="884"/>
                    <a:pt x="564" y="884"/>
                  </a:cubicBezTo>
                  <a:lnTo>
                    <a:pt x="104" y="884"/>
                  </a:lnTo>
                  <a:close/>
                </a:path>
              </a:pathLst>
            </a:cu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72" name="Freeform 31">
              <a:extLst>
                <a:ext uri="{FF2B5EF4-FFF2-40B4-BE49-F238E27FC236}">
                  <a16:creationId xmlns:a16="http://schemas.microsoft.com/office/drawing/2014/main" id="{A2732AA2-2F43-028E-C263-B560B1E07EE6}"/>
                </a:ext>
              </a:extLst>
            </p:cNvPr>
            <p:cNvSpPr>
              <a:spLocks/>
            </p:cNvSpPr>
            <p:nvPr/>
          </p:nvSpPr>
          <p:spPr bwMode="auto">
            <a:xfrm>
              <a:off x="853281" y="2052636"/>
              <a:ext cx="2543175" cy="3370263"/>
            </a:xfrm>
            <a:custGeom>
              <a:avLst/>
              <a:gdLst>
                <a:gd name="T0" fmla="*/ 104 w 668"/>
                <a:gd name="T1" fmla="*/ 884 h 884"/>
                <a:gd name="T2" fmla="*/ 0 w 668"/>
                <a:gd name="T3" fmla="*/ 780 h 884"/>
                <a:gd name="T4" fmla="*/ 0 w 668"/>
                <a:gd name="T5" fmla="*/ 104 h 884"/>
                <a:gd name="T6" fmla="*/ 104 w 668"/>
                <a:gd name="T7" fmla="*/ 0 h 884"/>
                <a:gd name="T8" fmla="*/ 564 w 668"/>
                <a:gd name="T9" fmla="*/ 0 h 884"/>
                <a:gd name="T10" fmla="*/ 668 w 668"/>
                <a:gd name="T11" fmla="*/ 104 h 884"/>
                <a:gd name="T12" fmla="*/ 668 w 668"/>
                <a:gd name="T13" fmla="*/ 780 h 884"/>
                <a:gd name="T14" fmla="*/ 564 w 668"/>
                <a:gd name="T15" fmla="*/ 884 h 884"/>
                <a:gd name="T16" fmla="*/ 104 w 668"/>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884">
                  <a:moveTo>
                    <a:pt x="104" y="884"/>
                  </a:moveTo>
                  <a:cubicBezTo>
                    <a:pt x="47" y="884"/>
                    <a:pt x="0" y="837"/>
                    <a:pt x="0" y="780"/>
                  </a:cubicBezTo>
                  <a:cubicBezTo>
                    <a:pt x="0" y="104"/>
                    <a:pt x="0" y="104"/>
                    <a:pt x="0" y="104"/>
                  </a:cubicBezTo>
                  <a:cubicBezTo>
                    <a:pt x="0" y="46"/>
                    <a:pt x="47" y="0"/>
                    <a:pt x="104" y="0"/>
                  </a:cubicBezTo>
                  <a:cubicBezTo>
                    <a:pt x="564" y="0"/>
                    <a:pt x="564" y="0"/>
                    <a:pt x="564" y="0"/>
                  </a:cubicBezTo>
                  <a:cubicBezTo>
                    <a:pt x="621" y="0"/>
                    <a:pt x="668" y="46"/>
                    <a:pt x="668" y="104"/>
                  </a:cubicBezTo>
                  <a:cubicBezTo>
                    <a:pt x="668" y="780"/>
                    <a:pt x="668" y="780"/>
                    <a:pt x="668" y="780"/>
                  </a:cubicBezTo>
                  <a:cubicBezTo>
                    <a:pt x="668" y="837"/>
                    <a:pt x="621" y="884"/>
                    <a:pt x="564" y="884"/>
                  </a:cubicBezTo>
                  <a:lnTo>
                    <a:pt x="104" y="884"/>
                  </a:lnTo>
                  <a:close/>
                </a:path>
              </a:pathLst>
            </a:custGeom>
            <a:solidFill>
              <a:schemeClr val="bg2"/>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pic>
        <p:nvPicPr>
          <p:cNvPr id="73" name="Picture Placeholder 37">
            <a:extLst>
              <a:ext uri="{FF2B5EF4-FFF2-40B4-BE49-F238E27FC236}">
                <a16:creationId xmlns:a16="http://schemas.microsoft.com/office/drawing/2014/main" id="{76B89265-4BF1-C8E9-8B94-06E21F48614F}"/>
              </a:ext>
            </a:extLst>
          </p:cNvPr>
          <p:cNvPicPr>
            <a:picLocks noChangeAspect="1"/>
          </p:cNvPicPr>
          <p:nvPr/>
        </p:nvPicPr>
        <p:blipFill>
          <a:blip r:embed="rId5">
            <a:extLst>
              <a:ext uri="{28A0092B-C50C-407E-A947-70E740481C1C}">
                <a14:useLocalDpi xmlns:a14="http://schemas.microsoft.com/office/drawing/2010/main" val="0"/>
              </a:ext>
            </a:extLst>
          </a:blip>
          <a:srcRect t="6568" b="6568"/>
          <a:stretch/>
        </p:blipFill>
        <p:spPr>
          <a:xfrm>
            <a:off x="156598" y="3853193"/>
            <a:ext cx="2036967" cy="2742539"/>
          </a:xfrm>
          <a:custGeom>
            <a:avLst/>
            <a:gdLst>
              <a:gd name="connsiteX0" fmla="*/ 319998 w 2392363"/>
              <a:gd name="connsiteY0" fmla="*/ 0 h 3221038"/>
              <a:gd name="connsiteX1" fmla="*/ 2072365 w 2392363"/>
              <a:gd name="connsiteY1" fmla="*/ 0 h 3221038"/>
              <a:gd name="connsiteX2" fmla="*/ 2392363 w 2392363"/>
              <a:gd name="connsiteY2" fmla="*/ 324010 h 3221038"/>
              <a:gd name="connsiteX3" fmla="*/ 2392363 w 2392363"/>
              <a:gd name="connsiteY3" fmla="*/ 2900840 h 3221038"/>
              <a:gd name="connsiteX4" fmla="*/ 2072365 w 2392363"/>
              <a:gd name="connsiteY4" fmla="*/ 3221038 h 3221038"/>
              <a:gd name="connsiteX5" fmla="*/ 319998 w 2392363"/>
              <a:gd name="connsiteY5" fmla="*/ 3221038 h 3221038"/>
              <a:gd name="connsiteX6" fmla="*/ 0 w 2392363"/>
              <a:gd name="connsiteY6" fmla="*/ 2900840 h 3221038"/>
              <a:gd name="connsiteX7" fmla="*/ 0 w 2392363"/>
              <a:gd name="connsiteY7" fmla="*/ 324010 h 3221038"/>
              <a:gd name="connsiteX8" fmla="*/ 319998 w 2392363"/>
              <a:gd name="connsiteY8" fmla="*/ 0 h 32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2363" h="3221038">
                <a:moveTo>
                  <a:pt x="319998" y="0"/>
                </a:moveTo>
                <a:cubicBezTo>
                  <a:pt x="2072365" y="0"/>
                  <a:pt x="2072365" y="0"/>
                  <a:pt x="2072365" y="0"/>
                </a:cubicBezTo>
                <a:cubicBezTo>
                  <a:pt x="2247602" y="0"/>
                  <a:pt x="2392363" y="144852"/>
                  <a:pt x="2392363" y="324010"/>
                </a:cubicBezTo>
                <a:cubicBezTo>
                  <a:pt x="2392363" y="2900840"/>
                  <a:pt x="2392363" y="2900840"/>
                  <a:pt x="2392363" y="2900840"/>
                </a:cubicBezTo>
                <a:cubicBezTo>
                  <a:pt x="2392363" y="3079999"/>
                  <a:pt x="2247602" y="3221038"/>
                  <a:pt x="2072365" y="3221038"/>
                </a:cubicBezTo>
                <a:cubicBezTo>
                  <a:pt x="319998" y="3221038"/>
                  <a:pt x="319998" y="3221038"/>
                  <a:pt x="319998" y="3221038"/>
                </a:cubicBezTo>
                <a:cubicBezTo>
                  <a:pt x="140952" y="3221038"/>
                  <a:pt x="0" y="3079999"/>
                  <a:pt x="0" y="2900840"/>
                </a:cubicBezTo>
                <a:cubicBezTo>
                  <a:pt x="0" y="324010"/>
                  <a:pt x="0" y="324010"/>
                  <a:pt x="0" y="324010"/>
                </a:cubicBezTo>
                <a:cubicBezTo>
                  <a:pt x="0" y="144852"/>
                  <a:pt x="140952" y="0"/>
                  <a:pt x="319998" y="0"/>
                </a:cubicBezTo>
                <a:close/>
              </a:path>
            </a:pathLst>
          </a:custGeom>
        </p:spPr>
      </p:pic>
      <p:grpSp>
        <p:nvGrpSpPr>
          <p:cNvPr id="74" name="Group 73">
            <a:extLst>
              <a:ext uri="{FF2B5EF4-FFF2-40B4-BE49-F238E27FC236}">
                <a16:creationId xmlns:a16="http://schemas.microsoft.com/office/drawing/2014/main" id="{F5B8A71B-2193-A28F-A76B-B6B3E2DFBFB2}"/>
              </a:ext>
            </a:extLst>
          </p:cNvPr>
          <p:cNvGrpSpPr/>
          <p:nvPr/>
        </p:nvGrpSpPr>
        <p:grpSpPr>
          <a:xfrm>
            <a:off x="9933058" y="757567"/>
            <a:ext cx="2171457" cy="2869596"/>
            <a:chOff x="846138" y="2052636"/>
            <a:chExt cx="2550318" cy="3370264"/>
          </a:xfrm>
        </p:grpSpPr>
        <p:sp>
          <p:nvSpPr>
            <p:cNvPr id="75" name="Freeform 31">
              <a:extLst>
                <a:ext uri="{FF2B5EF4-FFF2-40B4-BE49-F238E27FC236}">
                  <a16:creationId xmlns:a16="http://schemas.microsoft.com/office/drawing/2014/main" id="{CFA097B8-E66B-5179-8482-D94BBF17D225}"/>
                </a:ext>
              </a:extLst>
            </p:cNvPr>
            <p:cNvSpPr>
              <a:spLocks/>
            </p:cNvSpPr>
            <p:nvPr/>
          </p:nvSpPr>
          <p:spPr bwMode="auto">
            <a:xfrm>
              <a:off x="846138" y="2052637"/>
              <a:ext cx="2543175" cy="3370263"/>
            </a:xfrm>
            <a:custGeom>
              <a:avLst/>
              <a:gdLst>
                <a:gd name="T0" fmla="*/ 104 w 668"/>
                <a:gd name="T1" fmla="*/ 884 h 884"/>
                <a:gd name="T2" fmla="*/ 0 w 668"/>
                <a:gd name="T3" fmla="*/ 780 h 884"/>
                <a:gd name="T4" fmla="*/ 0 w 668"/>
                <a:gd name="T5" fmla="*/ 104 h 884"/>
                <a:gd name="T6" fmla="*/ 104 w 668"/>
                <a:gd name="T7" fmla="*/ 0 h 884"/>
                <a:gd name="T8" fmla="*/ 564 w 668"/>
                <a:gd name="T9" fmla="*/ 0 h 884"/>
                <a:gd name="T10" fmla="*/ 668 w 668"/>
                <a:gd name="T11" fmla="*/ 104 h 884"/>
                <a:gd name="T12" fmla="*/ 668 w 668"/>
                <a:gd name="T13" fmla="*/ 780 h 884"/>
                <a:gd name="T14" fmla="*/ 564 w 668"/>
                <a:gd name="T15" fmla="*/ 884 h 884"/>
                <a:gd name="T16" fmla="*/ 104 w 668"/>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884">
                  <a:moveTo>
                    <a:pt x="104" y="884"/>
                  </a:moveTo>
                  <a:cubicBezTo>
                    <a:pt x="47" y="884"/>
                    <a:pt x="0" y="837"/>
                    <a:pt x="0" y="780"/>
                  </a:cubicBezTo>
                  <a:cubicBezTo>
                    <a:pt x="0" y="104"/>
                    <a:pt x="0" y="104"/>
                    <a:pt x="0" y="104"/>
                  </a:cubicBezTo>
                  <a:cubicBezTo>
                    <a:pt x="0" y="46"/>
                    <a:pt x="47" y="0"/>
                    <a:pt x="104" y="0"/>
                  </a:cubicBezTo>
                  <a:cubicBezTo>
                    <a:pt x="564" y="0"/>
                    <a:pt x="564" y="0"/>
                    <a:pt x="564" y="0"/>
                  </a:cubicBezTo>
                  <a:cubicBezTo>
                    <a:pt x="621" y="0"/>
                    <a:pt x="668" y="46"/>
                    <a:pt x="668" y="104"/>
                  </a:cubicBezTo>
                  <a:cubicBezTo>
                    <a:pt x="668" y="780"/>
                    <a:pt x="668" y="780"/>
                    <a:pt x="668" y="780"/>
                  </a:cubicBezTo>
                  <a:cubicBezTo>
                    <a:pt x="668" y="837"/>
                    <a:pt x="621" y="884"/>
                    <a:pt x="564" y="884"/>
                  </a:cubicBezTo>
                  <a:lnTo>
                    <a:pt x="104" y="884"/>
                  </a:lnTo>
                  <a:close/>
                </a:path>
              </a:pathLst>
            </a:cu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76" name="Freeform 31">
              <a:extLst>
                <a:ext uri="{FF2B5EF4-FFF2-40B4-BE49-F238E27FC236}">
                  <a16:creationId xmlns:a16="http://schemas.microsoft.com/office/drawing/2014/main" id="{3B025825-CCDE-FA4E-7138-F8EBAC92074F}"/>
                </a:ext>
              </a:extLst>
            </p:cNvPr>
            <p:cNvSpPr>
              <a:spLocks/>
            </p:cNvSpPr>
            <p:nvPr/>
          </p:nvSpPr>
          <p:spPr bwMode="auto">
            <a:xfrm>
              <a:off x="853281" y="2052636"/>
              <a:ext cx="2543175" cy="3370263"/>
            </a:xfrm>
            <a:custGeom>
              <a:avLst/>
              <a:gdLst>
                <a:gd name="T0" fmla="*/ 104 w 668"/>
                <a:gd name="T1" fmla="*/ 884 h 884"/>
                <a:gd name="T2" fmla="*/ 0 w 668"/>
                <a:gd name="T3" fmla="*/ 780 h 884"/>
                <a:gd name="T4" fmla="*/ 0 w 668"/>
                <a:gd name="T5" fmla="*/ 104 h 884"/>
                <a:gd name="T6" fmla="*/ 104 w 668"/>
                <a:gd name="T7" fmla="*/ 0 h 884"/>
                <a:gd name="T8" fmla="*/ 564 w 668"/>
                <a:gd name="T9" fmla="*/ 0 h 884"/>
                <a:gd name="T10" fmla="*/ 668 w 668"/>
                <a:gd name="T11" fmla="*/ 104 h 884"/>
                <a:gd name="T12" fmla="*/ 668 w 668"/>
                <a:gd name="T13" fmla="*/ 780 h 884"/>
                <a:gd name="T14" fmla="*/ 564 w 668"/>
                <a:gd name="T15" fmla="*/ 884 h 884"/>
                <a:gd name="T16" fmla="*/ 104 w 668"/>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884">
                  <a:moveTo>
                    <a:pt x="104" y="884"/>
                  </a:moveTo>
                  <a:cubicBezTo>
                    <a:pt x="47" y="884"/>
                    <a:pt x="0" y="837"/>
                    <a:pt x="0" y="780"/>
                  </a:cubicBezTo>
                  <a:cubicBezTo>
                    <a:pt x="0" y="104"/>
                    <a:pt x="0" y="104"/>
                    <a:pt x="0" y="104"/>
                  </a:cubicBezTo>
                  <a:cubicBezTo>
                    <a:pt x="0" y="46"/>
                    <a:pt x="47" y="0"/>
                    <a:pt x="104" y="0"/>
                  </a:cubicBezTo>
                  <a:cubicBezTo>
                    <a:pt x="564" y="0"/>
                    <a:pt x="564" y="0"/>
                    <a:pt x="564" y="0"/>
                  </a:cubicBezTo>
                  <a:cubicBezTo>
                    <a:pt x="621" y="0"/>
                    <a:pt x="668" y="46"/>
                    <a:pt x="668" y="104"/>
                  </a:cubicBezTo>
                  <a:cubicBezTo>
                    <a:pt x="668" y="780"/>
                    <a:pt x="668" y="780"/>
                    <a:pt x="668" y="780"/>
                  </a:cubicBezTo>
                  <a:cubicBezTo>
                    <a:pt x="668" y="837"/>
                    <a:pt x="621" y="884"/>
                    <a:pt x="564" y="884"/>
                  </a:cubicBezTo>
                  <a:lnTo>
                    <a:pt x="104" y="884"/>
                  </a:lnTo>
                  <a:close/>
                </a:path>
              </a:pathLst>
            </a:custGeom>
            <a:solidFill>
              <a:schemeClr val="bg2"/>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pic>
        <p:nvPicPr>
          <p:cNvPr id="77" name="Picture Placeholder 37">
            <a:extLst>
              <a:ext uri="{FF2B5EF4-FFF2-40B4-BE49-F238E27FC236}">
                <a16:creationId xmlns:a16="http://schemas.microsoft.com/office/drawing/2014/main" id="{E254DD02-A93B-801E-36EC-3192A7540764}"/>
              </a:ext>
            </a:extLst>
          </p:cNvPr>
          <p:cNvPicPr>
            <a:picLocks noChangeAspect="1"/>
          </p:cNvPicPr>
          <p:nvPr/>
        </p:nvPicPr>
        <p:blipFill>
          <a:blip r:embed="rId6">
            <a:extLst>
              <a:ext uri="{28A0092B-C50C-407E-A947-70E740481C1C}">
                <a14:useLocalDpi xmlns:a14="http://schemas.microsoft.com/office/drawing/2010/main" val="0"/>
              </a:ext>
            </a:extLst>
          </a:blip>
          <a:srcRect t="3484" b="3484"/>
          <a:stretch/>
        </p:blipFill>
        <p:spPr>
          <a:xfrm>
            <a:off x="9999098" y="830593"/>
            <a:ext cx="2036967" cy="2742539"/>
          </a:xfrm>
          <a:custGeom>
            <a:avLst/>
            <a:gdLst>
              <a:gd name="connsiteX0" fmla="*/ 319998 w 2392363"/>
              <a:gd name="connsiteY0" fmla="*/ 0 h 3221038"/>
              <a:gd name="connsiteX1" fmla="*/ 2072365 w 2392363"/>
              <a:gd name="connsiteY1" fmla="*/ 0 h 3221038"/>
              <a:gd name="connsiteX2" fmla="*/ 2392363 w 2392363"/>
              <a:gd name="connsiteY2" fmla="*/ 324010 h 3221038"/>
              <a:gd name="connsiteX3" fmla="*/ 2392363 w 2392363"/>
              <a:gd name="connsiteY3" fmla="*/ 2900840 h 3221038"/>
              <a:gd name="connsiteX4" fmla="*/ 2072365 w 2392363"/>
              <a:gd name="connsiteY4" fmla="*/ 3221038 h 3221038"/>
              <a:gd name="connsiteX5" fmla="*/ 319998 w 2392363"/>
              <a:gd name="connsiteY5" fmla="*/ 3221038 h 3221038"/>
              <a:gd name="connsiteX6" fmla="*/ 0 w 2392363"/>
              <a:gd name="connsiteY6" fmla="*/ 2900840 h 3221038"/>
              <a:gd name="connsiteX7" fmla="*/ 0 w 2392363"/>
              <a:gd name="connsiteY7" fmla="*/ 324010 h 3221038"/>
              <a:gd name="connsiteX8" fmla="*/ 319998 w 2392363"/>
              <a:gd name="connsiteY8" fmla="*/ 0 h 32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2363" h="3221038">
                <a:moveTo>
                  <a:pt x="319998" y="0"/>
                </a:moveTo>
                <a:cubicBezTo>
                  <a:pt x="2072365" y="0"/>
                  <a:pt x="2072365" y="0"/>
                  <a:pt x="2072365" y="0"/>
                </a:cubicBezTo>
                <a:cubicBezTo>
                  <a:pt x="2247602" y="0"/>
                  <a:pt x="2392363" y="144852"/>
                  <a:pt x="2392363" y="324010"/>
                </a:cubicBezTo>
                <a:cubicBezTo>
                  <a:pt x="2392363" y="2900840"/>
                  <a:pt x="2392363" y="2900840"/>
                  <a:pt x="2392363" y="2900840"/>
                </a:cubicBezTo>
                <a:cubicBezTo>
                  <a:pt x="2392363" y="3079999"/>
                  <a:pt x="2247602" y="3221038"/>
                  <a:pt x="2072365" y="3221038"/>
                </a:cubicBezTo>
                <a:cubicBezTo>
                  <a:pt x="319998" y="3221038"/>
                  <a:pt x="319998" y="3221038"/>
                  <a:pt x="319998" y="3221038"/>
                </a:cubicBezTo>
                <a:cubicBezTo>
                  <a:pt x="140952" y="3221038"/>
                  <a:pt x="0" y="3079999"/>
                  <a:pt x="0" y="2900840"/>
                </a:cubicBezTo>
                <a:cubicBezTo>
                  <a:pt x="0" y="324010"/>
                  <a:pt x="0" y="324010"/>
                  <a:pt x="0" y="324010"/>
                </a:cubicBezTo>
                <a:cubicBezTo>
                  <a:pt x="0" y="144852"/>
                  <a:pt x="140952" y="0"/>
                  <a:pt x="319998" y="0"/>
                </a:cubicBezTo>
                <a:close/>
              </a:path>
            </a:pathLst>
          </a:custGeom>
        </p:spPr>
      </p:pic>
      <p:grpSp>
        <p:nvGrpSpPr>
          <p:cNvPr id="78" name="Group 77">
            <a:extLst>
              <a:ext uri="{FF2B5EF4-FFF2-40B4-BE49-F238E27FC236}">
                <a16:creationId xmlns:a16="http://schemas.microsoft.com/office/drawing/2014/main" id="{D21F928E-7B84-73FD-EFBB-B172C5D11339}"/>
              </a:ext>
            </a:extLst>
          </p:cNvPr>
          <p:cNvGrpSpPr/>
          <p:nvPr/>
        </p:nvGrpSpPr>
        <p:grpSpPr>
          <a:xfrm>
            <a:off x="9933058" y="3780167"/>
            <a:ext cx="2171457" cy="2869596"/>
            <a:chOff x="846138" y="2052636"/>
            <a:chExt cx="2550318" cy="3370264"/>
          </a:xfrm>
        </p:grpSpPr>
        <p:sp>
          <p:nvSpPr>
            <p:cNvPr id="79" name="Freeform 31">
              <a:extLst>
                <a:ext uri="{FF2B5EF4-FFF2-40B4-BE49-F238E27FC236}">
                  <a16:creationId xmlns:a16="http://schemas.microsoft.com/office/drawing/2014/main" id="{F8052628-3D0A-D2E7-6BD2-B80A8A814737}"/>
                </a:ext>
              </a:extLst>
            </p:cNvPr>
            <p:cNvSpPr>
              <a:spLocks/>
            </p:cNvSpPr>
            <p:nvPr/>
          </p:nvSpPr>
          <p:spPr bwMode="auto">
            <a:xfrm>
              <a:off x="846138" y="2052637"/>
              <a:ext cx="2543175" cy="3370263"/>
            </a:xfrm>
            <a:custGeom>
              <a:avLst/>
              <a:gdLst>
                <a:gd name="T0" fmla="*/ 104 w 668"/>
                <a:gd name="T1" fmla="*/ 884 h 884"/>
                <a:gd name="T2" fmla="*/ 0 w 668"/>
                <a:gd name="T3" fmla="*/ 780 h 884"/>
                <a:gd name="T4" fmla="*/ 0 w 668"/>
                <a:gd name="T5" fmla="*/ 104 h 884"/>
                <a:gd name="T6" fmla="*/ 104 w 668"/>
                <a:gd name="T7" fmla="*/ 0 h 884"/>
                <a:gd name="T8" fmla="*/ 564 w 668"/>
                <a:gd name="T9" fmla="*/ 0 h 884"/>
                <a:gd name="T10" fmla="*/ 668 w 668"/>
                <a:gd name="T11" fmla="*/ 104 h 884"/>
                <a:gd name="T12" fmla="*/ 668 w 668"/>
                <a:gd name="T13" fmla="*/ 780 h 884"/>
                <a:gd name="T14" fmla="*/ 564 w 668"/>
                <a:gd name="T15" fmla="*/ 884 h 884"/>
                <a:gd name="T16" fmla="*/ 104 w 668"/>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884">
                  <a:moveTo>
                    <a:pt x="104" y="884"/>
                  </a:moveTo>
                  <a:cubicBezTo>
                    <a:pt x="47" y="884"/>
                    <a:pt x="0" y="837"/>
                    <a:pt x="0" y="780"/>
                  </a:cubicBezTo>
                  <a:cubicBezTo>
                    <a:pt x="0" y="104"/>
                    <a:pt x="0" y="104"/>
                    <a:pt x="0" y="104"/>
                  </a:cubicBezTo>
                  <a:cubicBezTo>
                    <a:pt x="0" y="46"/>
                    <a:pt x="47" y="0"/>
                    <a:pt x="104" y="0"/>
                  </a:cubicBezTo>
                  <a:cubicBezTo>
                    <a:pt x="564" y="0"/>
                    <a:pt x="564" y="0"/>
                    <a:pt x="564" y="0"/>
                  </a:cubicBezTo>
                  <a:cubicBezTo>
                    <a:pt x="621" y="0"/>
                    <a:pt x="668" y="46"/>
                    <a:pt x="668" y="104"/>
                  </a:cubicBezTo>
                  <a:cubicBezTo>
                    <a:pt x="668" y="780"/>
                    <a:pt x="668" y="780"/>
                    <a:pt x="668" y="780"/>
                  </a:cubicBezTo>
                  <a:cubicBezTo>
                    <a:pt x="668" y="837"/>
                    <a:pt x="621" y="884"/>
                    <a:pt x="564" y="884"/>
                  </a:cubicBezTo>
                  <a:lnTo>
                    <a:pt x="104" y="884"/>
                  </a:lnTo>
                  <a:close/>
                </a:path>
              </a:pathLst>
            </a:cu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80" name="Freeform 31">
              <a:extLst>
                <a:ext uri="{FF2B5EF4-FFF2-40B4-BE49-F238E27FC236}">
                  <a16:creationId xmlns:a16="http://schemas.microsoft.com/office/drawing/2014/main" id="{6DDA75D4-2929-E4CA-7213-EC8A8DB32D9D}"/>
                </a:ext>
              </a:extLst>
            </p:cNvPr>
            <p:cNvSpPr>
              <a:spLocks/>
            </p:cNvSpPr>
            <p:nvPr/>
          </p:nvSpPr>
          <p:spPr bwMode="auto">
            <a:xfrm>
              <a:off x="853281" y="2052636"/>
              <a:ext cx="2543175" cy="3370263"/>
            </a:xfrm>
            <a:custGeom>
              <a:avLst/>
              <a:gdLst>
                <a:gd name="T0" fmla="*/ 104 w 668"/>
                <a:gd name="T1" fmla="*/ 884 h 884"/>
                <a:gd name="T2" fmla="*/ 0 w 668"/>
                <a:gd name="T3" fmla="*/ 780 h 884"/>
                <a:gd name="T4" fmla="*/ 0 w 668"/>
                <a:gd name="T5" fmla="*/ 104 h 884"/>
                <a:gd name="T6" fmla="*/ 104 w 668"/>
                <a:gd name="T7" fmla="*/ 0 h 884"/>
                <a:gd name="T8" fmla="*/ 564 w 668"/>
                <a:gd name="T9" fmla="*/ 0 h 884"/>
                <a:gd name="T10" fmla="*/ 668 w 668"/>
                <a:gd name="T11" fmla="*/ 104 h 884"/>
                <a:gd name="T12" fmla="*/ 668 w 668"/>
                <a:gd name="T13" fmla="*/ 780 h 884"/>
                <a:gd name="T14" fmla="*/ 564 w 668"/>
                <a:gd name="T15" fmla="*/ 884 h 884"/>
                <a:gd name="T16" fmla="*/ 104 w 668"/>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884">
                  <a:moveTo>
                    <a:pt x="104" y="884"/>
                  </a:moveTo>
                  <a:cubicBezTo>
                    <a:pt x="47" y="884"/>
                    <a:pt x="0" y="837"/>
                    <a:pt x="0" y="780"/>
                  </a:cubicBezTo>
                  <a:cubicBezTo>
                    <a:pt x="0" y="104"/>
                    <a:pt x="0" y="104"/>
                    <a:pt x="0" y="104"/>
                  </a:cubicBezTo>
                  <a:cubicBezTo>
                    <a:pt x="0" y="46"/>
                    <a:pt x="47" y="0"/>
                    <a:pt x="104" y="0"/>
                  </a:cubicBezTo>
                  <a:cubicBezTo>
                    <a:pt x="564" y="0"/>
                    <a:pt x="564" y="0"/>
                    <a:pt x="564" y="0"/>
                  </a:cubicBezTo>
                  <a:cubicBezTo>
                    <a:pt x="621" y="0"/>
                    <a:pt x="668" y="46"/>
                    <a:pt x="668" y="104"/>
                  </a:cubicBezTo>
                  <a:cubicBezTo>
                    <a:pt x="668" y="780"/>
                    <a:pt x="668" y="780"/>
                    <a:pt x="668" y="780"/>
                  </a:cubicBezTo>
                  <a:cubicBezTo>
                    <a:pt x="668" y="837"/>
                    <a:pt x="621" y="884"/>
                    <a:pt x="564" y="884"/>
                  </a:cubicBezTo>
                  <a:lnTo>
                    <a:pt x="104" y="884"/>
                  </a:lnTo>
                  <a:close/>
                </a:path>
              </a:pathLst>
            </a:custGeom>
            <a:solidFill>
              <a:schemeClr val="bg2"/>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pic>
        <p:nvPicPr>
          <p:cNvPr id="81" name="Picture Placeholder 37">
            <a:extLst>
              <a:ext uri="{FF2B5EF4-FFF2-40B4-BE49-F238E27FC236}">
                <a16:creationId xmlns:a16="http://schemas.microsoft.com/office/drawing/2014/main" id="{1E2EB7F1-A9E6-7D5C-5844-0E6FEB8E8176}"/>
              </a:ext>
            </a:extLst>
          </p:cNvPr>
          <p:cNvPicPr>
            <a:picLocks noChangeAspect="1"/>
          </p:cNvPicPr>
          <p:nvPr/>
        </p:nvPicPr>
        <p:blipFill>
          <a:blip r:embed="rId7">
            <a:extLst>
              <a:ext uri="{28A0092B-C50C-407E-A947-70E740481C1C}">
                <a14:useLocalDpi xmlns:a14="http://schemas.microsoft.com/office/drawing/2010/main" val="0"/>
              </a:ext>
            </a:extLst>
          </a:blip>
          <a:srcRect l="1413" r="1413"/>
          <a:stretch/>
        </p:blipFill>
        <p:spPr>
          <a:xfrm>
            <a:off x="9999098" y="3853193"/>
            <a:ext cx="2036967" cy="2742539"/>
          </a:xfrm>
          <a:custGeom>
            <a:avLst/>
            <a:gdLst>
              <a:gd name="connsiteX0" fmla="*/ 319998 w 2392363"/>
              <a:gd name="connsiteY0" fmla="*/ 0 h 3221038"/>
              <a:gd name="connsiteX1" fmla="*/ 2072365 w 2392363"/>
              <a:gd name="connsiteY1" fmla="*/ 0 h 3221038"/>
              <a:gd name="connsiteX2" fmla="*/ 2392363 w 2392363"/>
              <a:gd name="connsiteY2" fmla="*/ 324010 h 3221038"/>
              <a:gd name="connsiteX3" fmla="*/ 2392363 w 2392363"/>
              <a:gd name="connsiteY3" fmla="*/ 2900840 h 3221038"/>
              <a:gd name="connsiteX4" fmla="*/ 2072365 w 2392363"/>
              <a:gd name="connsiteY4" fmla="*/ 3221038 h 3221038"/>
              <a:gd name="connsiteX5" fmla="*/ 319998 w 2392363"/>
              <a:gd name="connsiteY5" fmla="*/ 3221038 h 3221038"/>
              <a:gd name="connsiteX6" fmla="*/ 0 w 2392363"/>
              <a:gd name="connsiteY6" fmla="*/ 2900840 h 3221038"/>
              <a:gd name="connsiteX7" fmla="*/ 0 w 2392363"/>
              <a:gd name="connsiteY7" fmla="*/ 324010 h 3221038"/>
              <a:gd name="connsiteX8" fmla="*/ 319998 w 2392363"/>
              <a:gd name="connsiteY8" fmla="*/ 0 h 32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2363" h="3221038">
                <a:moveTo>
                  <a:pt x="319998" y="0"/>
                </a:moveTo>
                <a:cubicBezTo>
                  <a:pt x="2072365" y="0"/>
                  <a:pt x="2072365" y="0"/>
                  <a:pt x="2072365" y="0"/>
                </a:cubicBezTo>
                <a:cubicBezTo>
                  <a:pt x="2247602" y="0"/>
                  <a:pt x="2392363" y="144852"/>
                  <a:pt x="2392363" y="324010"/>
                </a:cubicBezTo>
                <a:cubicBezTo>
                  <a:pt x="2392363" y="2900840"/>
                  <a:pt x="2392363" y="2900840"/>
                  <a:pt x="2392363" y="2900840"/>
                </a:cubicBezTo>
                <a:cubicBezTo>
                  <a:pt x="2392363" y="3079999"/>
                  <a:pt x="2247602" y="3221038"/>
                  <a:pt x="2072365" y="3221038"/>
                </a:cubicBezTo>
                <a:cubicBezTo>
                  <a:pt x="319998" y="3221038"/>
                  <a:pt x="319998" y="3221038"/>
                  <a:pt x="319998" y="3221038"/>
                </a:cubicBezTo>
                <a:cubicBezTo>
                  <a:pt x="140952" y="3221038"/>
                  <a:pt x="0" y="3079999"/>
                  <a:pt x="0" y="2900840"/>
                </a:cubicBezTo>
                <a:cubicBezTo>
                  <a:pt x="0" y="324010"/>
                  <a:pt x="0" y="324010"/>
                  <a:pt x="0" y="324010"/>
                </a:cubicBezTo>
                <a:cubicBezTo>
                  <a:pt x="0" y="144852"/>
                  <a:pt x="140952" y="0"/>
                  <a:pt x="319998" y="0"/>
                </a:cubicBezTo>
                <a:close/>
              </a:path>
            </a:pathLst>
          </a:custGeom>
        </p:spPr>
      </p:pic>
    </p:spTree>
    <p:extLst>
      <p:ext uri="{BB962C8B-B14F-4D97-AF65-F5344CB8AC3E}">
        <p14:creationId xmlns:p14="http://schemas.microsoft.com/office/powerpoint/2010/main" val="253423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p:tmAbs val="0"/>
                                  </p:iterate>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2/3*#ppt_w"/>
                                          </p:val>
                                        </p:tav>
                                        <p:tav tm="100000">
                                          <p:val>
                                            <p:strVal val="#ppt_w"/>
                                          </p:val>
                                        </p:tav>
                                      </p:tavLst>
                                    </p:anim>
                                    <p:anim calcmode="lin" valueType="num">
                                      <p:cBhvr>
                                        <p:cTn id="8" dur="1000" fill="hold"/>
                                        <p:tgtEl>
                                          <p:spTgt spid="38"/>
                                        </p:tgtEl>
                                        <p:attrNameLst>
                                          <p:attrName>ppt_h</p:attrName>
                                        </p:attrNameLst>
                                      </p:cBhvr>
                                      <p:tavLst>
                                        <p:tav tm="0">
                                          <p:val>
                                            <p:strVal val="2/3*#ppt_h"/>
                                          </p:val>
                                        </p:tav>
                                        <p:tav tm="100000">
                                          <p:val>
                                            <p:strVal val="#ppt_h"/>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0-#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2" presetClass="entr" presetSubtype="4" decel="100000" fill="hold" nodeType="withEffect">
                                  <p:stCondLst>
                                    <p:cond delay="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2" presetClass="entr" presetSubtype="4" decel="10000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par>
                          <p:cTn id="29" fill="hold">
                            <p:stCondLst>
                              <p:cond delay="27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2" presetClass="entr" presetSubtype="4" decel="100000" fill="hold" nodeType="withEffect">
                                  <p:stCondLst>
                                    <p:cond delay="75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4500"/>
                            </p:stCondLst>
                            <p:childTnLst>
                              <p:par>
                                <p:cTn id="42" presetID="2" presetClass="entr" presetSubtype="2" decel="10000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500" fill="hold"/>
                                        <p:tgtEl>
                                          <p:spTgt spid="33"/>
                                        </p:tgtEl>
                                        <p:attrNameLst>
                                          <p:attrName>ppt_x</p:attrName>
                                        </p:attrNameLst>
                                      </p:cBhvr>
                                      <p:tavLst>
                                        <p:tav tm="0">
                                          <p:val>
                                            <p:strVal val="1+#ppt_w/2"/>
                                          </p:val>
                                        </p:tav>
                                        <p:tav tm="100000">
                                          <p:val>
                                            <p:strVal val="#ppt_x"/>
                                          </p:val>
                                        </p:tav>
                                      </p:tavLst>
                                    </p:anim>
                                    <p:anim calcmode="lin" valueType="num">
                                      <p:cBhvr additive="base">
                                        <p:cTn id="45" dur="500" fill="hold"/>
                                        <p:tgtEl>
                                          <p:spTgt spid="33"/>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par>
                                <p:cTn id="53" presetID="10"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par>
                                <p:cTn id="56" presetID="10" presetClass="entr" presetSubtype="0" fill="hold" nodeType="with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fade">
                                      <p:cBhvr>
                                        <p:cTn id="58" dur="500"/>
                                        <p:tgtEl>
                                          <p:spTgt spid="73"/>
                                        </p:tgtEl>
                                      </p:cBhvr>
                                    </p:animEffect>
                                  </p:childTnLst>
                                </p:cTn>
                              </p:par>
                              <p:par>
                                <p:cTn id="59" presetID="10"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fade">
                                      <p:cBhvr>
                                        <p:cTn id="61" dur="500"/>
                                        <p:tgtEl>
                                          <p:spTgt spid="74"/>
                                        </p:tgtEl>
                                      </p:cBhvr>
                                    </p:animEffect>
                                  </p:childTnLst>
                                </p:cTn>
                              </p:par>
                              <p:par>
                                <p:cTn id="62" presetID="10" presetClass="entr" presetSubtype="0" fill="hold"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fade">
                                      <p:cBhvr>
                                        <p:cTn id="64" dur="500"/>
                                        <p:tgtEl>
                                          <p:spTgt spid="77"/>
                                        </p:tgtEl>
                                      </p:cBhvr>
                                    </p:animEffect>
                                  </p:childTnLst>
                                </p:cTn>
                              </p:par>
                              <p:par>
                                <p:cTn id="65" presetID="10" presetClass="entr" presetSubtype="0" fill="hold"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par>
                                <p:cTn id="68" presetID="10" presetClass="entr" presetSubtype="0" fill="hold" nodeType="withEffect">
                                  <p:stCondLst>
                                    <p:cond delay="0"/>
                                  </p:stCondLst>
                                  <p:childTnLst>
                                    <p:set>
                                      <p:cBhvr>
                                        <p:cTn id="69" dur="1" fill="hold">
                                          <p:stCondLst>
                                            <p:cond delay="0"/>
                                          </p:stCondLst>
                                        </p:cTn>
                                        <p:tgtEl>
                                          <p:spTgt spid="81"/>
                                        </p:tgtEl>
                                        <p:attrNameLst>
                                          <p:attrName>style.visibility</p:attrName>
                                        </p:attrNameLst>
                                      </p:cBhvr>
                                      <p:to>
                                        <p:strVal val="visible"/>
                                      </p:to>
                                    </p:set>
                                    <p:animEffect transition="in" filter="fade">
                                      <p:cBhvr>
                                        <p:cTn id="7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DDE7D2CD-F21A-4D11-A299-7C9BA81E8BA9}"/>
              </a:ext>
            </a:extLst>
          </p:cNvPr>
          <p:cNvSpPr>
            <a:spLocks/>
          </p:cNvSpPr>
          <p:nvPr/>
        </p:nvSpPr>
        <p:spPr bwMode="auto">
          <a:xfrm>
            <a:off x="-387895" y="-1588"/>
            <a:ext cx="6832600" cy="6861176"/>
          </a:xfrm>
          <a:custGeom>
            <a:avLst/>
            <a:gdLst>
              <a:gd name="T0" fmla="*/ 16 w 1794"/>
              <a:gd name="T1" fmla="*/ 0 h 1800"/>
              <a:gd name="T2" fmla="*/ 1335 w 1794"/>
              <a:gd name="T3" fmla="*/ 0 h 1800"/>
              <a:gd name="T4" fmla="*/ 1350 w 1794"/>
              <a:gd name="T5" fmla="*/ 9 h 1800"/>
              <a:gd name="T6" fmla="*/ 1780 w 1794"/>
              <a:gd name="T7" fmla="*/ 855 h 1800"/>
              <a:gd name="T8" fmla="*/ 1780 w 1794"/>
              <a:gd name="T9" fmla="*/ 945 h 1800"/>
              <a:gd name="T10" fmla="*/ 1350 w 1794"/>
              <a:gd name="T11" fmla="*/ 1791 h 1800"/>
              <a:gd name="T12" fmla="*/ 1335 w 1794"/>
              <a:gd name="T13" fmla="*/ 1800 h 1800"/>
              <a:gd name="T14" fmla="*/ 16 w 1794"/>
              <a:gd name="T15" fmla="*/ 1800 h 1800"/>
              <a:gd name="T16" fmla="*/ 0 w 1794"/>
              <a:gd name="T17" fmla="*/ 1783 h 1800"/>
              <a:gd name="T18" fmla="*/ 0 w 1794"/>
              <a:gd name="T19" fmla="*/ 17 h 1800"/>
              <a:gd name="T20" fmla="*/ 16 w 1794"/>
              <a:gd name="T21"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4" h="1800">
                <a:moveTo>
                  <a:pt x="16" y="0"/>
                </a:moveTo>
                <a:cubicBezTo>
                  <a:pt x="1335" y="0"/>
                  <a:pt x="1335" y="0"/>
                  <a:pt x="1335" y="0"/>
                </a:cubicBezTo>
                <a:cubicBezTo>
                  <a:pt x="1341" y="0"/>
                  <a:pt x="1347" y="4"/>
                  <a:pt x="1350" y="9"/>
                </a:cubicBezTo>
                <a:cubicBezTo>
                  <a:pt x="1780" y="855"/>
                  <a:pt x="1780" y="855"/>
                  <a:pt x="1780" y="855"/>
                </a:cubicBezTo>
                <a:cubicBezTo>
                  <a:pt x="1794" y="883"/>
                  <a:pt x="1794" y="917"/>
                  <a:pt x="1780" y="945"/>
                </a:cubicBezTo>
                <a:cubicBezTo>
                  <a:pt x="1350" y="1791"/>
                  <a:pt x="1350" y="1791"/>
                  <a:pt x="1350" y="1791"/>
                </a:cubicBezTo>
                <a:cubicBezTo>
                  <a:pt x="1347" y="1796"/>
                  <a:pt x="1341" y="1800"/>
                  <a:pt x="1335" y="1800"/>
                </a:cubicBezTo>
                <a:cubicBezTo>
                  <a:pt x="16" y="1800"/>
                  <a:pt x="16" y="1800"/>
                  <a:pt x="16" y="1800"/>
                </a:cubicBezTo>
                <a:cubicBezTo>
                  <a:pt x="7" y="1800"/>
                  <a:pt x="0" y="1793"/>
                  <a:pt x="0" y="1783"/>
                </a:cubicBezTo>
                <a:cubicBezTo>
                  <a:pt x="0" y="17"/>
                  <a:pt x="0" y="17"/>
                  <a:pt x="0" y="17"/>
                </a:cubicBezTo>
                <a:cubicBezTo>
                  <a:pt x="0" y="7"/>
                  <a:pt x="7" y="0"/>
                  <a:pt x="16" y="0"/>
                </a:cubicBezTo>
                <a:close/>
              </a:path>
            </a:pathLst>
          </a:custGeom>
          <a:solidFill>
            <a:srgbClr val="01AACD">
              <a:alpha val="25000"/>
            </a:srgbClr>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7" name="Freeform 7">
            <a:extLst>
              <a:ext uri="{FF2B5EF4-FFF2-40B4-BE49-F238E27FC236}">
                <a16:creationId xmlns:a16="http://schemas.microsoft.com/office/drawing/2014/main" id="{FEDF8800-FDC8-4CB4-917A-8626AA1A85B2}"/>
              </a:ext>
            </a:extLst>
          </p:cNvPr>
          <p:cNvSpPr>
            <a:spLocks/>
          </p:cNvSpPr>
          <p:nvPr/>
        </p:nvSpPr>
        <p:spPr bwMode="auto">
          <a:xfrm>
            <a:off x="0" y="-1588"/>
            <a:ext cx="5930900" cy="6861176"/>
          </a:xfrm>
          <a:custGeom>
            <a:avLst/>
            <a:gdLst>
              <a:gd name="T0" fmla="*/ 0 w 1557"/>
              <a:gd name="T1" fmla="*/ 0 h 1800"/>
              <a:gd name="T2" fmla="*/ 1108 w 1557"/>
              <a:gd name="T3" fmla="*/ 0 h 1800"/>
              <a:gd name="T4" fmla="*/ 1543 w 1557"/>
              <a:gd name="T5" fmla="*/ 856 h 1800"/>
              <a:gd name="T6" fmla="*/ 1543 w 1557"/>
              <a:gd name="T7" fmla="*/ 944 h 1800"/>
              <a:gd name="T8" fmla="*/ 1108 w 1557"/>
              <a:gd name="T9" fmla="*/ 1800 h 1800"/>
              <a:gd name="T10" fmla="*/ 0 w 1557"/>
              <a:gd name="T11" fmla="*/ 1800 h 1800"/>
              <a:gd name="T12" fmla="*/ 0 w 1557"/>
              <a:gd name="T13" fmla="*/ 0 h 1800"/>
            </a:gdLst>
            <a:ahLst/>
            <a:cxnLst>
              <a:cxn ang="0">
                <a:pos x="T0" y="T1"/>
              </a:cxn>
              <a:cxn ang="0">
                <a:pos x="T2" y="T3"/>
              </a:cxn>
              <a:cxn ang="0">
                <a:pos x="T4" y="T5"/>
              </a:cxn>
              <a:cxn ang="0">
                <a:pos x="T6" y="T7"/>
              </a:cxn>
              <a:cxn ang="0">
                <a:pos x="T8" y="T9"/>
              </a:cxn>
              <a:cxn ang="0">
                <a:pos x="T10" y="T11"/>
              </a:cxn>
              <a:cxn ang="0">
                <a:pos x="T12" y="T13"/>
              </a:cxn>
            </a:cxnLst>
            <a:rect l="0" t="0" r="r" b="b"/>
            <a:pathLst>
              <a:path w="1557" h="1800">
                <a:moveTo>
                  <a:pt x="0" y="0"/>
                </a:moveTo>
                <a:cubicBezTo>
                  <a:pt x="1108" y="0"/>
                  <a:pt x="1108" y="0"/>
                  <a:pt x="1108" y="0"/>
                </a:cubicBezTo>
                <a:cubicBezTo>
                  <a:pt x="1543" y="856"/>
                  <a:pt x="1543" y="856"/>
                  <a:pt x="1543" y="856"/>
                </a:cubicBezTo>
                <a:cubicBezTo>
                  <a:pt x="1557" y="884"/>
                  <a:pt x="1557" y="916"/>
                  <a:pt x="1543" y="944"/>
                </a:cubicBezTo>
                <a:cubicBezTo>
                  <a:pt x="1108" y="1800"/>
                  <a:pt x="1108" y="1800"/>
                  <a:pt x="1108" y="1800"/>
                </a:cubicBezTo>
                <a:cubicBezTo>
                  <a:pt x="0" y="1800"/>
                  <a:pt x="0" y="1800"/>
                  <a:pt x="0" y="1800"/>
                </a:cubicBezTo>
                <a:lnTo>
                  <a:pt x="0" y="0"/>
                </a:lnTo>
                <a:close/>
              </a:path>
            </a:pathLst>
          </a:cu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pic>
        <p:nvPicPr>
          <p:cNvPr id="3" name="Picture Placeholder 2">
            <a:extLst>
              <a:ext uri="{FF2B5EF4-FFF2-40B4-BE49-F238E27FC236}">
                <a16:creationId xmlns:a16="http://schemas.microsoft.com/office/drawing/2014/main" id="{791751C0-27ED-860E-6A1C-0FBE451BEDFD}"/>
              </a:ext>
            </a:extLst>
          </p:cNvPr>
          <p:cNvPicPr>
            <a:picLocks noGrp="1" noChangeAspect="1"/>
          </p:cNvPicPr>
          <p:nvPr>
            <p:ph type="pic" sz="quarter" idx="12"/>
          </p:nvPr>
        </p:nvPicPr>
        <p:blipFill>
          <a:blip r:embed="rId2"/>
          <a:srcRect l="25863" r="25863"/>
          <a:stretch/>
        </p:blipFill>
        <p:spPr>
          <a:xfrm>
            <a:off x="-11647" y="4"/>
            <a:ext cx="5914995" cy="6858254"/>
          </a:xfrm>
        </p:spPr>
      </p:pic>
      <p:grpSp>
        <p:nvGrpSpPr>
          <p:cNvPr id="5" name="Group 4">
            <a:extLst>
              <a:ext uri="{FF2B5EF4-FFF2-40B4-BE49-F238E27FC236}">
                <a16:creationId xmlns:a16="http://schemas.microsoft.com/office/drawing/2014/main" id="{EE0A1DF2-DDAB-E546-7A0F-54A2542AD7C3}"/>
              </a:ext>
            </a:extLst>
          </p:cNvPr>
          <p:cNvGrpSpPr/>
          <p:nvPr/>
        </p:nvGrpSpPr>
        <p:grpSpPr>
          <a:xfrm>
            <a:off x="7153019" y="1400506"/>
            <a:ext cx="1733550" cy="1733550"/>
            <a:chOff x="2211387" y="2329258"/>
            <a:chExt cx="2160587" cy="2160587"/>
          </a:xfrm>
        </p:grpSpPr>
        <p:grpSp>
          <p:nvGrpSpPr>
            <p:cNvPr id="8" name="Group 7">
              <a:extLst>
                <a:ext uri="{FF2B5EF4-FFF2-40B4-BE49-F238E27FC236}">
                  <a16:creationId xmlns:a16="http://schemas.microsoft.com/office/drawing/2014/main" id="{81037C13-4762-5D34-0351-56F1E7707F8B}"/>
                </a:ext>
              </a:extLst>
            </p:cNvPr>
            <p:cNvGrpSpPr/>
            <p:nvPr/>
          </p:nvGrpSpPr>
          <p:grpSpPr>
            <a:xfrm>
              <a:off x="2211387" y="2329258"/>
              <a:ext cx="2160587" cy="2160587"/>
              <a:chOff x="4083832" y="1451110"/>
              <a:chExt cx="1753171" cy="1753171"/>
            </a:xfrm>
          </p:grpSpPr>
          <p:sp>
            <p:nvSpPr>
              <p:cNvPr id="10" name="Oval 9">
                <a:extLst>
                  <a:ext uri="{FF2B5EF4-FFF2-40B4-BE49-F238E27FC236}">
                    <a16:creationId xmlns:a16="http://schemas.microsoft.com/office/drawing/2014/main" id="{0E7260E6-4397-91B6-F544-7983AD52302F}"/>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3" name="Oval 22">
                <a:extLst>
                  <a:ext uri="{FF2B5EF4-FFF2-40B4-BE49-F238E27FC236}">
                    <a16:creationId xmlns:a16="http://schemas.microsoft.com/office/drawing/2014/main" id="{DDC4BF39-2762-CC27-D399-1142860DB060}"/>
                  </a:ext>
                </a:extLst>
              </p:cNvPr>
              <p:cNvSpPr/>
              <p:nvPr/>
            </p:nvSpPr>
            <p:spPr>
              <a:xfrm>
                <a:off x="4083832" y="1451110"/>
                <a:ext cx="1753171" cy="1753171"/>
              </a:xfrm>
              <a:prstGeom prst="ellipse">
                <a:avLst/>
              </a:prstGeom>
              <a:solidFill>
                <a:schemeClr val="bg2"/>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9" name="Oval 7">
              <a:extLst>
                <a:ext uri="{FF2B5EF4-FFF2-40B4-BE49-F238E27FC236}">
                  <a16:creationId xmlns:a16="http://schemas.microsoft.com/office/drawing/2014/main" id="{317D1787-9559-7D61-CB3A-4DC72C65DE7D}"/>
                </a:ext>
              </a:extLst>
            </p:cNvPr>
            <p:cNvSpPr>
              <a:spLocks noChangeArrowheads="1"/>
            </p:cNvSpPr>
            <p:nvPr/>
          </p:nvSpPr>
          <p:spPr bwMode="auto">
            <a:xfrm>
              <a:off x="2565400" y="2686050"/>
              <a:ext cx="1455738" cy="1455738"/>
            </a:xfrm>
            <a:prstGeom prst="ellipse">
              <a:avLst/>
            </a:prstGeom>
            <a:solidFill>
              <a:srgbClr val="BF96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35" name="Group 34">
            <a:extLst>
              <a:ext uri="{FF2B5EF4-FFF2-40B4-BE49-F238E27FC236}">
                <a16:creationId xmlns:a16="http://schemas.microsoft.com/office/drawing/2014/main" id="{77695B15-4E6B-5FD6-760A-60786DE18C08}"/>
              </a:ext>
            </a:extLst>
          </p:cNvPr>
          <p:cNvGrpSpPr/>
          <p:nvPr/>
        </p:nvGrpSpPr>
        <p:grpSpPr>
          <a:xfrm>
            <a:off x="7153017" y="1990286"/>
            <a:ext cx="1733551" cy="1645488"/>
            <a:chOff x="2603420" y="3131262"/>
            <a:chExt cx="1584010" cy="633781"/>
          </a:xfrm>
        </p:grpSpPr>
        <p:sp>
          <p:nvSpPr>
            <p:cNvPr id="36" name="Rectangle 8">
              <a:extLst>
                <a:ext uri="{FF2B5EF4-FFF2-40B4-BE49-F238E27FC236}">
                  <a16:creationId xmlns:a16="http://schemas.microsoft.com/office/drawing/2014/main" id="{E3F325BC-C24C-BAA1-45BB-448CA08325B6}"/>
                </a:ext>
              </a:extLst>
            </p:cNvPr>
            <p:cNvSpPr>
              <a:spLocks noChangeArrowheads="1"/>
            </p:cNvSpPr>
            <p:nvPr/>
          </p:nvSpPr>
          <p:spPr bwMode="auto">
            <a:xfrm>
              <a:off x="2799777" y="3131262"/>
              <a:ext cx="1204084" cy="21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b="1" dirty="0">
                  <a:solidFill>
                    <a:schemeClr val="bg1"/>
                  </a:solidFill>
                  <a:effectLst/>
                  <a:latin typeface="Arial Narrow" panose="020B0604020202020204" pitchFamily="34" charset="0"/>
                  <a:cs typeface="Arial Narrow" panose="020B0604020202020204" pitchFamily="34" charset="0"/>
                </a:rPr>
                <a:t>7.6M</a:t>
              </a:r>
            </a:p>
          </p:txBody>
        </p:sp>
        <p:sp>
          <p:nvSpPr>
            <p:cNvPr id="37" name="TextBox 36">
              <a:extLst>
                <a:ext uri="{FF2B5EF4-FFF2-40B4-BE49-F238E27FC236}">
                  <a16:creationId xmlns:a16="http://schemas.microsoft.com/office/drawing/2014/main" id="{FEE08C86-E8B9-D121-1983-48C3982C6D3D}"/>
                </a:ext>
              </a:extLst>
            </p:cNvPr>
            <p:cNvSpPr txBox="1"/>
            <p:nvPr/>
          </p:nvSpPr>
          <p:spPr>
            <a:xfrm>
              <a:off x="2603420" y="3599081"/>
              <a:ext cx="1584010" cy="165962"/>
            </a:xfrm>
            <a:prstGeom prst="rect">
              <a:avLst/>
            </a:prstGeom>
            <a:noFill/>
          </p:spPr>
          <p:txBody>
            <a:bodyPr wrap="square" rtlCol="0">
              <a:spAutoFit/>
            </a:bodyPr>
            <a:lstStyle/>
            <a:p>
              <a:pPr algn="ctr"/>
              <a:r>
                <a:rPr lang="en-US" sz="1100" dirty="0">
                  <a:solidFill>
                    <a:srgbClr val="193C6E"/>
                  </a:solidFill>
                  <a:effectLst/>
                  <a:latin typeface="Arial" panose="020B0604020202020204" pitchFamily="34" charset="0"/>
                  <a:cs typeface="Arial" panose="020B0604020202020204" pitchFamily="34" charset="0"/>
                </a:rPr>
                <a:t>LANGREALTY.COM</a:t>
              </a:r>
            </a:p>
            <a:p>
              <a:pPr algn="ctr"/>
              <a:r>
                <a:rPr lang="en-US" sz="1100" dirty="0">
                  <a:solidFill>
                    <a:srgbClr val="193C6E"/>
                  </a:solidFill>
                  <a:effectLst/>
                  <a:latin typeface="Arial" panose="020B0604020202020204" pitchFamily="34" charset="0"/>
                  <a:cs typeface="Arial" panose="020B0604020202020204" pitchFamily="34" charset="0"/>
                </a:rPr>
                <a:t>ANNUAL PAGEVIEWS</a:t>
              </a:r>
            </a:p>
          </p:txBody>
        </p:sp>
      </p:grpSp>
      <p:sp>
        <p:nvSpPr>
          <p:cNvPr id="38" name="Exceptional Service.  Extraordinary Results.">
            <a:extLst>
              <a:ext uri="{FF2B5EF4-FFF2-40B4-BE49-F238E27FC236}">
                <a16:creationId xmlns:a16="http://schemas.microsoft.com/office/drawing/2014/main" id="{C54C57DC-974A-A34E-DD88-9511F098A284}"/>
              </a:ext>
            </a:extLst>
          </p:cNvPr>
          <p:cNvSpPr txBox="1">
            <a:spLocks/>
          </p:cNvSpPr>
          <p:nvPr/>
        </p:nvSpPr>
        <p:spPr>
          <a:xfrm>
            <a:off x="6758960" y="444476"/>
            <a:ext cx="4640728"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4000" dirty="0">
                <a:solidFill>
                  <a:srgbClr val="BF965C"/>
                </a:solidFill>
                <a:latin typeface="Arial" panose="020B0604020202020204" pitchFamily="34" charset="0"/>
                <a:cs typeface="Arial" panose="020B0604020202020204" pitchFamily="34" charset="0"/>
              </a:rPr>
              <a:t>Digital</a:t>
            </a:r>
            <a:r>
              <a:rPr lang="en-US" sz="4000" b="1" dirty="0">
                <a:solidFill>
                  <a:srgbClr val="BF965C"/>
                </a:solidFill>
                <a:latin typeface="Arial" panose="020B0604020202020204" pitchFamily="34" charset="0"/>
                <a:cs typeface="Arial" panose="020B0604020202020204" pitchFamily="34" charset="0"/>
              </a:rPr>
              <a:t> Innovation</a:t>
            </a:r>
          </a:p>
        </p:txBody>
      </p:sp>
      <p:grpSp>
        <p:nvGrpSpPr>
          <p:cNvPr id="39" name="Group 38">
            <a:extLst>
              <a:ext uri="{FF2B5EF4-FFF2-40B4-BE49-F238E27FC236}">
                <a16:creationId xmlns:a16="http://schemas.microsoft.com/office/drawing/2014/main" id="{598B1CE6-6E13-3F1E-B8BD-854394CDD851}"/>
              </a:ext>
            </a:extLst>
          </p:cNvPr>
          <p:cNvGrpSpPr/>
          <p:nvPr/>
        </p:nvGrpSpPr>
        <p:grpSpPr>
          <a:xfrm>
            <a:off x="9477119" y="1400506"/>
            <a:ext cx="1733550" cy="1733550"/>
            <a:chOff x="2211387" y="2329258"/>
            <a:chExt cx="2160587" cy="2160587"/>
          </a:xfrm>
        </p:grpSpPr>
        <p:grpSp>
          <p:nvGrpSpPr>
            <p:cNvPr id="43" name="Group 42">
              <a:extLst>
                <a:ext uri="{FF2B5EF4-FFF2-40B4-BE49-F238E27FC236}">
                  <a16:creationId xmlns:a16="http://schemas.microsoft.com/office/drawing/2014/main" id="{A9CD8182-3AD9-6626-CDCB-1E36DF9ADAB5}"/>
                </a:ext>
              </a:extLst>
            </p:cNvPr>
            <p:cNvGrpSpPr/>
            <p:nvPr/>
          </p:nvGrpSpPr>
          <p:grpSpPr>
            <a:xfrm>
              <a:off x="2211387" y="2329258"/>
              <a:ext cx="2160587" cy="2160587"/>
              <a:chOff x="4083832" y="1451110"/>
              <a:chExt cx="1753171" cy="1753171"/>
            </a:xfrm>
          </p:grpSpPr>
          <p:sp>
            <p:nvSpPr>
              <p:cNvPr id="45" name="Oval 44">
                <a:extLst>
                  <a:ext uri="{FF2B5EF4-FFF2-40B4-BE49-F238E27FC236}">
                    <a16:creationId xmlns:a16="http://schemas.microsoft.com/office/drawing/2014/main" id="{B7744229-C3D5-EAA2-D14E-EEAC5173773B}"/>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46" name="Oval 45">
                <a:extLst>
                  <a:ext uri="{FF2B5EF4-FFF2-40B4-BE49-F238E27FC236}">
                    <a16:creationId xmlns:a16="http://schemas.microsoft.com/office/drawing/2014/main" id="{CB3EE244-17FA-095F-33C0-CCF7C3FC7615}"/>
                  </a:ext>
                </a:extLst>
              </p:cNvPr>
              <p:cNvSpPr/>
              <p:nvPr/>
            </p:nvSpPr>
            <p:spPr>
              <a:xfrm>
                <a:off x="4083832" y="1451110"/>
                <a:ext cx="1753171" cy="1753171"/>
              </a:xfrm>
              <a:prstGeom prst="ellipse">
                <a:avLst/>
              </a:prstGeom>
              <a:solidFill>
                <a:schemeClr val="bg2"/>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44" name="Oval 7">
              <a:extLst>
                <a:ext uri="{FF2B5EF4-FFF2-40B4-BE49-F238E27FC236}">
                  <a16:creationId xmlns:a16="http://schemas.microsoft.com/office/drawing/2014/main" id="{B11F5E59-3907-6134-D674-8C7D480C6B3A}"/>
                </a:ext>
              </a:extLst>
            </p:cNvPr>
            <p:cNvSpPr>
              <a:spLocks noChangeArrowheads="1"/>
            </p:cNvSpPr>
            <p:nvPr/>
          </p:nvSpPr>
          <p:spPr bwMode="auto">
            <a:xfrm>
              <a:off x="2565400" y="2686050"/>
              <a:ext cx="1455738" cy="1455738"/>
            </a:xfrm>
            <a:prstGeom prst="ellipse">
              <a:avLst/>
            </a:prstGeom>
            <a:solidFill>
              <a:srgbClr val="BF96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47" name="Group 46">
            <a:extLst>
              <a:ext uri="{FF2B5EF4-FFF2-40B4-BE49-F238E27FC236}">
                <a16:creationId xmlns:a16="http://schemas.microsoft.com/office/drawing/2014/main" id="{377D5601-F6FA-EA60-3EFC-1E3566EF497E}"/>
              </a:ext>
            </a:extLst>
          </p:cNvPr>
          <p:cNvGrpSpPr/>
          <p:nvPr/>
        </p:nvGrpSpPr>
        <p:grpSpPr>
          <a:xfrm>
            <a:off x="9477117" y="1990282"/>
            <a:ext cx="1733551" cy="1814766"/>
            <a:chOff x="2603420" y="3131262"/>
            <a:chExt cx="1584010" cy="698981"/>
          </a:xfrm>
        </p:grpSpPr>
        <p:sp>
          <p:nvSpPr>
            <p:cNvPr id="48" name="Rectangle 8">
              <a:extLst>
                <a:ext uri="{FF2B5EF4-FFF2-40B4-BE49-F238E27FC236}">
                  <a16:creationId xmlns:a16="http://schemas.microsoft.com/office/drawing/2014/main" id="{4738F1F2-D666-F22A-E0A3-363E3BF11715}"/>
                </a:ext>
              </a:extLst>
            </p:cNvPr>
            <p:cNvSpPr>
              <a:spLocks noChangeArrowheads="1"/>
            </p:cNvSpPr>
            <p:nvPr/>
          </p:nvSpPr>
          <p:spPr bwMode="auto">
            <a:xfrm>
              <a:off x="2799777" y="3131262"/>
              <a:ext cx="1204084" cy="21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b="1" dirty="0">
                  <a:solidFill>
                    <a:schemeClr val="bg1"/>
                  </a:solidFill>
                  <a:effectLst/>
                  <a:latin typeface="Arial Narrow" panose="020B0604020202020204" pitchFamily="34" charset="0"/>
                  <a:cs typeface="Arial Narrow" panose="020B0604020202020204" pitchFamily="34" charset="0"/>
                </a:rPr>
                <a:t>84.6K</a:t>
              </a:r>
            </a:p>
          </p:txBody>
        </p:sp>
        <p:sp>
          <p:nvSpPr>
            <p:cNvPr id="49" name="TextBox 48">
              <a:extLst>
                <a:ext uri="{FF2B5EF4-FFF2-40B4-BE49-F238E27FC236}">
                  <a16:creationId xmlns:a16="http://schemas.microsoft.com/office/drawing/2014/main" id="{D778B54C-9063-69B7-1C21-AD3DAD4DE156}"/>
                </a:ext>
              </a:extLst>
            </p:cNvPr>
            <p:cNvSpPr txBox="1"/>
            <p:nvPr/>
          </p:nvSpPr>
          <p:spPr>
            <a:xfrm>
              <a:off x="2603420" y="3599082"/>
              <a:ext cx="1584010" cy="231161"/>
            </a:xfrm>
            <a:prstGeom prst="rect">
              <a:avLst/>
            </a:prstGeom>
            <a:noFill/>
          </p:spPr>
          <p:txBody>
            <a:bodyPr wrap="square" rtlCol="0">
              <a:spAutoFit/>
            </a:bodyPr>
            <a:lstStyle/>
            <a:p>
              <a:pPr algn="ctr"/>
              <a:r>
                <a:rPr lang="en-US" sz="1100" dirty="0">
                  <a:solidFill>
                    <a:srgbClr val="193C6E"/>
                  </a:solidFill>
                  <a:effectLst/>
                  <a:latin typeface="Arial" panose="020B0604020202020204" pitchFamily="34" charset="0"/>
                  <a:cs typeface="Arial" panose="020B0604020202020204" pitchFamily="34" charset="0"/>
                </a:rPr>
                <a:t>LANGREALTY.COM</a:t>
              </a:r>
            </a:p>
            <a:p>
              <a:pPr algn="ctr"/>
              <a:r>
                <a:rPr lang="en-US" sz="1100" dirty="0">
                  <a:solidFill>
                    <a:srgbClr val="193C6E"/>
                  </a:solidFill>
                  <a:effectLst/>
                  <a:latin typeface="Arial" panose="020B0604020202020204" pitchFamily="34" charset="0"/>
                  <a:cs typeface="Arial" panose="020B0604020202020204" pitchFamily="34" charset="0"/>
                </a:rPr>
                <a:t>MONTHLY</a:t>
              </a:r>
            </a:p>
            <a:p>
              <a:pPr algn="ctr"/>
              <a:r>
                <a:rPr lang="en-US" sz="1100" dirty="0">
                  <a:solidFill>
                    <a:srgbClr val="193C6E"/>
                  </a:solidFill>
                  <a:effectLst/>
                  <a:latin typeface="Arial" panose="020B0604020202020204" pitchFamily="34" charset="0"/>
                  <a:cs typeface="Arial" panose="020B0604020202020204" pitchFamily="34" charset="0"/>
                </a:rPr>
                <a:t>SESSIONS/VISITS</a:t>
              </a:r>
            </a:p>
          </p:txBody>
        </p:sp>
      </p:grpSp>
      <p:grpSp>
        <p:nvGrpSpPr>
          <p:cNvPr id="50" name="Group 49">
            <a:extLst>
              <a:ext uri="{FF2B5EF4-FFF2-40B4-BE49-F238E27FC236}">
                <a16:creationId xmlns:a16="http://schemas.microsoft.com/office/drawing/2014/main" id="{73416FFD-D573-0EDC-D4E2-3042D034A4D9}"/>
              </a:ext>
            </a:extLst>
          </p:cNvPr>
          <p:cNvGrpSpPr/>
          <p:nvPr/>
        </p:nvGrpSpPr>
        <p:grpSpPr>
          <a:xfrm>
            <a:off x="7156395" y="4030561"/>
            <a:ext cx="1733550" cy="1733550"/>
            <a:chOff x="2211387" y="2329258"/>
            <a:chExt cx="2160587" cy="2160587"/>
          </a:xfrm>
        </p:grpSpPr>
        <p:grpSp>
          <p:nvGrpSpPr>
            <p:cNvPr id="51" name="Group 50">
              <a:extLst>
                <a:ext uri="{FF2B5EF4-FFF2-40B4-BE49-F238E27FC236}">
                  <a16:creationId xmlns:a16="http://schemas.microsoft.com/office/drawing/2014/main" id="{AF858A90-E407-BC70-D1A0-BA90B86599D5}"/>
                </a:ext>
              </a:extLst>
            </p:cNvPr>
            <p:cNvGrpSpPr/>
            <p:nvPr/>
          </p:nvGrpSpPr>
          <p:grpSpPr>
            <a:xfrm>
              <a:off x="2211387" y="2329258"/>
              <a:ext cx="2160587" cy="2160587"/>
              <a:chOff x="4083832" y="1451110"/>
              <a:chExt cx="1753171" cy="1753171"/>
            </a:xfrm>
          </p:grpSpPr>
          <p:sp>
            <p:nvSpPr>
              <p:cNvPr id="53" name="Oval 52">
                <a:extLst>
                  <a:ext uri="{FF2B5EF4-FFF2-40B4-BE49-F238E27FC236}">
                    <a16:creationId xmlns:a16="http://schemas.microsoft.com/office/drawing/2014/main" id="{67003F51-512D-536F-401D-1A53626C2AC8}"/>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4" name="Oval 53">
                <a:extLst>
                  <a:ext uri="{FF2B5EF4-FFF2-40B4-BE49-F238E27FC236}">
                    <a16:creationId xmlns:a16="http://schemas.microsoft.com/office/drawing/2014/main" id="{EE88BDFB-CEDC-F5BB-C04F-464BA2E17919}"/>
                  </a:ext>
                </a:extLst>
              </p:cNvPr>
              <p:cNvSpPr/>
              <p:nvPr/>
            </p:nvSpPr>
            <p:spPr>
              <a:xfrm>
                <a:off x="4083832" y="1451110"/>
                <a:ext cx="1753171" cy="1753171"/>
              </a:xfrm>
              <a:prstGeom prst="ellipse">
                <a:avLst/>
              </a:prstGeom>
              <a:solidFill>
                <a:schemeClr val="bg2"/>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52" name="Oval 7">
              <a:extLst>
                <a:ext uri="{FF2B5EF4-FFF2-40B4-BE49-F238E27FC236}">
                  <a16:creationId xmlns:a16="http://schemas.microsoft.com/office/drawing/2014/main" id="{87BBAE53-0E17-79DA-343A-873E518C452A}"/>
                </a:ext>
              </a:extLst>
            </p:cNvPr>
            <p:cNvSpPr>
              <a:spLocks noChangeArrowheads="1"/>
            </p:cNvSpPr>
            <p:nvPr/>
          </p:nvSpPr>
          <p:spPr bwMode="auto">
            <a:xfrm>
              <a:off x="2565400" y="2686050"/>
              <a:ext cx="1455738" cy="1455738"/>
            </a:xfrm>
            <a:prstGeom prst="ellipse">
              <a:avLst/>
            </a:prstGeom>
            <a:solidFill>
              <a:srgbClr val="BF96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55" name="Group 54">
            <a:extLst>
              <a:ext uri="{FF2B5EF4-FFF2-40B4-BE49-F238E27FC236}">
                <a16:creationId xmlns:a16="http://schemas.microsoft.com/office/drawing/2014/main" id="{A5890F21-E00D-5A35-23B6-0438A7D4DBD2}"/>
              </a:ext>
            </a:extLst>
          </p:cNvPr>
          <p:cNvGrpSpPr/>
          <p:nvPr/>
        </p:nvGrpSpPr>
        <p:grpSpPr>
          <a:xfrm>
            <a:off x="7153019" y="4620339"/>
            <a:ext cx="1733550" cy="1838642"/>
            <a:chOff x="2600336" y="3131262"/>
            <a:chExt cx="1584009" cy="708177"/>
          </a:xfrm>
        </p:grpSpPr>
        <p:sp>
          <p:nvSpPr>
            <p:cNvPr id="56" name="Rectangle 8">
              <a:extLst>
                <a:ext uri="{FF2B5EF4-FFF2-40B4-BE49-F238E27FC236}">
                  <a16:creationId xmlns:a16="http://schemas.microsoft.com/office/drawing/2014/main" id="{B7FB4EE7-C1DA-C9B1-6F68-F0A5153904CA}"/>
                </a:ext>
              </a:extLst>
            </p:cNvPr>
            <p:cNvSpPr>
              <a:spLocks noChangeArrowheads="1"/>
            </p:cNvSpPr>
            <p:nvPr/>
          </p:nvSpPr>
          <p:spPr bwMode="auto">
            <a:xfrm>
              <a:off x="2799777" y="3131262"/>
              <a:ext cx="1204084" cy="21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b="1" dirty="0">
                  <a:solidFill>
                    <a:schemeClr val="bg1"/>
                  </a:solidFill>
                  <a:effectLst/>
                  <a:latin typeface="Arial Narrow" panose="020B0604020202020204" pitchFamily="34" charset="0"/>
                  <a:cs typeface="Arial Narrow" panose="020B0604020202020204" pitchFamily="34" charset="0"/>
                </a:rPr>
                <a:t>22M</a:t>
              </a:r>
            </a:p>
          </p:txBody>
        </p:sp>
        <p:sp>
          <p:nvSpPr>
            <p:cNvPr id="57" name="TextBox 56">
              <a:extLst>
                <a:ext uri="{FF2B5EF4-FFF2-40B4-BE49-F238E27FC236}">
                  <a16:creationId xmlns:a16="http://schemas.microsoft.com/office/drawing/2014/main" id="{5438960B-E839-C94C-2367-AD1F7DDAA5AA}"/>
                </a:ext>
              </a:extLst>
            </p:cNvPr>
            <p:cNvSpPr txBox="1"/>
            <p:nvPr/>
          </p:nvSpPr>
          <p:spPr>
            <a:xfrm>
              <a:off x="2600336" y="3608278"/>
              <a:ext cx="1584009" cy="231161"/>
            </a:xfrm>
            <a:prstGeom prst="rect">
              <a:avLst/>
            </a:prstGeom>
            <a:noFill/>
          </p:spPr>
          <p:txBody>
            <a:bodyPr wrap="square" rtlCol="0">
              <a:spAutoFit/>
            </a:bodyPr>
            <a:lstStyle/>
            <a:p>
              <a:pPr algn="ctr"/>
              <a:r>
                <a:rPr lang="en-US" sz="1100" dirty="0">
                  <a:solidFill>
                    <a:srgbClr val="193C6E"/>
                  </a:solidFill>
                  <a:effectLst/>
                  <a:latin typeface="Arial" panose="020B0604020202020204" pitchFamily="34" charset="0"/>
                  <a:cs typeface="Arial" panose="020B0604020202020204" pitchFamily="34" charset="0"/>
                </a:rPr>
                <a:t>INTERNATIONAL</a:t>
              </a:r>
            </a:p>
            <a:p>
              <a:pPr algn="ctr"/>
              <a:r>
                <a:rPr lang="en-US" sz="1100" dirty="0">
                  <a:solidFill>
                    <a:srgbClr val="193C6E"/>
                  </a:solidFill>
                  <a:effectLst/>
                  <a:latin typeface="Arial" panose="020B0604020202020204" pitchFamily="34" charset="0"/>
                  <a:cs typeface="Arial" panose="020B0604020202020204" pitchFamily="34" charset="0"/>
                </a:rPr>
                <a:t>AFFILIATE</a:t>
              </a:r>
            </a:p>
            <a:p>
              <a:pPr algn="ctr"/>
              <a:r>
                <a:rPr lang="en-US" sz="1100" dirty="0">
                  <a:solidFill>
                    <a:srgbClr val="193C6E"/>
                  </a:solidFill>
                  <a:effectLst/>
                  <a:latin typeface="Arial" panose="020B0604020202020204" pitchFamily="34" charset="0"/>
                  <a:cs typeface="Arial" panose="020B0604020202020204" pitchFamily="34" charset="0"/>
                </a:rPr>
                <a:t>ANNUAL PAGEVIEWS</a:t>
              </a:r>
            </a:p>
          </p:txBody>
        </p:sp>
      </p:grpSp>
      <p:grpSp>
        <p:nvGrpSpPr>
          <p:cNvPr id="58" name="Group 57">
            <a:extLst>
              <a:ext uri="{FF2B5EF4-FFF2-40B4-BE49-F238E27FC236}">
                <a16:creationId xmlns:a16="http://schemas.microsoft.com/office/drawing/2014/main" id="{A53C5A3A-6EFB-73EA-16E0-E1A9331A305E}"/>
              </a:ext>
            </a:extLst>
          </p:cNvPr>
          <p:cNvGrpSpPr/>
          <p:nvPr/>
        </p:nvGrpSpPr>
        <p:grpSpPr>
          <a:xfrm>
            <a:off x="9587078" y="4030561"/>
            <a:ext cx="1733550" cy="1733550"/>
            <a:chOff x="2211387" y="2329258"/>
            <a:chExt cx="2160587" cy="2160587"/>
          </a:xfrm>
        </p:grpSpPr>
        <p:grpSp>
          <p:nvGrpSpPr>
            <p:cNvPr id="59" name="Group 58">
              <a:extLst>
                <a:ext uri="{FF2B5EF4-FFF2-40B4-BE49-F238E27FC236}">
                  <a16:creationId xmlns:a16="http://schemas.microsoft.com/office/drawing/2014/main" id="{1250D724-49A1-BA56-2206-F80503088907}"/>
                </a:ext>
              </a:extLst>
            </p:cNvPr>
            <p:cNvGrpSpPr/>
            <p:nvPr/>
          </p:nvGrpSpPr>
          <p:grpSpPr>
            <a:xfrm>
              <a:off x="2211387" y="2329258"/>
              <a:ext cx="2160587" cy="2160587"/>
              <a:chOff x="4083832" y="1451110"/>
              <a:chExt cx="1753171" cy="1753171"/>
            </a:xfrm>
          </p:grpSpPr>
          <p:sp>
            <p:nvSpPr>
              <p:cNvPr id="61" name="Oval 60">
                <a:extLst>
                  <a:ext uri="{FF2B5EF4-FFF2-40B4-BE49-F238E27FC236}">
                    <a16:creationId xmlns:a16="http://schemas.microsoft.com/office/drawing/2014/main" id="{844FF34E-2EB1-A0E8-3956-858AD46A8843}"/>
                  </a:ext>
                </a:extLst>
              </p:cNvPr>
              <p:cNvSpPr/>
              <p:nvPr/>
            </p:nvSpPr>
            <p:spPr>
              <a:xfrm>
                <a:off x="4083832" y="1451110"/>
                <a:ext cx="1753171" cy="1753171"/>
              </a:xfrm>
              <a:prstGeom prst="ellipse">
                <a:avLst/>
              </a:pr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62" name="Oval 61">
                <a:extLst>
                  <a:ext uri="{FF2B5EF4-FFF2-40B4-BE49-F238E27FC236}">
                    <a16:creationId xmlns:a16="http://schemas.microsoft.com/office/drawing/2014/main" id="{AB285E69-F8E6-B2A7-ACA6-1F87D6AA7E2F}"/>
                  </a:ext>
                </a:extLst>
              </p:cNvPr>
              <p:cNvSpPr/>
              <p:nvPr/>
            </p:nvSpPr>
            <p:spPr>
              <a:xfrm>
                <a:off x="4083832" y="1451110"/>
                <a:ext cx="1753171" cy="1753171"/>
              </a:xfrm>
              <a:prstGeom prst="ellipse">
                <a:avLst/>
              </a:prstGeom>
              <a:solidFill>
                <a:schemeClr val="bg2"/>
              </a:solid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60" name="Oval 7">
              <a:extLst>
                <a:ext uri="{FF2B5EF4-FFF2-40B4-BE49-F238E27FC236}">
                  <a16:creationId xmlns:a16="http://schemas.microsoft.com/office/drawing/2014/main" id="{21BF372E-D1E3-AC22-4A52-16BF45E416C0}"/>
                </a:ext>
              </a:extLst>
            </p:cNvPr>
            <p:cNvSpPr>
              <a:spLocks noChangeArrowheads="1"/>
            </p:cNvSpPr>
            <p:nvPr/>
          </p:nvSpPr>
          <p:spPr bwMode="auto">
            <a:xfrm>
              <a:off x="2565400" y="2686050"/>
              <a:ext cx="1455738" cy="1455738"/>
            </a:xfrm>
            <a:prstGeom prst="ellipse">
              <a:avLst/>
            </a:prstGeom>
            <a:solidFill>
              <a:srgbClr val="BF96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63" name="Group 62">
            <a:extLst>
              <a:ext uri="{FF2B5EF4-FFF2-40B4-BE49-F238E27FC236}">
                <a16:creationId xmlns:a16="http://schemas.microsoft.com/office/drawing/2014/main" id="{08C3615D-C5BF-0B1F-46A6-77B06DC6A19A}"/>
              </a:ext>
            </a:extLst>
          </p:cNvPr>
          <p:cNvGrpSpPr/>
          <p:nvPr/>
        </p:nvGrpSpPr>
        <p:grpSpPr>
          <a:xfrm>
            <a:off x="9587079" y="4620339"/>
            <a:ext cx="1733550" cy="1838642"/>
            <a:chOff x="2603423" y="3131262"/>
            <a:chExt cx="1584009" cy="708177"/>
          </a:xfrm>
        </p:grpSpPr>
        <p:sp>
          <p:nvSpPr>
            <p:cNvPr id="64" name="Rectangle 8">
              <a:extLst>
                <a:ext uri="{FF2B5EF4-FFF2-40B4-BE49-F238E27FC236}">
                  <a16:creationId xmlns:a16="http://schemas.microsoft.com/office/drawing/2014/main" id="{F3DE37AC-D921-3960-A2B5-8682EA324EC1}"/>
                </a:ext>
              </a:extLst>
            </p:cNvPr>
            <p:cNvSpPr>
              <a:spLocks noChangeArrowheads="1"/>
            </p:cNvSpPr>
            <p:nvPr/>
          </p:nvSpPr>
          <p:spPr bwMode="auto">
            <a:xfrm>
              <a:off x="2799777" y="3131262"/>
              <a:ext cx="1204084" cy="21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b="1" dirty="0">
                  <a:solidFill>
                    <a:schemeClr val="bg1"/>
                  </a:solidFill>
                  <a:effectLst/>
                  <a:latin typeface="Arial Narrow" panose="020B0604020202020204" pitchFamily="34" charset="0"/>
                  <a:cs typeface="Arial Narrow" panose="020B0604020202020204" pitchFamily="34" charset="0"/>
                </a:rPr>
                <a:t>215K</a:t>
              </a:r>
            </a:p>
          </p:txBody>
        </p:sp>
        <p:sp>
          <p:nvSpPr>
            <p:cNvPr id="65" name="TextBox 64">
              <a:extLst>
                <a:ext uri="{FF2B5EF4-FFF2-40B4-BE49-F238E27FC236}">
                  <a16:creationId xmlns:a16="http://schemas.microsoft.com/office/drawing/2014/main" id="{E67F33C0-29D8-E90E-3912-EDBC93CC4163}"/>
                </a:ext>
              </a:extLst>
            </p:cNvPr>
            <p:cNvSpPr txBox="1"/>
            <p:nvPr/>
          </p:nvSpPr>
          <p:spPr>
            <a:xfrm>
              <a:off x="2603423" y="3608278"/>
              <a:ext cx="1584009" cy="231161"/>
            </a:xfrm>
            <a:prstGeom prst="rect">
              <a:avLst/>
            </a:prstGeom>
            <a:noFill/>
          </p:spPr>
          <p:txBody>
            <a:bodyPr wrap="square" rtlCol="0">
              <a:spAutoFit/>
            </a:bodyPr>
            <a:lstStyle/>
            <a:p>
              <a:pPr algn="ctr"/>
              <a:r>
                <a:rPr lang="en-US" sz="1100" dirty="0">
                  <a:solidFill>
                    <a:srgbClr val="193C6E"/>
                  </a:solidFill>
                  <a:effectLst/>
                  <a:latin typeface="Arial" panose="020B0604020202020204" pitchFamily="34" charset="0"/>
                  <a:cs typeface="Arial" panose="020B0604020202020204" pitchFamily="34" charset="0"/>
                </a:rPr>
                <a:t>INTERNATIONAL</a:t>
              </a:r>
            </a:p>
            <a:p>
              <a:pPr algn="ctr"/>
              <a:r>
                <a:rPr lang="en-US" sz="1100" dirty="0">
                  <a:solidFill>
                    <a:srgbClr val="193C6E"/>
                  </a:solidFill>
                  <a:effectLst/>
                  <a:latin typeface="Arial" panose="020B0604020202020204" pitchFamily="34" charset="0"/>
                  <a:cs typeface="Arial" panose="020B0604020202020204" pitchFamily="34" charset="0"/>
                </a:rPr>
                <a:t>AFFILIATE MONTHLY</a:t>
              </a:r>
            </a:p>
            <a:p>
              <a:pPr algn="ctr"/>
              <a:r>
                <a:rPr lang="en-US" sz="1100" dirty="0">
                  <a:solidFill>
                    <a:srgbClr val="193C6E"/>
                  </a:solidFill>
                  <a:effectLst/>
                  <a:latin typeface="Arial" panose="020B0604020202020204" pitchFamily="34" charset="0"/>
                  <a:cs typeface="Arial" panose="020B0604020202020204" pitchFamily="34" charset="0"/>
                </a:rPr>
                <a:t>SESSIONS/VISITS 15</a:t>
              </a:r>
            </a:p>
          </p:txBody>
        </p:sp>
      </p:grpSp>
    </p:spTree>
    <p:extLst>
      <p:ext uri="{BB962C8B-B14F-4D97-AF65-F5344CB8AC3E}">
        <p14:creationId xmlns:p14="http://schemas.microsoft.com/office/powerpoint/2010/main" val="317454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38"/>
                                        </p:tgtEl>
                                        <p:attrNameLst>
                                          <p:attrName>style.visibility</p:attrName>
                                        </p:attrNameLst>
                                      </p:cBhvr>
                                      <p:to>
                                        <p:strVal val="visible"/>
                                      </p:to>
                                    </p:set>
                                    <p:anim calcmode="lin" valueType="num">
                                      <p:cBhvr>
                                        <p:cTn id="12" dur="1000" fill="hold"/>
                                        <p:tgtEl>
                                          <p:spTgt spid="38"/>
                                        </p:tgtEl>
                                        <p:attrNameLst>
                                          <p:attrName>ppt_w</p:attrName>
                                        </p:attrNameLst>
                                      </p:cBhvr>
                                      <p:tavLst>
                                        <p:tav tm="0">
                                          <p:val>
                                            <p:fltVal val="0"/>
                                          </p:val>
                                        </p:tav>
                                        <p:tav tm="100000">
                                          <p:val>
                                            <p:strVal val="#ppt_w"/>
                                          </p:val>
                                        </p:tav>
                                      </p:tavLst>
                                    </p:anim>
                                    <p:anim calcmode="lin" valueType="num">
                                      <p:cBhvr>
                                        <p:cTn id="13" dur="1000" fill="hold"/>
                                        <p:tgtEl>
                                          <p:spTgt spid="38"/>
                                        </p:tgtEl>
                                        <p:attrNameLst>
                                          <p:attrName>ppt_h</p:attrName>
                                        </p:attrNameLst>
                                      </p:cBhvr>
                                      <p:tavLst>
                                        <p:tav tm="0">
                                          <p:val>
                                            <p:fltVal val="0"/>
                                          </p:val>
                                        </p:tav>
                                        <p:tav tm="100000">
                                          <p:val>
                                            <p:strVal val="#ppt_h"/>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0-#ppt_w/2"/>
                                          </p:val>
                                        </p:tav>
                                        <p:tav tm="100000">
                                          <p:val>
                                            <p:strVal val="#ppt_x"/>
                                          </p:val>
                                        </p:tav>
                                      </p:tavLst>
                                    </p:anim>
                                    <p:anim calcmode="lin" valueType="num">
                                      <p:cBhvr additive="base">
                                        <p:cTn id="17" dur="10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0-#ppt_w/2"/>
                                          </p:val>
                                        </p:tav>
                                        <p:tav tm="100000">
                                          <p:val>
                                            <p:strVal val="#ppt_x"/>
                                          </p:val>
                                        </p:tav>
                                      </p:tavLst>
                                    </p:anim>
                                    <p:anim calcmode="lin" valueType="num">
                                      <p:cBhvr additive="base">
                                        <p:cTn id="21" dur="10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2" presetClass="entr" presetSubtype="8" decel="10000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1000" fill="hold"/>
                                        <p:tgtEl>
                                          <p:spTgt spid="39"/>
                                        </p:tgtEl>
                                        <p:attrNameLst>
                                          <p:attrName>ppt_x</p:attrName>
                                        </p:attrNameLst>
                                      </p:cBhvr>
                                      <p:tavLst>
                                        <p:tav tm="0">
                                          <p:val>
                                            <p:strVal val="0-#ppt_w/2"/>
                                          </p:val>
                                        </p:tav>
                                        <p:tav tm="100000">
                                          <p:val>
                                            <p:strVal val="#ppt_x"/>
                                          </p:val>
                                        </p:tav>
                                      </p:tavLst>
                                    </p:anim>
                                    <p:anim calcmode="lin" valueType="num">
                                      <p:cBhvr additive="base">
                                        <p:cTn id="29" dur="1000" fill="hold"/>
                                        <p:tgtEl>
                                          <p:spTgt spid="39"/>
                                        </p:tgtEl>
                                        <p:attrNameLst>
                                          <p:attrName>ppt_y</p:attrName>
                                        </p:attrNameLst>
                                      </p:cBhvr>
                                      <p:tavLst>
                                        <p:tav tm="0">
                                          <p:val>
                                            <p:strVal val="#ppt_y"/>
                                          </p:val>
                                        </p:tav>
                                        <p:tav tm="100000">
                                          <p:val>
                                            <p:strVal val="#ppt_y"/>
                                          </p:val>
                                        </p:tav>
                                      </p:tavLst>
                                    </p:anim>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2" presetClass="entr" presetSubtype="8" decel="10000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additive="base">
                                        <p:cTn id="36" dur="1000" fill="hold"/>
                                        <p:tgtEl>
                                          <p:spTgt spid="50"/>
                                        </p:tgtEl>
                                        <p:attrNameLst>
                                          <p:attrName>ppt_x</p:attrName>
                                        </p:attrNameLst>
                                      </p:cBhvr>
                                      <p:tavLst>
                                        <p:tav tm="0">
                                          <p:val>
                                            <p:strVal val="0-#ppt_w/2"/>
                                          </p:val>
                                        </p:tav>
                                        <p:tav tm="100000">
                                          <p:val>
                                            <p:strVal val="#ppt_x"/>
                                          </p:val>
                                        </p:tav>
                                      </p:tavLst>
                                    </p:anim>
                                    <p:anim calcmode="lin" valueType="num">
                                      <p:cBhvr additive="base">
                                        <p:cTn id="37" dur="1000" fill="hold"/>
                                        <p:tgtEl>
                                          <p:spTgt spid="50"/>
                                        </p:tgtEl>
                                        <p:attrNameLst>
                                          <p:attrName>ppt_y</p:attrName>
                                        </p:attrNameLst>
                                      </p:cBhvr>
                                      <p:tavLst>
                                        <p:tav tm="0">
                                          <p:val>
                                            <p:strVal val="#ppt_y"/>
                                          </p:val>
                                        </p:tav>
                                        <p:tav tm="100000">
                                          <p:val>
                                            <p:strVal val="#ppt_y"/>
                                          </p:val>
                                        </p:tav>
                                      </p:tavLst>
                                    </p:anim>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2" presetClass="entr" presetSubtype="8" decel="100000"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 calcmode="lin" valueType="num">
                                      <p:cBhvr additive="base">
                                        <p:cTn id="44" dur="1000" fill="hold"/>
                                        <p:tgtEl>
                                          <p:spTgt spid="58"/>
                                        </p:tgtEl>
                                        <p:attrNameLst>
                                          <p:attrName>ppt_x</p:attrName>
                                        </p:attrNameLst>
                                      </p:cBhvr>
                                      <p:tavLst>
                                        <p:tav tm="0">
                                          <p:val>
                                            <p:strVal val="0-#ppt_w/2"/>
                                          </p:val>
                                        </p:tav>
                                        <p:tav tm="100000">
                                          <p:val>
                                            <p:strVal val="#ppt_x"/>
                                          </p:val>
                                        </p:tav>
                                      </p:tavLst>
                                    </p:anim>
                                    <p:anim calcmode="lin" valueType="num">
                                      <p:cBhvr additive="base">
                                        <p:cTn id="45" dur="1000" fill="hold"/>
                                        <p:tgtEl>
                                          <p:spTgt spid="58"/>
                                        </p:tgtEl>
                                        <p:attrNameLst>
                                          <p:attrName>ppt_y</p:attrName>
                                        </p:attrNameLst>
                                      </p:cBhvr>
                                      <p:tavLst>
                                        <p:tav tm="0">
                                          <p:val>
                                            <p:strVal val="#ppt_y"/>
                                          </p:val>
                                        </p:tav>
                                        <p:tav tm="100000">
                                          <p:val>
                                            <p:strVal val="#ppt_y"/>
                                          </p:val>
                                        </p:tav>
                                      </p:tavLst>
                                    </p:anim>
                                  </p:childTnLst>
                                </p:cTn>
                              </p:par>
                            </p:childTnLst>
                          </p:cTn>
                        </p:par>
                        <p:par>
                          <p:cTn id="46" fill="hold">
                            <p:stCondLst>
                              <p:cond delay="5500"/>
                            </p:stCondLst>
                            <p:childTnLst>
                              <p:par>
                                <p:cTn id="47" presetID="10" presetClass="entr" presetSubtype="0" fill="hold" nodeType="after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8" grpId="0" advAuto="0"/>
    </p:bldLst>
  </p:timing>
</p:sld>
</file>

<file path=ppt/theme/theme1.xml><?xml version="1.0" encoding="utf-8"?>
<a:theme xmlns:a="http://schemas.openxmlformats.org/drawingml/2006/main" name="Office Theme">
  <a:themeElements>
    <a:clrScheme name="00 Neomorph Light">
      <a:dk1>
        <a:srgbClr val="ACB0C0"/>
      </a:dk1>
      <a:lt1>
        <a:sysClr val="window" lastClr="FFFFFF"/>
      </a:lt1>
      <a:dk2>
        <a:srgbClr val="FFFFFF"/>
      </a:dk2>
      <a:lt2>
        <a:srgbClr val="EBECF0"/>
      </a:lt2>
      <a:accent1>
        <a:srgbClr val="9FA7C4"/>
      </a:accent1>
      <a:accent2>
        <a:srgbClr val="FFD000"/>
      </a:accent2>
      <a:accent3>
        <a:srgbClr val="00E6F2"/>
      </a:accent3>
      <a:accent4>
        <a:srgbClr val="006EFF"/>
      </a:accent4>
      <a:accent5>
        <a:srgbClr val="065381"/>
      </a:accent5>
      <a:accent6>
        <a:srgbClr val="BD114D"/>
      </a:accent6>
      <a:hlink>
        <a:srgbClr val="F33B48"/>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9639</TotalTime>
  <Words>1178</Words>
  <Application>Microsoft Macintosh PowerPoint</Application>
  <PresentationFormat>Widescreen</PresentationFormat>
  <Paragraphs>224</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 Narrow</vt:lpstr>
      <vt:lpstr>Book Antiqua</vt:lpstr>
      <vt:lpstr>Calibri</vt:lpstr>
      <vt:lpstr>Calibri Light</vt:lpstr>
      <vt:lpstr>Montserrat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Алексей</dc:creator>
  <cp:lastModifiedBy>Ernesto Ebanks</cp:lastModifiedBy>
  <cp:revision>856</cp:revision>
  <cp:lastPrinted>2024-12-18T20:23:37Z</cp:lastPrinted>
  <dcterms:created xsi:type="dcterms:W3CDTF">2020-10-28T14:52:31Z</dcterms:created>
  <dcterms:modified xsi:type="dcterms:W3CDTF">2024-12-20T21:09:30Z</dcterms:modified>
</cp:coreProperties>
</file>