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78" r:id="rId3"/>
    <p:sldId id="258" r:id="rId4"/>
    <p:sldId id="259" r:id="rId5"/>
    <p:sldId id="287" r:id="rId6"/>
    <p:sldId id="261" r:id="rId7"/>
    <p:sldId id="262" r:id="rId8"/>
    <p:sldId id="263" r:id="rId9"/>
    <p:sldId id="264" r:id="rId10"/>
    <p:sldId id="265" r:id="rId11"/>
    <p:sldId id="266" r:id="rId12"/>
    <p:sldId id="285" r:id="rId13"/>
    <p:sldId id="286" r:id="rId14"/>
    <p:sldId id="269" r:id="rId15"/>
    <p:sldId id="271" r:id="rId16"/>
    <p:sldId id="282" r:id="rId17"/>
    <p:sldId id="288" r:id="rId18"/>
    <p:sldId id="279" r:id="rId19"/>
    <p:sldId id="257" r:id="rId20"/>
    <p:sldId id="277" r:id="rId2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B7D1"/>
    <a:srgbClr val="7FB8C4"/>
    <a:srgbClr val="AA8832"/>
    <a:srgbClr val="8EA0B6"/>
    <a:srgbClr val="3E536D"/>
    <a:srgbClr val="E9F7FF"/>
    <a:srgbClr val="F3F7FF"/>
    <a:srgbClr val="FFF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24" autoAdjust="0"/>
    <p:restoredTop sz="94610" autoAdjust="0"/>
  </p:normalViewPr>
  <p:slideViewPr>
    <p:cSldViewPr>
      <p:cViewPr varScale="1">
        <p:scale>
          <a:sx n="77" d="100"/>
          <a:sy n="77" d="100"/>
        </p:scale>
        <p:origin x="81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font" Target="fonts/font28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8" Type="http://schemas.openxmlformats.org/officeDocument/2006/relationships/slide" Target="slides/slide7.xml"/><Relationship Id="rId51" Type="http://schemas.openxmlformats.org/officeDocument/2006/relationships/font" Target="fonts/font2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25.07.2024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9831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7238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582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house with palm trees and a driveway&#10;&#10;Description automatically generated">
            <a:extLst>
              <a:ext uri="{FF2B5EF4-FFF2-40B4-BE49-F238E27FC236}">
                <a16:creationId xmlns:a16="http://schemas.microsoft.com/office/drawing/2014/main" id="{A0BF7803-3DDF-33D6-5967-96BCC287C8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" b="60"/>
          <a:stretch/>
        </p:blipFill>
        <p:spPr>
          <a:xfrm>
            <a:off x="0" y="2"/>
            <a:ext cx="18287996" cy="1028699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0890" y="5443"/>
            <a:ext cx="18288000" cy="10287000"/>
            <a:chOff x="0" y="0"/>
            <a:chExt cx="4816593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0AAE1">
                <a:alpha val="19608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4816593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651877" y="2277051"/>
            <a:ext cx="10984247" cy="5703766"/>
            <a:chOff x="0" y="0"/>
            <a:chExt cx="14645662" cy="76050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645662" cy="6370863"/>
            </a:xfrm>
            <a:custGeom>
              <a:avLst/>
              <a:gdLst/>
              <a:ahLst/>
              <a:cxnLst/>
              <a:rect l="l" t="t" r="r" b="b"/>
              <a:pathLst>
                <a:path w="14645662" h="6370863">
                  <a:moveTo>
                    <a:pt x="0" y="0"/>
                  </a:moveTo>
                  <a:lnTo>
                    <a:pt x="14645662" y="0"/>
                  </a:lnTo>
                  <a:lnTo>
                    <a:pt x="14645662" y="6370863"/>
                  </a:lnTo>
                  <a:lnTo>
                    <a:pt x="0" y="6370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409139" y="6963990"/>
              <a:ext cx="7827384" cy="6410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 i="1" dirty="0">
                  <a:solidFill>
                    <a:srgbClr val="FFFFFF"/>
                  </a:solidFill>
                  <a:latin typeface="Avenir Italics"/>
                  <a:ea typeface="Avenir Italics"/>
                  <a:cs typeface="Avenir Italics"/>
                  <a:sym typeface="Avenir Italics"/>
                </a:rPr>
                <a:t>Where Luxury meets Lifestyle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145C5AF-9531-ADD6-33CF-2274E3ECEC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6" r="977"/>
          <a:stretch/>
        </p:blipFill>
        <p:spPr>
          <a:xfrm>
            <a:off x="-351258" y="2"/>
            <a:ext cx="18639254" cy="1028699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-351254" y="0"/>
            <a:ext cx="18639254" cy="2626330"/>
            <a:chOff x="0" y="0"/>
            <a:chExt cx="4855166" cy="6917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55166" cy="691708"/>
            </a:xfrm>
            <a:custGeom>
              <a:avLst/>
              <a:gdLst/>
              <a:ahLst/>
              <a:cxnLst/>
              <a:rect l="l" t="t" r="r" b="b"/>
              <a:pathLst>
                <a:path w="4855166" h="691708">
                  <a:moveTo>
                    <a:pt x="0" y="0"/>
                  </a:moveTo>
                  <a:lnTo>
                    <a:pt x="4855166" y="0"/>
                  </a:lnTo>
                  <a:lnTo>
                    <a:pt x="4855166" y="691708"/>
                  </a:lnTo>
                  <a:lnTo>
                    <a:pt x="0" y="691708"/>
                  </a:lnTo>
                  <a:close/>
                </a:path>
              </a:pathLst>
            </a:custGeom>
            <a:solidFill>
              <a:srgbClr val="8EA0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4855166" cy="75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512785" y="800100"/>
            <a:ext cx="9262430" cy="1104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68"/>
              </a:lnSpc>
            </a:pPr>
            <a:r>
              <a:rPr lang="en-US" sz="7200" b="1" dirty="0">
                <a:solidFill>
                  <a:srgbClr val="FFFFFF"/>
                </a:solidFill>
                <a:latin typeface="Avenir Black" panose="02000503020000020003" pitchFamily="2" charset="0"/>
                <a:ea typeface="Avenir Bold"/>
                <a:cs typeface="Avenir Bold"/>
                <a:sym typeface="Avenir Bold"/>
              </a:rPr>
              <a:t>TESTIMONIALS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779663" y="8167121"/>
            <a:ext cx="7597832" cy="4175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endParaRPr lang="en-US" sz="2399" dirty="0">
              <a:solidFill>
                <a:srgbClr val="162A4C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B7AAABB-C05A-AD8E-D32A-0B6B14D2ADF1}"/>
              </a:ext>
            </a:extLst>
          </p:cNvPr>
          <p:cNvGrpSpPr/>
          <p:nvPr/>
        </p:nvGrpSpPr>
        <p:grpSpPr>
          <a:xfrm>
            <a:off x="337749" y="3162300"/>
            <a:ext cx="17612502" cy="6045107"/>
            <a:chOff x="-351253" y="3039396"/>
            <a:chExt cx="18258253" cy="6045107"/>
          </a:xfrm>
        </p:grpSpPr>
        <p:grpSp>
          <p:nvGrpSpPr>
            <p:cNvPr id="3" name="Group 3"/>
            <p:cNvGrpSpPr/>
            <p:nvPr/>
          </p:nvGrpSpPr>
          <p:grpSpPr>
            <a:xfrm>
              <a:off x="-351253" y="3292553"/>
              <a:ext cx="8745076" cy="2626330"/>
              <a:chOff x="0" y="0"/>
              <a:chExt cx="2145761" cy="69170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145761" cy="691708"/>
              </a:xfrm>
              <a:custGeom>
                <a:avLst/>
                <a:gdLst/>
                <a:ahLst/>
                <a:cxnLst/>
                <a:rect l="l" t="t" r="r" b="b"/>
                <a:pathLst>
                  <a:path w="2145761" h="691708">
                    <a:moveTo>
                      <a:pt x="17105" y="0"/>
                    </a:moveTo>
                    <a:lnTo>
                      <a:pt x="2128657" y="0"/>
                    </a:lnTo>
                    <a:cubicBezTo>
                      <a:pt x="2133193" y="0"/>
                      <a:pt x="2137544" y="1802"/>
                      <a:pt x="2140752" y="5010"/>
                    </a:cubicBezTo>
                    <a:cubicBezTo>
                      <a:pt x="2143959" y="8218"/>
                      <a:pt x="2145761" y="12568"/>
                      <a:pt x="2145761" y="17105"/>
                    </a:cubicBezTo>
                    <a:lnTo>
                      <a:pt x="2145761" y="674604"/>
                    </a:lnTo>
                    <a:cubicBezTo>
                      <a:pt x="2145761" y="679140"/>
                      <a:pt x="2143959" y="683491"/>
                      <a:pt x="2140752" y="686698"/>
                    </a:cubicBezTo>
                    <a:cubicBezTo>
                      <a:pt x="2137544" y="689906"/>
                      <a:pt x="2133193" y="691708"/>
                      <a:pt x="2128657" y="691708"/>
                    </a:cubicBezTo>
                    <a:lnTo>
                      <a:pt x="17105" y="691708"/>
                    </a:lnTo>
                    <a:cubicBezTo>
                      <a:pt x="12568" y="691708"/>
                      <a:pt x="8218" y="689906"/>
                      <a:pt x="5010" y="686698"/>
                    </a:cubicBezTo>
                    <a:cubicBezTo>
                      <a:pt x="1802" y="683491"/>
                      <a:pt x="0" y="679140"/>
                      <a:pt x="0" y="674604"/>
                    </a:cubicBezTo>
                    <a:lnTo>
                      <a:pt x="0" y="17105"/>
                    </a:lnTo>
                    <a:cubicBezTo>
                      <a:pt x="0" y="12568"/>
                      <a:pt x="1802" y="8218"/>
                      <a:pt x="5010" y="5010"/>
                    </a:cubicBezTo>
                    <a:cubicBezTo>
                      <a:pt x="8218" y="1802"/>
                      <a:pt x="12568" y="0"/>
                      <a:pt x="17105" y="0"/>
                    </a:cubicBezTo>
                    <a:close/>
                  </a:path>
                </a:pathLst>
              </a:custGeom>
              <a:solidFill>
                <a:srgbClr val="FFFFFF">
                  <a:alpha val="89804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2145761" cy="7583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9161923" y="6458173"/>
              <a:ext cx="8745077" cy="2626330"/>
              <a:chOff x="0" y="0"/>
              <a:chExt cx="2145761" cy="69170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145761" cy="691708"/>
              </a:xfrm>
              <a:custGeom>
                <a:avLst/>
                <a:gdLst/>
                <a:ahLst/>
                <a:cxnLst/>
                <a:rect l="l" t="t" r="r" b="b"/>
                <a:pathLst>
                  <a:path w="2145761" h="691708">
                    <a:moveTo>
                      <a:pt x="17105" y="0"/>
                    </a:moveTo>
                    <a:lnTo>
                      <a:pt x="2128657" y="0"/>
                    </a:lnTo>
                    <a:cubicBezTo>
                      <a:pt x="2133193" y="0"/>
                      <a:pt x="2137544" y="1802"/>
                      <a:pt x="2140752" y="5010"/>
                    </a:cubicBezTo>
                    <a:cubicBezTo>
                      <a:pt x="2143959" y="8218"/>
                      <a:pt x="2145761" y="12568"/>
                      <a:pt x="2145761" y="17105"/>
                    </a:cubicBezTo>
                    <a:lnTo>
                      <a:pt x="2145761" y="674604"/>
                    </a:lnTo>
                    <a:cubicBezTo>
                      <a:pt x="2145761" y="679140"/>
                      <a:pt x="2143959" y="683491"/>
                      <a:pt x="2140752" y="686698"/>
                    </a:cubicBezTo>
                    <a:cubicBezTo>
                      <a:pt x="2137544" y="689906"/>
                      <a:pt x="2133193" y="691708"/>
                      <a:pt x="2128657" y="691708"/>
                    </a:cubicBezTo>
                    <a:lnTo>
                      <a:pt x="17105" y="691708"/>
                    </a:lnTo>
                    <a:cubicBezTo>
                      <a:pt x="12568" y="691708"/>
                      <a:pt x="8218" y="689906"/>
                      <a:pt x="5010" y="686698"/>
                    </a:cubicBezTo>
                    <a:cubicBezTo>
                      <a:pt x="1802" y="683491"/>
                      <a:pt x="0" y="679140"/>
                      <a:pt x="0" y="674604"/>
                    </a:cubicBezTo>
                    <a:lnTo>
                      <a:pt x="0" y="17105"/>
                    </a:lnTo>
                    <a:cubicBezTo>
                      <a:pt x="0" y="12568"/>
                      <a:pt x="1802" y="8218"/>
                      <a:pt x="5010" y="5010"/>
                    </a:cubicBezTo>
                    <a:cubicBezTo>
                      <a:pt x="8218" y="1802"/>
                      <a:pt x="12568" y="0"/>
                      <a:pt x="17105" y="0"/>
                    </a:cubicBezTo>
                    <a:close/>
                  </a:path>
                </a:pathLst>
              </a:custGeom>
              <a:solidFill>
                <a:srgbClr val="FFFFFF">
                  <a:alpha val="89804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66675"/>
                <a:ext cx="2145761" cy="7583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9161923" y="3039396"/>
              <a:ext cx="8745077" cy="2879487"/>
              <a:chOff x="0" y="-66675"/>
              <a:chExt cx="2145761" cy="75838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145761" cy="691708"/>
              </a:xfrm>
              <a:custGeom>
                <a:avLst/>
                <a:gdLst/>
                <a:ahLst/>
                <a:cxnLst/>
                <a:rect l="l" t="t" r="r" b="b"/>
                <a:pathLst>
                  <a:path w="2145761" h="691708">
                    <a:moveTo>
                      <a:pt x="17105" y="0"/>
                    </a:moveTo>
                    <a:lnTo>
                      <a:pt x="2128657" y="0"/>
                    </a:lnTo>
                    <a:cubicBezTo>
                      <a:pt x="2133193" y="0"/>
                      <a:pt x="2137544" y="1802"/>
                      <a:pt x="2140752" y="5010"/>
                    </a:cubicBezTo>
                    <a:cubicBezTo>
                      <a:pt x="2143959" y="8218"/>
                      <a:pt x="2145761" y="12568"/>
                      <a:pt x="2145761" y="17105"/>
                    </a:cubicBezTo>
                    <a:lnTo>
                      <a:pt x="2145761" y="674604"/>
                    </a:lnTo>
                    <a:cubicBezTo>
                      <a:pt x="2145761" y="679140"/>
                      <a:pt x="2143959" y="683491"/>
                      <a:pt x="2140752" y="686698"/>
                    </a:cubicBezTo>
                    <a:cubicBezTo>
                      <a:pt x="2137544" y="689906"/>
                      <a:pt x="2133193" y="691708"/>
                      <a:pt x="2128657" y="691708"/>
                    </a:cubicBezTo>
                    <a:lnTo>
                      <a:pt x="17105" y="691708"/>
                    </a:lnTo>
                    <a:cubicBezTo>
                      <a:pt x="12568" y="691708"/>
                      <a:pt x="8218" y="689906"/>
                      <a:pt x="5010" y="686698"/>
                    </a:cubicBezTo>
                    <a:cubicBezTo>
                      <a:pt x="1802" y="683491"/>
                      <a:pt x="0" y="679140"/>
                      <a:pt x="0" y="674604"/>
                    </a:cubicBezTo>
                    <a:lnTo>
                      <a:pt x="0" y="17105"/>
                    </a:lnTo>
                    <a:cubicBezTo>
                      <a:pt x="0" y="12568"/>
                      <a:pt x="1802" y="8218"/>
                      <a:pt x="5010" y="5010"/>
                    </a:cubicBezTo>
                    <a:cubicBezTo>
                      <a:pt x="8218" y="1802"/>
                      <a:pt x="12568" y="0"/>
                      <a:pt x="17105" y="0"/>
                    </a:cubicBezTo>
                    <a:close/>
                  </a:path>
                </a:pathLst>
              </a:custGeom>
              <a:solidFill>
                <a:srgbClr val="FFFFFF">
                  <a:alpha val="89804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66675"/>
                <a:ext cx="2145761" cy="7583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170166" y="3766598"/>
              <a:ext cx="7622677" cy="17256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“Lorem ipsum dolor sit </a:t>
              </a:r>
              <a:r>
                <a:rPr lang="en-US" sz="2399" dirty="0" err="1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amet</a:t>
              </a: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, </a:t>
              </a:r>
              <a:r>
                <a:rPr lang="en-US" sz="2399" dirty="0" err="1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consectetur</a:t>
              </a: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 </a:t>
              </a:r>
              <a:r>
                <a:rPr lang="en-US" sz="2399" dirty="0" err="1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adipiscing</a:t>
              </a: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 </a:t>
              </a:r>
              <a:r>
                <a:rPr lang="en-US" sz="2399" dirty="0" err="1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elit</a:t>
              </a: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, sed do </a:t>
              </a:r>
              <a:r>
                <a:rPr lang="en-US" sz="2399" dirty="0" err="1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eiusmod</a:t>
              </a: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 </a:t>
              </a:r>
              <a:r>
                <a:rPr lang="en-US" sz="2399" dirty="0" err="1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tempor</a:t>
              </a: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 </a:t>
              </a:r>
              <a:r>
                <a:rPr lang="en-US" sz="2399" dirty="0" err="1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incididunt</a:t>
              </a: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 </a:t>
              </a:r>
              <a:r>
                <a:rPr lang="en-US" sz="2399" dirty="0" err="1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ut</a:t>
              </a: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 labore.”</a:t>
              </a:r>
            </a:p>
            <a:p>
              <a:pPr algn="ctr">
                <a:lnSpc>
                  <a:spcPts val="3359"/>
                </a:lnSpc>
              </a:pPr>
              <a:endParaRPr lang="en-US" sz="2399" dirty="0">
                <a:solidFill>
                  <a:srgbClr val="162A4C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algn="ctr">
                <a:lnSpc>
                  <a:spcPts val="3359"/>
                </a:lnSpc>
              </a:pP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— Name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9754522" y="3802531"/>
              <a:ext cx="7589453" cy="17256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“Lorem ipsum dolor sit </a:t>
              </a:r>
              <a:r>
                <a:rPr lang="en-US" sz="2399" dirty="0" err="1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amet</a:t>
              </a: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, </a:t>
              </a:r>
              <a:r>
                <a:rPr lang="en-US" sz="2399" dirty="0" err="1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consectetur</a:t>
              </a: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 </a:t>
              </a:r>
              <a:r>
                <a:rPr lang="en-US" sz="2399" dirty="0" err="1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adipiscing</a:t>
              </a: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 </a:t>
              </a:r>
              <a:r>
                <a:rPr lang="en-US" sz="2399" dirty="0" err="1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elit</a:t>
              </a: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, sed do </a:t>
              </a:r>
              <a:r>
                <a:rPr lang="en-US" sz="2399" dirty="0" err="1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eiusmod</a:t>
              </a: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 </a:t>
              </a:r>
              <a:r>
                <a:rPr lang="en-US" sz="2399" dirty="0" err="1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tempor</a:t>
              </a: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 </a:t>
              </a:r>
              <a:r>
                <a:rPr lang="en-US" sz="2399" dirty="0" err="1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incididunt</a:t>
              </a: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 </a:t>
              </a:r>
              <a:r>
                <a:rPr lang="en-US" sz="2399" dirty="0" err="1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ut</a:t>
              </a: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 labore.”</a:t>
              </a:r>
            </a:p>
            <a:p>
              <a:pPr algn="ctr">
                <a:lnSpc>
                  <a:spcPts val="3359"/>
                </a:lnSpc>
              </a:pPr>
              <a:endParaRPr lang="en-US" sz="2399" dirty="0">
                <a:solidFill>
                  <a:srgbClr val="162A4C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algn="ctr">
                <a:lnSpc>
                  <a:spcPts val="3359"/>
                </a:lnSpc>
              </a:pP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— Name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9746143" y="6826981"/>
              <a:ext cx="7597833" cy="17256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“Lorem ipsum dolor sit </a:t>
              </a:r>
              <a:r>
                <a:rPr lang="en-US" sz="2399" dirty="0" err="1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amet</a:t>
              </a: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, </a:t>
              </a:r>
              <a:r>
                <a:rPr lang="en-US" sz="2399" dirty="0" err="1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consectetur</a:t>
              </a: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 </a:t>
              </a:r>
              <a:r>
                <a:rPr lang="en-US" sz="2399" dirty="0" err="1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adipiscing</a:t>
              </a: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 </a:t>
              </a:r>
              <a:r>
                <a:rPr lang="en-US" sz="2399" dirty="0" err="1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elit</a:t>
              </a: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, sed do </a:t>
              </a:r>
              <a:r>
                <a:rPr lang="en-US" sz="2399" dirty="0" err="1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eiusmod</a:t>
              </a: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 </a:t>
              </a:r>
              <a:r>
                <a:rPr lang="en-US" sz="2399" dirty="0" err="1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tempor</a:t>
              </a: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 </a:t>
              </a:r>
              <a:r>
                <a:rPr lang="en-US" sz="2399" dirty="0" err="1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incididunt</a:t>
              </a: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 </a:t>
              </a:r>
              <a:r>
                <a:rPr lang="en-US" sz="2399" dirty="0" err="1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ut</a:t>
              </a: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 labore.”</a:t>
              </a:r>
            </a:p>
            <a:p>
              <a:pPr algn="ctr">
                <a:lnSpc>
                  <a:spcPts val="3359"/>
                </a:lnSpc>
              </a:pPr>
              <a:endParaRPr lang="en-US" sz="2399" dirty="0">
                <a:solidFill>
                  <a:srgbClr val="162A4C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algn="ctr">
                <a:lnSpc>
                  <a:spcPts val="3359"/>
                </a:lnSpc>
              </a:pP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— Name</a:t>
              </a:r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-351253" y="6458173"/>
              <a:ext cx="8745076" cy="2626330"/>
              <a:chOff x="0" y="0"/>
              <a:chExt cx="2145761" cy="691708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145761" cy="691708"/>
              </a:xfrm>
              <a:custGeom>
                <a:avLst/>
                <a:gdLst/>
                <a:ahLst/>
                <a:cxnLst/>
                <a:rect l="l" t="t" r="r" b="b"/>
                <a:pathLst>
                  <a:path w="2145761" h="691708">
                    <a:moveTo>
                      <a:pt x="17105" y="0"/>
                    </a:moveTo>
                    <a:lnTo>
                      <a:pt x="2128657" y="0"/>
                    </a:lnTo>
                    <a:cubicBezTo>
                      <a:pt x="2133193" y="0"/>
                      <a:pt x="2137544" y="1802"/>
                      <a:pt x="2140752" y="5010"/>
                    </a:cubicBezTo>
                    <a:cubicBezTo>
                      <a:pt x="2143959" y="8218"/>
                      <a:pt x="2145761" y="12568"/>
                      <a:pt x="2145761" y="17105"/>
                    </a:cubicBezTo>
                    <a:lnTo>
                      <a:pt x="2145761" y="674604"/>
                    </a:lnTo>
                    <a:cubicBezTo>
                      <a:pt x="2145761" y="679140"/>
                      <a:pt x="2143959" y="683491"/>
                      <a:pt x="2140752" y="686698"/>
                    </a:cubicBezTo>
                    <a:cubicBezTo>
                      <a:pt x="2137544" y="689906"/>
                      <a:pt x="2133193" y="691708"/>
                      <a:pt x="2128657" y="691708"/>
                    </a:cubicBezTo>
                    <a:lnTo>
                      <a:pt x="17105" y="691708"/>
                    </a:lnTo>
                    <a:cubicBezTo>
                      <a:pt x="12568" y="691708"/>
                      <a:pt x="8218" y="689906"/>
                      <a:pt x="5010" y="686698"/>
                    </a:cubicBezTo>
                    <a:cubicBezTo>
                      <a:pt x="1802" y="683491"/>
                      <a:pt x="0" y="679140"/>
                      <a:pt x="0" y="674604"/>
                    </a:cubicBezTo>
                    <a:lnTo>
                      <a:pt x="0" y="17105"/>
                    </a:lnTo>
                    <a:cubicBezTo>
                      <a:pt x="0" y="12568"/>
                      <a:pt x="1802" y="8218"/>
                      <a:pt x="5010" y="5010"/>
                    </a:cubicBezTo>
                    <a:cubicBezTo>
                      <a:pt x="8218" y="1802"/>
                      <a:pt x="12568" y="0"/>
                      <a:pt x="17105" y="0"/>
                    </a:cubicBezTo>
                    <a:close/>
                  </a:path>
                </a:pathLst>
              </a:custGeom>
              <a:solidFill>
                <a:srgbClr val="FFFFFF">
                  <a:alpha val="89804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66675"/>
                <a:ext cx="2145761" cy="7583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170166" y="6931739"/>
              <a:ext cx="7597833" cy="17256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“Lorem ipsum dolor sit </a:t>
              </a:r>
              <a:r>
                <a:rPr lang="en-US" sz="2399" dirty="0" err="1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amet</a:t>
              </a: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, </a:t>
              </a:r>
              <a:r>
                <a:rPr lang="en-US" sz="2399" dirty="0" err="1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consectetur</a:t>
              </a: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 </a:t>
              </a:r>
              <a:r>
                <a:rPr lang="en-US" sz="2399" dirty="0" err="1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adipiscing</a:t>
              </a: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 </a:t>
              </a:r>
              <a:r>
                <a:rPr lang="en-US" sz="2399" dirty="0" err="1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elit</a:t>
              </a: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, sed do </a:t>
              </a:r>
              <a:r>
                <a:rPr lang="en-US" sz="2399" dirty="0" err="1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eiusmod</a:t>
              </a: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 </a:t>
              </a:r>
              <a:r>
                <a:rPr lang="en-US" sz="2399" dirty="0" err="1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tempor</a:t>
              </a: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 </a:t>
              </a:r>
              <a:r>
                <a:rPr lang="en-US" sz="2399" dirty="0" err="1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incididunt</a:t>
              </a: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 </a:t>
              </a:r>
              <a:r>
                <a:rPr lang="en-US" sz="2399" dirty="0" err="1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ut</a:t>
              </a: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 labore.”</a:t>
              </a:r>
            </a:p>
            <a:p>
              <a:pPr algn="ctr">
                <a:lnSpc>
                  <a:spcPts val="3359"/>
                </a:lnSpc>
              </a:pPr>
              <a:endParaRPr lang="en-US" sz="2399" dirty="0">
                <a:solidFill>
                  <a:srgbClr val="162A4C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algn="ctr">
                <a:lnSpc>
                  <a:spcPts val="3359"/>
                </a:lnSpc>
              </a:pPr>
              <a:r>
                <a:rPr lang="en-US" sz="2399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— Name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A08A46-8BF1-B859-8C4A-87E8DD23926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" r="34870"/>
          <a:stretch/>
        </p:blipFill>
        <p:spPr>
          <a:xfrm>
            <a:off x="8687989" y="1"/>
            <a:ext cx="11881496" cy="11881496"/>
          </a:xfrm>
          <a:prstGeom prst="ellipse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14400" y="1479812"/>
            <a:ext cx="12221131" cy="2139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80"/>
              </a:lnSpc>
            </a:pPr>
            <a:r>
              <a:rPr lang="en-US" sz="7200" b="1" dirty="0">
                <a:solidFill>
                  <a:srgbClr val="162A4C"/>
                </a:solidFill>
                <a:latin typeface="Avenir Black" panose="02000503020000020003" pitchFamily="2" charset="0"/>
                <a:ea typeface="Avenir Bold"/>
                <a:cs typeface="Avenir Bold"/>
                <a:sym typeface="Avenir Bold"/>
              </a:rPr>
              <a:t>BUYER PROCESS OVERVIEW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47700" y="4180797"/>
            <a:ext cx="7665116" cy="4368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4" lvl="1" indent="-280672" algn="l">
              <a:lnSpc>
                <a:spcPts val="3640"/>
              </a:lnSpc>
              <a:spcAft>
                <a:spcPts val="900"/>
              </a:spcAft>
              <a:buFont typeface="Arial"/>
              <a:buChar char="•"/>
            </a:pPr>
            <a:r>
              <a:rPr lang="en-US" sz="2600" b="1" spc="241" dirty="0">
                <a:solidFill>
                  <a:srgbClr val="162A4C"/>
                </a:solidFill>
                <a:latin typeface="Avenir Light"/>
                <a:ea typeface="Avenir Light"/>
                <a:cs typeface="Avenir Light"/>
                <a:sym typeface="Avenir Light"/>
              </a:rPr>
              <a:t>State of the market discussion (Buyers Market or Sellers Market)</a:t>
            </a:r>
          </a:p>
          <a:p>
            <a:pPr marL="561344" lvl="1" indent="-280672" algn="l">
              <a:lnSpc>
                <a:spcPts val="3640"/>
              </a:lnSpc>
              <a:spcAft>
                <a:spcPts val="900"/>
              </a:spcAft>
              <a:buFont typeface="Arial"/>
              <a:buChar char="•"/>
            </a:pPr>
            <a:r>
              <a:rPr lang="en-US" sz="2600" b="1" spc="241" dirty="0">
                <a:solidFill>
                  <a:srgbClr val="162A4C"/>
                </a:solidFill>
                <a:latin typeface="Avenir Light"/>
                <a:ea typeface="Avenir Light"/>
                <a:cs typeface="Avenir Light"/>
                <a:sym typeface="Avenir Light"/>
              </a:rPr>
              <a:t>Financing</a:t>
            </a:r>
          </a:p>
          <a:p>
            <a:pPr marL="561344" lvl="1" indent="-280672" algn="l">
              <a:lnSpc>
                <a:spcPts val="3640"/>
              </a:lnSpc>
              <a:spcAft>
                <a:spcPts val="900"/>
              </a:spcAft>
              <a:buFont typeface="Arial"/>
              <a:buChar char="•"/>
            </a:pPr>
            <a:r>
              <a:rPr lang="en-US" sz="2600" b="1" spc="241" dirty="0">
                <a:solidFill>
                  <a:srgbClr val="162A4C"/>
                </a:solidFill>
                <a:latin typeface="Avenir Light"/>
                <a:ea typeface="Avenir Light"/>
                <a:cs typeface="Avenir Light"/>
                <a:sym typeface="Avenir Light"/>
              </a:rPr>
              <a:t>Showings</a:t>
            </a:r>
          </a:p>
          <a:p>
            <a:pPr marL="561344" lvl="1" indent="-280672" algn="l">
              <a:lnSpc>
                <a:spcPts val="3640"/>
              </a:lnSpc>
              <a:spcAft>
                <a:spcPts val="900"/>
              </a:spcAft>
              <a:buFont typeface="Arial"/>
              <a:buChar char="•"/>
            </a:pPr>
            <a:r>
              <a:rPr lang="en-US" sz="2600" b="1" spc="241" dirty="0">
                <a:solidFill>
                  <a:srgbClr val="162A4C"/>
                </a:solidFill>
                <a:latin typeface="Avenir Light"/>
                <a:ea typeface="Avenir Light"/>
                <a:cs typeface="Avenir Light"/>
                <a:sym typeface="Avenir Light"/>
              </a:rPr>
              <a:t>Objective Advice and Guidance</a:t>
            </a:r>
          </a:p>
          <a:p>
            <a:pPr marL="561344" lvl="1" indent="-280672" algn="l">
              <a:lnSpc>
                <a:spcPts val="3640"/>
              </a:lnSpc>
              <a:spcAft>
                <a:spcPts val="900"/>
              </a:spcAft>
              <a:buFont typeface="Arial"/>
              <a:buChar char="•"/>
            </a:pPr>
            <a:r>
              <a:rPr lang="en-US" sz="2600" b="1" spc="241" dirty="0">
                <a:solidFill>
                  <a:srgbClr val="162A4C"/>
                </a:solidFill>
                <a:latin typeface="Avenir Light"/>
                <a:ea typeface="Avenir Light"/>
                <a:cs typeface="Avenir Light"/>
                <a:sym typeface="Avenir Light"/>
              </a:rPr>
              <a:t>Offers and Negotiation</a:t>
            </a:r>
          </a:p>
          <a:p>
            <a:pPr marL="561344" lvl="1" indent="-280672" algn="l">
              <a:lnSpc>
                <a:spcPts val="3640"/>
              </a:lnSpc>
              <a:spcAft>
                <a:spcPts val="900"/>
              </a:spcAft>
              <a:buFont typeface="Arial"/>
              <a:buChar char="•"/>
            </a:pPr>
            <a:r>
              <a:rPr lang="en-US" sz="2600" b="1" spc="241" dirty="0">
                <a:solidFill>
                  <a:srgbClr val="162A4C"/>
                </a:solidFill>
                <a:latin typeface="Avenir Light"/>
                <a:ea typeface="Avenir Light"/>
                <a:cs typeface="Avenir Light"/>
                <a:sym typeface="Avenir Light"/>
              </a:rPr>
              <a:t>Closing</a:t>
            </a:r>
          </a:p>
          <a:p>
            <a:pPr marL="561344" lvl="1" indent="-280672" algn="l">
              <a:lnSpc>
                <a:spcPts val="3640"/>
              </a:lnSpc>
              <a:spcAft>
                <a:spcPts val="900"/>
              </a:spcAft>
              <a:buFont typeface="Arial"/>
              <a:buChar char="•"/>
            </a:pPr>
            <a:r>
              <a:rPr lang="en-US" sz="2600" b="1" spc="241" dirty="0">
                <a:solidFill>
                  <a:srgbClr val="162A4C"/>
                </a:solidFill>
                <a:latin typeface="Avenir Light"/>
                <a:ea typeface="Avenir Light"/>
                <a:cs typeface="Avenir Light"/>
                <a:sym typeface="Avenir Light"/>
              </a:rPr>
              <a:t>Real Estate Advisor for Life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54894" y="-61994"/>
            <a:ext cx="9578212" cy="10287000"/>
          </a:xfrm>
          <a:custGeom>
            <a:avLst/>
            <a:gdLst/>
            <a:ahLst/>
            <a:cxnLst/>
            <a:rect l="l" t="t" r="r" b="b"/>
            <a:pathLst>
              <a:path w="9578212" h="10287000">
                <a:moveTo>
                  <a:pt x="0" y="0"/>
                </a:moveTo>
                <a:lnTo>
                  <a:pt x="9578212" y="0"/>
                </a:lnTo>
                <a:lnTo>
                  <a:pt x="95782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326668" y="3179570"/>
            <a:ext cx="16555777" cy="5394709"/>
            <a:chOff x="0" y="0"/>
            <a:chExt cx="22074369" cy="7192945"/>
          </a:xfrm>
        </p:grpSpPr>
        <p:sp>
          <p:nvSpPr>
            <p:cNvPr id="4" name="AutoShape 4"/>
            <p:cNvSpPr/>
            <p:nvPr/>
          </p:nvSpPr>
          <p:spPr>
            <a:xfrm>
              <a:off x="21243509" y="6429554"/>
              <a:ext cx="830860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10183" y="0"/>
              <a:ext cx="8024066" cy="1484849"/>
              <a:chOff x="0" y="0"/>
              <a:chExt cx="9946549" cy="184060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31750" y="31750"/>
                <a:ext cx="9883049" cy="1777104"/>
              </a:xfrm>
              <a:custGeom>
                <a:avLst/>
                <a:gdLst/>
                <a:ahLst/>
                <a:cxnLst/>
                <a:rect l="l" t="t" r="r" b="b"/>
                <a:pathLst>
                  <a:path w="9883049" h="1777104">
                    <a:moveTo>
                      <a:pt x="9790339" y="1777104"/>
                    </a:moveTo>
                    <a:lnTo>
                      <a:pt x="92710" y="1777104"/>
                    </a:lnTo>
                    <a:cubicBezTo>
                      <a:pt x="41910" y="1777104"/>
                      <a:pt x="0" y="1735194"/>
                      <a:pt x="0" y="1684394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789068" y="0"/>
                    </a:lnTo>
                    <a:cubicBezTo>
                      <a:pt x="9839868" y="0"/>
                      <a:pt x="9881779" y="41910"/>
                      <a:pt x="9881779" y="92710"/>
                    </a:cubicBezTo>
                    <a:lnTo>
                      <a:pt x="9881779" y="1683124"/>
                    </a:lnTo>
                    <a:cubicBezTo>
                      <a:pt x="9883049" y="1735194"/>
                      <a:pt x="9841139" y="1777104"/>
                      <a:pt x="9790339" y="1777104"/>
                    </a:cubicBezTo>
                    <a:close/>
                  </a:path>
                </a:pathLst>
              </a:custGeom>
              <a:solidFill>
                <a:srgbClr val="80AAE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0" y="0"/>
                <a:ext cx="9946549" cy="1840604"/>
              </a:xfrm>
              <a:custGeom>
                <a:avLst/>
                <a:gdLst/>
                <a:ahLst/>
                <a:cxnLst/>
                <a:rect l="l" t="t" r="r" b="b"/>
                <a:pathLst>
                  <a:path w="9946549" h="1840604">
                    <a:moveTo>
                      <a:pt x="9822089" y="59690"/>
                    </a:moveTo>
                    <a:cubicBezTo>
                      <a:pt x="9857649" y="59690"/>
                      <a:pt x="9886859" y="88900"/>
                      <a:pt x="9886859" y="124460"/>
                    </a:cubicBezTo>
                    <a:lnTo>
                      <a:pt x="9886859" y="1716144"/>
                    </a:lnTo>
                    <a:cubicBezTo>
                      <a:pt x="9886859" y="1751704"/>
                      <a:pt x="9857649" y="1780914"/>
                      <a:pt x="9822089" y="1780914"/>
                    </a:cubicBezTo>
                    <a:lnTo>
                      <a:pt x="124460" y="1780914"/>
                    </a:lnTo>
                    <a:cubicBezTo>
                      <a:pt x="88900" y="1780914"/>
                      <a:pt x="59690" y="1751704"/>
                      <a:pt x="59690" y="1716144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822089" y="59690"/>
                    </a:lnTo>
                    <a:moveTo>
                      <a:pt x="9822089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16144"/>
                    </a:lnTo>
                    <a:cubicBezTo>
                      <a:pt x="0" y="1784724"/>
                      <a:pt x="55880" y="1840604"/>
                      <a:pt x="124460" y="1840604"/>
                    </a:cubicBezTo>
                    <a:lnTo>
                      <a:pt x="9822089" y="1840604"/>
                    </a:lnTo>
                    <a:cubicBezTo>
                      <a:pt x="9890668" y="1840604"/>
                      <a:pt x="9946549" y="1784724"/>
                      <a:pt x="9946549" y="1716144"/>
                    </a:cubicBezTo>
                    <a:lnTo>
                      <a:pt x="9946549" y="124460"/>
                    </a:lnTo>
                    <a:cubicBezTo>
                      <a:pt x="9946549" y="55880"/>
                      <a:pt x="9890668" y="0"/>
                      <a:pt x="9822089" y="0"/>
                    </a:cubicBezTo>
                    <a:close/>
                  </a:path>
                </a:pathLst>
              </a:custGeom>
              <a:solidFill>
                <a:srgbClr val="37373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295489" y="407211"/>
              <a:ext cx="7453455" cy="668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7"/>
                </a:lnSpc>
              </a:pPr>
              <a:r>
                <a:rPr lang="en-US" sz="3090" b="1" spc="154" dirty="0">
                  <a:solidFill>
                    <a:srgbClr val="000000"/>
                  </a:solidFill>
                  <a:latin typeface="Avenir Black" panose="02000503020000020003" pitchFamily="2" charset="0"/>
                  <a:ea typeface="Garet Bold"/>
                  <a:cs typeface="Garet Bold"/>
                  <a:sym typeface="Garet Bold"/>
                </a:rPr>
                <a:t>BUYER’S</a:t>
              </a:r>
              <a:r>
                <a:rPr lang="en-US" sz="3090" b="1" spc="154" dirty="0">
                  <a:solidFill>
                    <a:srgbClr val="000000"/>
                  </a:solidFill>
                  <a:latin typeface="Avenir Book" panose="02000503020000020003" pitchFamily="2" charset="0"/>
                  <a:ea typeface="Garet Bold"/>
                  <a:cs typeface="Garet Bold"/>
                  <a:sym typeface="Garet Bold"/>
                </a:rPr>
                <a:t> </a:t>
              </a:r>
              <a:r>
                <a:rPr lang="en-US" sz="3090" b="1" spc="154" dirty="0">
                  <a:solidFill>
                    <a:srgbClr val="000000"/>
                  </a:solidFill>
                  <a:latin typeface="Avenir Black" panose="02000503020000020003" pitchFamily="2" charset="0"/>
                  <a:ea typeface="Garet Bold"/>
                  <a:cs typeface="Garet Bold"/>
                  <a:sym typeface="Garet Bold"/>
                </a:rPr>
                <a:t>CONSULTATION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10758737" y="53407"/>
              <a:ext cx="10087481" cy="1484849"/>
              <a:chOff x="0" y="0"/>
              <a:chExt cx="12504335" cy="184060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31750" y="31750"/>
                <a:ext cx="12440835" cy="1777104"/>
              </a:xfrm>
              <a:custGeom>
                <a:avLst/>
                <a:gdLst/>
                <a:ahLst/>
                <a:cxnLst/>
                <a:rect l="l" t="t" r="r" b="b"/>
                <a:pathLst>
                  <a:path w="12440835" h="1777104">
                    <a:moveTo>
                      <a:pt x="12348125" y="1777104"/>
                    </a:moveTo>
                    <a:lnTo>
                      <a:pt x="92710" y="1777104"/>
                    </a:lnTo>
                    <a:cubicBezTo>
                      <a:pt x="41910" y="1777104"/>
                      <a:pt x="0" y="1735194"/>
                      <a:pt x="0" y="1684394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2346856" y="0"/>
                    </a:lnTo>
                    <a:cubicBezTo>
                      <a:pt x="12397656" y="0"/>
                      <a:pt x="12439566" y="41910"/>
                      <a:pt x="12439566" y="92710"/>
                    </a:cubicBezTo>
                    <a:lnTo>
                      <a:pt x="12439566" y="1683124"/>
                    </a:lnTo>
                    <a:cubicBezTo>
                      <a:pt x="12440835" y="1735194"/>
                      <a:pt x="12398925" y="1777104"/>
                      <a:pt x="12348125" y="1777104"/>
                    </a:cubicBezTo>
                    <a:close/>
                  </a:path>
                </a:pathLst>
              </a:custGeom>
              <a:solidFill>
                <a:srgbClr val="8EA0B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0" y="0"/>
                <a:ext cx="12504335" cy="1840604"/>
              </a:xfrm>
              <a:custGeom>
                <a:avLst/>
                <a:gdLst/>
                <a:ahLst/>
                <a:cxnLst/>
                <a:rect l="l" t="t" r="r" b="b"/>
                <a:pathLst>
                  <a:path w="12504335" h="1840604">
                    <a:moveTo>
                      <a:pt x="12379875" y="59690"/>
                    </a:moveTo>
                    <a:cubicBezTo>
                      <a:pt x="12415435" y="59690"/>
                      <a:pt x="12444645" y="88900"/>
                      <a:pt x="12444645" y="124460"/>
                    </a:cubicBezTo>
                    <a:lnTo>
                      <a:pt x="12444645" y="1716144"/>
                    </a:lnTo>
                    <a:cubicBezTo>
                      <a:pt x="12444645" y="1751704"/>
                      <a:pt x="12415435" y="1780914"/>
                      <a:pt x="12379875" y="1780914"/>
                    </a:cubicBezTo>
                    <a:lnTo>
                      <a:pt x="124460" y="1780914"/>
                    </a:lnTo>
                    <a:cubicBezTo>
                      <a:pt x="88900" y="1780914"/>
                      <a:pt x="59690" y="1751704"/>
                      <a:pt x="59690" y="1716144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2379875" y="59690"/>
                    </a:lnTo>
                    <a:moveTo>
                      <a:pt x="1237987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16144"/>
                    </a:lnTo>
                    <a:cubicBezTo>
                      <a:pt x="0" y="1784724"/>
                      <a:pt x="55880" y="1840604"/>
                      <a:pt x="124460" y="1840604"/>
                    </a:cubicBezTo>
                    <a:lnTo>
                      <a:pt x="12379875" y="1840604"/>
                    </a:lnTo>
                    <a:cubicBezTo>
                      <a:pt x="12448456" y="1840604"/>
                      <a:pt x="12504335" y="1784724"/>
                      <a:pt x="12504335" y="1716144"/>
                    </a:cubicBezTo>
                    <a:lnTo>
                      <a:pt x="12504335" y="124460"/>
                    </a:lnTo>
                    <a:cubicBezTo>
                      <a:pt x="12504335" y="55880"/>
                      <a:pt x="12448456" y="0"/>
                      <a:pt x="12379875" y="0"/>
                    </a:cubicBezTo>
                    <a:close/>
                  </a:path>
                </a:pathLst>
              </a:custGeom>
              <a:solidFill>
                <a:srgbClr val="37373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1117410" y="460617"/>
              <a:ext cx="9370135" cy="668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7"/>
                </a:lnSpc>
              </a:pPr>
              <a:r>
                <a:rPr lang="en-US" sz="3090" b="1" spc="154" dirty="0">
                  <a:solidFill>
                    <a:srgbClr val="000000"/>
                  </a:solidFill>
                  <a:latin typeface="Avenir Black" panose="02000503020000020003" pitchFamily="2" charset="0"/>
                  <a:ea typeface="Garet Bold"/>
                  <a:cs typeface="Garet Bold"/>
                  <a:sym typeface="Garet Bold"/>
                </a:rPr>
                <a:t>PRE-QUALIFICATION BY LENDER</a:t>
              </a:r>
            </a:p>
          </p:txBody>
        </p:sp>
        <p:sp>
          <p:nvSpPr>
            <p:cNvPr id="13" name="AutoShape 13"/>
            <p:cNvSpPr/>
            <p:nvPr/>
          </p:nvSpPr>
          <p:spPr>
            <a:xfrm>
              <a:off x="8981063" y="795831"/>
              <a:ext cx="830860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14884380" y="2880751"/>
              <a:ext cx="5961838" cy="1484849"/>
              <a:chOff x="0" y="0"/>
              <a:chExt cx="7390231" cy="18406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31750" y="31750"/>
                <a:ext cx="7326731" cy="1777104"/>
              </a:xfrm>
              <a:custGeom>
                <a:avLst/>
                <a:gdLst/>
                <a:ahLst/>
                <a:cxnLst/>
                <a:rect l="l" t="t" r="r" b="b"/>
                <a:pathLst>
                  <a:path w="7326731" h="1777104">
                    <a:moveTo>
                      <a:pt x="7234021" y="1777104"/>
                    </a:moveTo>
                    <a:lnTo>
                      <a:pt x="92710" y="1777104"/>
                    </a:lnTo>
                    <a:cubicBezTo>
                      <a:pt x="41910" y="1777104"/>
                      <a:pt x="0" y="1735194"/>
                      <a:pt x="0" y="1684394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7232752" y="0"/>
                    </a:lnTo>
                    <a:cubicBezTo>
                      <a:pt x="7283552" y="0"/>
                      <a:pt x="7325461" y="41910"/>
                      <a:pt x="7325461" y="92710"/>
                    </a:cubicBezTo>
                    <a:lnTo>
                      <a:pt x="7325461" y="1683124"/>
                    </a:lnTo>
                    <a:cubicBezTo>
                      <a:pt x="7326731" y="1735194"/>
                      <a:pt x="7284821" y="1777104"/>
                      <a:pt x="7234021" y="1777104"/>
                    </a:cubicBezTo>
                    <a:close/>
                  </a:path>
                </a:pathLst>
              </a:custGeom>
              <a:solidFill>
                <a:srgbClr val="768FA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0" y="0"/>
                <a:ext cx="7390231" cy="1840604"/>
              </a:xfrm>
              <a:custGeom>
                <a:avLst/>
                <a:gdLst/>
                <a:ahLst/>
                <a:cxnLst/>
                <a:rect l="l" t="t" r="r" b="b"/>
                <a:pathLst>
                  <a:path w="7390231" h="1840604">
                    <a:moveTo>
                      <a:pt x="7265771" y="59690"/>
                    </a:moveTo>
                    <a:cubicBezTo>
                      <a:pt x="7301331" y="59690"/>
                      <a:pt x="7330541" y="88900"/>
                      <a:pt x="7330541" y="124460"/>
                    </a:cubicBezTo>
                    <a:lnTo>
                      <a:pt x="7330541" y="1716144"/>
                    </a:lnTo>
                    <a:cubicBezTo>
                      <a:pt x="7330541" y="1751704"/>
                      <a:pt x="7301331" y="1780914"/>
                      <a:pt x="7265771" y="1780914"/>
                    </a:cubicBezTo>
                    <a:lnTo>
                      <a:pt x="124460" y="1780914"/>
                    </a:lnTo>
                    <a:cubicBezTo>
                      <a:pt x="88900" y="1780914"/>
                      <a:pt x="59690" y="1751704"/>
                      <a:pt x="59690" y="1716144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7265771" y="59690"/>
                    </a:lnTo>
                    <a:moveTo>
                      <a:pt x="7265771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16144"/>
                    </a:lnTo>
                    <a:cubicBezTo>
                      <a:pt x="0" y="1784724"/>
                      <a:pt x="55880" y="1840604"/>
                      <a:pt x="124460" y="1840604"/>
                    </a:cubicBezTo>
                    <a:lnTo>
                      <a:pt x="7265771" y="1840604"/>
                    </a:lnTo>
                    <a:cubicBezTo>
                      <a:pt x="7334352" y="1840604"/>
                      <a:pt x="7390231" y="1784724"/>
                      <a:pt x="7390231" y="1716144"/>
                    </a:cubicBezTo>
                    <a:lnTo>
                      <a:pt x="7390231" y="124460"/>
                    </a:lnTo>
                    <a:cubicBezTo>
                      <a:pt x="7390231" y="55880"/>
                      <a:pt x="7334352" y="0"/>
                      <a:pt x="7265771" y="0"/>
                    </a:cubicBezTo>
                    <a:close/>
                  </a:path>
                </a:pathLst>
              </a:custGeom>
              <a:solidFill>
                <a:srgbClr val="37373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5096361" y="3287963"/>
              <a:ext cx="5537876" cy="668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7"/>
                </a:lnSpc>
              </a:pPr>
              <a:r>
                <a:rPr lang="en-US" sz="3090" b="1" spc="154">
                  <a:solidFill>
                    <a:srgbClr val="000000"/>
                  </a:solidFill>
                  <a:latin typeface="Avenir Black" panose="02000503020000020003" pitchFamily="2" charset="0"/>
                  <a:ea typeface="Garet Bold"/>
                  <a:cs typeface="Garet Bold"/>
                  <a:sym typeface="Garet Bold"/>
                </a:rPr>
                <a:t>HOME SEARCH</a:t>
              </a:r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6741548" y="2880751"/>
              <a:ext cx="6745284" cy="1484849"/>
              <a:chOff x="0" y="0"/>
              <a:chExt cx="8361383" cy="1840604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31750" y="31750"/>
                <a:ext cx="8297883" cy="1777104"/>
              </a:xfrm>
              <a:custGeom>
                <a:avLst/>
                <a:gdLst/>
                <a:ahLst/>
                <a:cxnLst/>
                <a:rect l="l" t="t" r="r" b="b"/>
                <a:pathLst>
                  <a:path w="8297883" h="1777104">
                    <a:moveTo>
                      <a:pt x="8205173" y="1777104"/>
                    </a:moveTo>
                    <a:lnTo>
                      <a:pt x="92710" y="1777104"/>
                    </a:lnTo>
                    <a:cubicBezTo>
                      <a:pt x="41910" y="1777104"/>
                      <a:pt x="0" y="1735194"/>
                      <a:pt x="0" y="1684394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203903" y="0"/>
                    </a:lnTo>
                    <a:cubicBezTo>
                      <a:pt x="8254703" y="0"/>
                      <a:pt x="8296613" y="41910"/>
                      <a:pt x="8296613" y="92710"/>
                    </a:cubicBezTo>
                    <a:lnTo>
                      <a:pt x="8296613" y="1683124"/>
                    </a:lnTo>
                    <a:cubicBezTo>
                      <a:pt x="8297883" y="1735194"/>
                      <a:pt x="8255973" y="1777104"/>
                      <a:pt x="8205173" y="1777104"/>
                    </a:cubicBezTo>
                    <a:close/>
                  </a:path>
                </a:pathLst>
              </a:custGeom>
              <a:solidFill>
                <a:srgbClr val="A0BCD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0" y="0"/>
                <a:ext cx="8361383" cy="1840604"/>
              </a:xfrm>
              <a:custGeom>
                <a:avLst/>
                <a:gdLst/>
                <a:ahLst/>
                <a:cxnLst/>
                <a:rect l="l" t="t" r="r" b="b"/>
                <a:pathLst>
                  <a:path w="8361383" h="1840604">
                    <a:moveTo>
                      <a:pt x="8236923" y="59690"/>
                    </a:moveTo>
                    <a:cubicBezTo>
                      <a:pt x="8272483" y="59690"/>
                      <a:pt x="8301693" y="88900"/>
                      <a:pt x="8301693" y="124460"/>
                    </a:cubicBezTo>
                    <a:lnTo>
                      <a:pt x="8301693" y="1716144"/>
                    </a:lnTo>
                    <a:cubicBezTo>
                      <a:pt x="8301693" y="1751704"/>
                      <a:pt x="8272483" y="1780914"/>
                      <a:pt x="8236923" y="1780914"/>
                    </a:cubicBezTo>
                    <a:lnTo>
                      <a:pt x="124460" y="1780914"/>
                    </a:lnTo>
                    <a:cubicBezTo>
                      <a:pt x="88900" y="1780914"/>
                      <a:pt x="59690" y="1751704"/>
                      <a:pt x="59690" y="1716144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236924" y="59690"/>
                    </a:lnTo>
                    <a:moveTo>
                      <a:pt x="8236924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16144"/>
                    </a:lnTo>
                    <a:cubicBezTo>
                      <a:pt x="0" y="1784724"/>
                      <a:pt x="55880" y="1840604"/>
                      <a:pt x="124460" y="1840604"/>
                    </a:cubicBezTo>
                    <a:lnTo>
                      <a:pt x="8236924" y="1840604"/>
                    </a:lnTo>
                    <a:cubicBezTo>
                      <a:pt x="8305503" y="1840604"/>
                      <a:pt x="8361383" y="1784724"/>
                      <a:pt x="8361383" y="1716144"/>
                    </a:cubicBezTo>
                    <a:lnTo>
                      <a:pt x="8361383" y="124460"/>
                    </a:lnTo>
                    <a:cubicBezTo>
                      <a:pt x="8361383" y="55880"/>
                      <a:pt x="8305503" y="0"/>
                      <a:pt x="8236924" y="0"/>
                    </a:cubicBezTo>
                    <a:close/>
                  </a:path>
                </a:pathLst>
              </a:custGeom>
              <a:solidFill>
                <a:srgbClr val="37373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6981385" y="3287963"/>
              <a:ext cx="6265611" cy="668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7"/>
                </a:lnSpc>
              </a:pPr>
              <a:r>
                <a:rPr lang="en-US" sz="3090" b="1" spc="154">
                  <a:solidFill>
                    <a:srgbClr val="000000"/>
                  </a:solidFill>
                  <a:latin typeface="Avenir Black" panose="02000503020000020003" pitchFamily="2" charset="0"/>
                  <a:ea typeface="Garet Bold"/>
                  <a:cs typeface="Garet Bold"/>
                  <a:sym typeface="Garet Bold"/>
                </a:rPr>
                <a:t>PRESENT AN OFFER</a:t>
              </a:r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0" y="2880751"/>
              <a:ext cx="5344000" cy="1484849"/>
              <a:chOff x="0" y="0"/>
              <a:chExt cx="6624366" cy="184060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31750" y="31750"/>
                <a:ext cx="6560866" cy="1777104"/>
              </a:xfrm>
              <a:custGeom>
                <a:avLst/>
                <a:gdLst/>
                <a:ahLst/>
                <a:cxnLst/>
                <a:rect l="l" t="t" r="r" b="b"/>
                <a:pathLst>
                  <a:path w="6560866" h="1777104">
                    <a:moveTo>
                      <a:pt x="6468156" y="1777104"/>
                    </a:moveTo>
                    <a:lnTo>
                      <a:pt x="92710" y="1777104"/>
                    </a:lnTo>
                    <a:cubicBezTo>
                      <a:pt x="41910" y="1777104"/>
                      <a:pt x="0" y="1735194"/>
                      <a:pt x="0" y="1684394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466886" y="0"/>
                    </a:lnTo>
                    <a:cubicBezTo>
                      <a:pt x="6517686" y="0"/>
                      <a:pt x="6559596" y="41910"/>
                      <a:pt x="6559596" y="92710"/>
                    </a:cubicBezTo>
                    <a:lnTo>
                      <a:pt x="6559596" y="1683124"/>
                    </a:lnTo>
                    <a:cubicBezTo>
                      <a:pt x="6560866" y="1735194"/>
                      <a:pt x="6518956" y="1777104"/>
                      <a:pt x="6468156" y="1777104"/>
                    </a:cubicBezTo>
                    <a:close/>
                  </a:path>
                </a:pathLst>
              </a:custGeom>
              <a:solidFill>
                <a:srgbClr val="A1B7D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0" y="0"/>
                <a:ext cx="6624366" cy="1840604"/>
              </a:xfrm>
              <a:custGeom>
                <a:avLst/>
                <a:gdLst/>
                <a:ahLst/>
                <a:cxnLst/>
                <a:rect l="l" t="t" r="r" b="b"/>
                <a:pathLst>
                  <a:path w="6624366" h="1840604">
                    <a:moveTo>
                      <a:pt x="6499906" y="59690"/>
                    </a:moveTo>
                    <a:cubicBezTo>
                      <a:pt x="6535466" y="59690"/>
                      <a:pt x="6564676" y="88900"/>
                      <a:pt x="6564676" y="124460"/>
                    </a:cubicBezTo>
                    <a:lnTo>
                      <a:pt x="6564676" y="1716144"/>
                    </a:lnTo>
                    <a:cubicBezTo>
                      <a:pt x="6564676" y="1751704"/>
                      <a:pt x="6535466" y="1780914"/>
                      <a:pt x="6499906" y="1780914"/>
                    </a:cubicBezTo>
                    <a:lnTo>
                      <a:pt x="124460" y="1780914"/>
                    </a:lnTo>
                    <a:cubicBezTo>
                      <a:pt x="88900" y="1780914"/>
                      <a:pt x="59690" y="1751704"/>
                      <a:pt x="59690" y="1716144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499906" y="59690"/>
                    </a:lnTo>
                    <a:moveTo>
                      <a:pt x="6499906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16144"/>
                    </a:lnTo>
                    <a:cubicBezTo>
                      <a:pt x="0" y="1784724"/>
                      <a:pt x="55880" y="1840604"/>
                      <a:pt x="124460" y="1840604"/>
                    </a:cubicBezTo>
                    <a:lnTo>
                      <a:pt x="6499906" y="1840604"/>
                    </a:lnTo>
                    <a:cubicBezTo>
                      <a:pt x="6568486" y="1840604"/>
                      <a:pt x="6624366" y="1784724"/>
                      <a:pt x="6624366" y="1716144"/>
                    </a:cubicBezTo>
                    <a:lnTo>
                      <a:pt x="6624366" y="124460"/>
                    </a:lnTo>
                    <a:cubicBezTo>
                      <a:pt x="6624366" y="55880"/>
                      <a:pt x="6568486" y="0"/>
                      <a:pt x="6499906" y="0"/>
                    </a:cubicBezTo>
                    <a:close/>
                  </a:path>
                </a:pathLst>
              </a:custGeom>
              <a:solidFill>
                <a:srgbClr val="37373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190013" y="3287963"/>
              <a:ext cx="4963975" cy="668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7"/>
                </a:lnSpc>
              </a:pPr>
              <a:r>
                <a:rPr lang="en-US" sz="3090" b="1" spc="154" dirty="0">
                  <a:solidFill>
                    <a:srgbClr val="000000"/>
                  </a:solidFill>
                  <a:latin typeface="Avenir Black" panose="02000503020000020003" pitchFamily="2" charset="0"/>
                  <a:ea typeface="Garet Bold"/>
                  <a:cs typeface="Garet Bold"/>
                  <a:sym typeface="Garet Bold"/>
                </a:rPr>
                <a:t>NEGOTIATION</a:t>
              </a:r>
            </a:p>
          </p:txBody>
        </p:sp>
        <p:sp>
          <p:nvSpPr>
            <p:cNvPr id="26" name="AutoShape 26"/>
            <p:cNvSpPr/>
            <p:nvPr/>
          </p:nvSpPr>
          <p:spPr>
            <a:xfrm flipH="1">
              <a:off x="13770176" y="3648576"/>
              <a:ext cx="830860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AutoShape 27"/>
            <p:cNvSpPr/>
            <p:nvPr/>
          </p:nvSpPr>
          <p:spPr>
            <a:xfrm flipH="1">
              <a:off x="5627344" y="3623176"/>
              <a:ext cx="830860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" name="Group 28"/>
            <p:cNvGrpSpPr/>
            <p:nvPr/>
          </p:nvGrpSpPr>
          <p:grpSpPr>
            <a:xfrm>
              <a:off x="0" y="5708096"/>
              <a:ext cx="10087481" cy="1484849"/>
              <a:chOff x="0" y="0"/>
              <a:chExt cx="12504335" cy="1840604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31750" y="31750"/>
                <a:ext cx="12440835" cy="1777104"/>
              </a:xfrm>
              <a:custGeom>
                <a:avLst/>
                <a:gdLst/>
                <a:ahLst/>
                <a:cxnLst/>
                <a:rect l="l" t="t" r="r" b="b"/>
                <a:pathLst>
                  <a:path w="12440835" h="1777104">
                    <a:moveTo>
                      <a:pt x="12348125" y="1777104"/>
                    </a:moveTo>
                    <a:lnTo>
                      <a:pt x="92710" y="1777104"/>
                    </a:lnTo>
                    <a:cubicBezTo>
                      <a:pt x="41910" y="1777104"/>
                      <a:pt x="0" y="1735194"/>
                      <a:pt x="0" y="1684394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2346856" y="0"/>
                    </a:lnTo>
                    <a:cubicBezTo>
                      <a:pt x="12397656" y="0"/>
                      <a:pt x="12439566" y="41910"/>
                      <a:pt x="12439566" y="92710"/>
                    </a:cubicBezTo>
                    <a:lnTo>
                      <a:pt x="12439566" y="1683124"/>
                    </a:lnTo>
                    <a:cubicBezTo>
                      <a:pt x="12440835" y="1735194"/>
                      <a:pt x="12398925" y="1777104"/>
                      <a:pt x="12348125" y="1777104"/>
                    </a:cubicBezTo>
                    <a:close/>
                  </a:path>
                </a:pathLst>
              </a:custGeom>
              <a:solidFill>
                <a:srgbClr val="768FA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30"/>
              <p:cNvSpPr/>
              <p:nvPr/>
            </p:nvSpPr>
            <p:spPr>
              <a:xfrm>
                <a:off x="0" y="0"/>
                <a:ext cx="12504335" cy="1840604"/>
              </a:xfrm>
              <a:custGeom>
                <a:avLst/>
                <a:gdLst/>
                <a:ahLst/>
                <a:cxnLst/>
                <a:rect l="l" t="t" r="r" b="b"/>
                <a:pathLst>
                  <a:path w="12504335" h="1840604">
                    <a:moveTo>
                      <a:pt x="12379875" y="59690"/>
                    </a:moveTo>
                    <a:cubicBezTo>
                      <a:pt x="12415435" y="59690"/>
                      <a:pt x="12444645" y="88900"/>
                      <a:pt x="12444645" y="124460"/>
                    </a:cubicBezTo>
                    <a:lnTo>
                      <a:pt x="12444645" y="1716144"/>
                    </a:lnTo>
                    <a:cubicBezTo>
                      <a:pt x="12444645" y="1751704"/>
                      <a:pt x="12415435" y="1780914"/>
                      <a:pt x="12379875" y="1780914"/>
                    </a:cubicBezTo>
                    <a:lnTo>
                      <a:pt x="124460" y="1780914"/>
                    </a:lnTo>
                    <a:cubicBezTo>
                      <a:pt x="88900" y="1780914"/>
                      <a:pt x="59690" y="1751704"/>
                      <a:pt x="59690" y="1716144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2379875" y="59690"/>
                    </a:lnTo>
                    <a:moveTo>
                      <a:pt x="1237987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16144"/>
                    </a:lnTo>
                    <a:cubicBezTo>
                      <a:pt x="0" y="1784724"/>
                      <a:pt x="55880" y="1840604"/>
                      <a:pt x="124460" y="1840604"/>
                    </a:cubicBezTo>
                    <a:lnTo>
                      <a:pt x="12379875" y="1840604"/>
                    </a:lnTo>
                    <a:cubicBezTo>
                      <a:pt x="12448456" y="1840604"/>
                      <a:pt x="12504335" y="1784724"/>
                      <a:pt x="12504335" y="1716144"/>
                    </a:cubicBezTo>
                    <a:lnTo>
                      <a:pt x="12504335" y="124460"/>
                    </a:lnTo>
                    <a:cubicBezTo>
                      <a:pt x="12504335" y="55880"/>
                      <a:pt x="12448456" y="0"/>
                      <a:pt x="12379875" y="0"/>
                    </a:cubicBezTo>
                    <a:close/>
                  </a:path>
                </a:pathLst>
              </a:custGeom>
              <a:solidFill>
                <a:srgbClr val="37373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358673" y="6115306"/>
              <a:ext cx="9370135" cy="668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7"/>
                </a:lnSpc>
              </a:pPr>
              <a:r>
                <a:rPr lang="en-US" sz="3090" b="1" spc="154">
                  <a:solidFill>
                    <a:srgbClr val="000000"/>
                  </a:solidFill>
                  <a:latin typeface="Avenir Black" panose="02000503020000020003" pitchFamily="2" charset="0"/>
                  <a:ea typeface="Garet Bold"/>
                  <a:cs typeface="Garet Bold"/>
                  <a:sym typeface="Garet Bold"/>
                </a:rPr>
                <a:t>DUE DILIGENCE</a:t>
              </a: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12811969" y="5708096"/>
              <a:ext cx="8034249" cy="1484849"/>
              <a:chOff x="0" y="0"/>
              <a:chExt cx="9959171" cy="1840604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31750" y="31750"/>
                <a:ext cx="9895671" cy="1777104"/>
              </a:xfrm>
              <a:custGeom>
                <a:avLst/>
                <a:gdLst/>
                <a:ahLst/>
                <a:cxnLst/>
                <a:rect l="l" t="t" r="r" b="b"/>
                <a:pathLst>
                  <a:path w="9895671" h="1777104">
                    <a:moveTo>
                      <a:pt x="9802961" y="1777104"/>
                    </a:moveTo>
                    <a:lnTo>
                      <a:pt x="92710" y="1777104"/>
                    </a:lnTo>
                    <a:cubicBezTo>
                      <a:pt x="41910" y="1777104"/>
                      <a:pt x="0" y="1735194"/>
                      <a:pt x="0" y="1684394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01692" y="0"/>
                    </a:lnTo>
                    <a:cubicBezTo>
                      <a:pt x="9852492" y="0"/>
                      <a:pt x="9894401" y="41910"/>
                      <a:pt x="9894401" y="92710"/>
                    </a:cubicBezTo>
                    <a:lnTo>
                      <a:pt x="9894401" y="1683124"/>
                    </a:lnTo>
                    <a:cubicBezTo>
                      <a:pt x="9895671" y="1735194"/>
                      <a:pt x="9853761" y="1777104"/>
                      <a:pt x="9802961" y="1777104"/>
                    </a:cubicBezTo>
                    <a:close/>
                  </a:path>
                </a:pathLst>
              </a:custGeom>
              <a:solidFill>
                <a:srgbClr val="A0BCD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34"/>
              <p:cNvSpPr/>
              <p:nvPr/>
            </p:nvSpPr>
            <p:spPr>
              <a:xfrm>
                <a:off x="0" y="0"/>
                <a:ext cx="9959171" cy="1840604"/>
              </a:xfrm>
              <a:custGeom>
                <a:avLst/>
                <a:gdLst/>
                <a:ahLst/>
                <a:cxnLst/>
                <a:rect l="l" t="t" r="r" b="b"/>
                <a:pathLst>
                  <a:path w="9959171" h="1840604">
                    <a:moveTo>
                      <a:pt x="9834711" y="59690"/>
                    </a:moveTo>
                    <a:cubicBezTo>
                      <a:pt x="9870271" y="59690"/>
                      <a:pt x="9899481" y="88900"/>
                      <a:pt x="9899481" y="124460"/>
                    </a:cubicBezTo>
                    <a:lnTo>
                      <a:pt x="9899481" y="1716144"/>
                    </a:lnTo>
                    <a:cubicBezTo>
                      <a:pt x="9899481" y="1751704"/>
                      <a:pt x="9870271" y="1780914"/>
                      <a:pt x="9834711" y="1780914"/>
                    </a:cubicBezTo>
                    <a:lnTo>
                      <a:pt x="124460" y="1780914"/>
                    </a:lnTo>
                    <a:cubicBezTo>
                      <a:pt x="88900" y="1780914"/>
                      <a:pt x="59690" y="1751704"/>
                      <a:pt x="59690" y="1716144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834711" y="59690"/>
                    </a:lnTo>
                    <a:moveTo>
                      <a:pt x="9834711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16144"/>
                    </a:lnTo>
                    <a:cubicBezTo>
                      <a:pt x="0" y="1784724"/>
                      <a:pt x="55880" y="1840604"/>
                      <a:pt x="124460" y="1840604"/>
                    </a:cubicBezTo>
                    <a:lnTo>
                      <a:pt x="9834711" y="1840604"/>
                    </a:lnTo>
                    <a:cubicBezTo>
                      <a:pt x="9903292" y="1840604"/>
                      <a:pt x="9959171" y="1784724"/>
                      <a:pt x="9959171" y="1716144"/>
                    </a:cubicBezTo>
                    <a:lnTo>
                      <a:pt x="9959171" y="124460"/>
                    </a:lnTo>
                    <a:cubicBezTo>
                      <a:pt x="9959171" y="55880"/>
                      <a:pt x="9903292" y="0"/>
                      <a:pt x="9834711" y="0"/>
                    </a:cubicBezTo>
                    <a:close/>
                  </a:path>
                </a:pathLst>
              </a:custGeom>
              <a:solidFill>
                <a:srgbClr val="37373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13097636" y="6115306"/>
              <a:ext cx="7462915" cy="668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7"/>
                </a:lnSpc>
              </a:pPr>
              <a:r>
                <a:rPr lang="en-US" sz="3090" b="1" spc="154">
                  <a:solidFill>
                    <a:srgbClr val="000000"/>
                  </a:solidFill>
                  <a:latin typeface="Avenir Black" panose="02000503020000020003" pitchFamily="2" charset="0"/>
                  <a:ea typeface="Garet Bold"/>
                  <a:cs typeface="Garet Bold"/>
                  <a:sym typeface="Garet Bold"/>
                </a:rPr>
                <a:t>OFFER ACCEPTANCE</a:t>
              </a:r>
            </a:p>
          </p:txBody>
        </p:sp>
        <p:sp>
          <p:nvSpPr>
            <p:cNvPr id="36" name="AutoShape 36"/>
            <p:cNvSpPr/>
            <p:nvPr/>
          </p:nvSpPr>
          <p:spPr>
            <a:xfrm>
              <a:off x="11034295" y="6443197"/>
              <a:ext cx="830860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AutoShape 37"/>
            <p:cNvSpPr/>
            <p:nvPr/>
          </p:nvSpPr>
          <p:spPr>
            <a:xfrm>
              <a:off x="17839899" y="1726149"/>
              <a:ext cx="0" cy="83086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AutoShape 38"/>
            <p:cNvSpPr/>
            <p:nvPr/>
          </p:nvSpPr>
          <p:spPr>
            <a:xfrm>
              <a:off x="2697400" y="4559736"/>
              <a:ext cx="0" cy="83086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2095348" y="1645134"/>
            <a:ext cx="14097304" cy="950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84"/>
              </a:lnSpc>
            </a:pPr>
            <a:r>
              <a:rPr lang="en-US" sz="7200" b="1" dirty="0">
                <a:solidFill>
                  <a:srgbClr val="162A4C"/>
                </a:solidFill>
                <a:latin typeface="Avenir Black" panose="02000503020000020003" pitchFamily="2" charset="0"/>
                <a:ea typeface="Avenir Bold"/>
                <a:cs typeface="Avenir Bold"/>
                <a:sym typeface="Avenir Bold"/>
              </a:rPr>
              <a:t>THE HOME BUYING PROCESS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54894" y="-61994"/>
            <a:ext cx="9578212" cy="10287000"/>
          </a:xfrm>
          <a:custGeom>
            <a:avLst/>
            <a:gdLst/>
            <a:ahLst/>
            <a:cxnLst/>
            <a:rect l="l" t="t" r="r" b="b"/>
            <a:pathLst>
              <a:path w="9578212" h="10287000">
                <a:moveTo>
                  <a:pt x="0" y="0"/>
                </a:moveTo>
                <a:lnTo>
                  <a:pt x="9578212" y="0"/>
                </a:lnTo>
                <a:lnTo>
                  <a:pt x="95782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70CE0C0-EAFA-278B-369D-608E96CDAE60}"/>
              </a:ext>
            </a:extLst>
          </p:cNvPr>
          <p:cNvGrpSpPr/>
          <p:nvPr/>
        </p:nvGrpSpPr>
        <p:grpSpPr>
          <a:xfrm>
            <a:off x="5379616" y="5318427"/>
            <a:ext cx="5058963" cy="1113637"/>
            <a:chOff x="5403385" y="5318427"/>
            <a:chExt cx="5058963" cy="1113637"/>
          </a:xfrm>
        </p:grpSpPr>
        <p:grpSp>
          <p:nvGrpSpPr>
            <p:cNvPr id="18" name="Group 18"/>
            <p:cNvGrpSpPr/>
            <p:nvPr/>
          </p:nvGrpSpPr>
          <p:grpSpPr>
            <a:xfrm>
              <a:off x="5403385" y="5318427"/>
              <a:ext cx="5058963" cy="1113637"/>
              <a:chOff x="0" y="0"/>
              <a:chExt cx="8361383" cy="1840604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31750" y="31750"/>
                <a:ext cx="8297883" cy="1777104"/>
              </a:xfrm>
              <a:custGeom>
                <a:avLst/>
                <a:gdLst/>
                <a:ahLst/>
                <a:cxnLst/>
                <a:rect l="l" t="t" r="r" b="b"/>
                <a:pathLst>
                  <a:path w="8297883" h="1777104">
                    <a:moveTo>
                      <a:pt x="8205173" y="1777104"/>
                    </a:moveTo>
                    <a:lnTo>
                      <a:pt x="92710" y="1777104"/>
                    </a:lnTo>
                    <a:cubicBezTo>
                      <a:pt x="41910" y="1777104"/>
                      <a:pt x="0" y="1735194"/>
                      <a:pt x="0" y="1684394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203903" y="0"/>
                    </a:lnTo>
                    <a:cubicBezTo>
                      <a:pt x="8254703" y="0"/>
                      <a:pt x="8296613" y="41910"/>
                      <a:pt x="8296613" y="92710"/>
                    </a:cubicBezTo>
                    <a:lnTo>
                      <a:pt x="8296613" y="1683124"/>
                    </a:lnTo>
                    <a:cubicBezTo>
                      <a:pt x="8297883" y="1735194"/>
                      <a:pt x="8255973" y="1777104"/>
                      <a:pt x="8205173" y="1777104"/>
                    </a:cubicBezTo>
                    <a:close/>
                  </a:path>
                </a:pathLst>
              </a:custGeom>
              <a:solidFill>
                <a:srgbClr val="80AAE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0" y="0"/>
                <a:ext cx="8361383" cy="1840604"/>
              </a:xfrm>
              <a:custGeom>
                <a:avLst/>
                <a:gdLst/>
                <a:ahLst/>
                <a:cxnLst/>
                <a:rect l="l" t="t" r="r" b="b"/>
                <a:pathLst>
                  <a:path w="8361383" h="1840604">
                    <a:moveTo>
                      <a:pt x="8236923" y="59690"/>
                    </a:moveTo>
                    <a:cubicBezTo>
                      <a:pt x="8272483" y="59690"/>
                      <a:pt x="8301693" y="88900"/>
                      <a:pt x="8301693" y="124460"/>
                    </a:cubicBezTo>
                    <a:lnTo>
                      <a:pt x="8301693" y="1716144"/>
                    </a:lnTo>
                    <a:cubicBezTo>
                      <a:pt x="8301693" y="1751704"/>
                      <a:pt x="8272483" y="1780914"/>
                      <a:pt x="8236923" y="1780914"/>
                    </a:cubicBezTo>
                    <a:lnTo>
                      <a:pt x="124460" y="1780914"/>
                    </a:lnTo>
                    <a:cubicBezTo>
                      <a:pt x="88900" y="1780914"/>
                      <a:pt x="59690" y="1751704"/>
                      <a:pt x="59690" y="1716144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236924" y="59690"/>
                    </a:lnTo>
                    <a:moveTo>
                      <a:pt x="8236924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16144"/>
                    </a:lnTo>
                    <a:cubicBezTo>
                      <a:pt x="0" y="1784724"/>
                      <a:pt x="55880" y="1840604"/>
                      <a:pt x="124460" y="1840604"/>
                    </a:cubicBezTo>
                    <a:lnTo>
                      <a:pt x="8236924" y="1840604"/>
                    </a:lnTo>
                    <a:cubicBezTo>
                      <a:pt x="8305503" y="1840604"/>
                      <a:pt x="8361383" y="1784724"/>
                      <a:pt x="8361383" y="1716144"/>
                    </a:cubicBezTo>
                    <a:lnTo>
                      <a:pt x="8361383" y="124460"/>
                    </a:lnTo>
                    <a:cubicBezTo>
                      <a:pt x="8361383" y="55880"/>
                      <a:pt x="8305503" y="0"/>
                      <a:pt x="8236924" y="0"/>
                    </a:cubicBezTo>
                    <a:close/>
                  </a:path>
                </a:pathLst>
              </a:custGeom>
              <a:solidFill>
                <a:srgbClr val="37373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5583263" y="5623835"/>
              <a:ext cx="4699208" cy="5035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7"/>
                </a:lnSpc>
              </a:pPr>
              <a:r>
                <a:rPr lang="en-US" sz="3090" b="1" spc="154" dirty="0">
                  <a:solidFill>
                    <a:srgbClr val="000000"/>
                  </a:solidFill>
                  <a:latin typeface="Avenir Black" panose="02000503020000020003" pitchFamily="2" charset="0"/>
                  <a:ea typeface="Garet Bold"/>
                  <a:cs typeface="Garet Bold"/>
                  <a:sym typeface="Garet Bold"/>
                </a:rPr>
                <a:t>SIGN DOCUMENTS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A29366-AE7A-6CDC-7E5A-74E6275AA9E7}"/>
              </a:ext>
            </a:extLst>
          </p:cNvPr>
          <p:cNvGrpSpPr/>
          <p:nvPr/>
        </p:nvGrpSpPr>
        <p:grpSpPr>
          <a:xfrm>
            <a:off x="11463905" y="5320594"/>
            <a:ext cx="5497427" cy="1113637"/>
            <a:chOff x="11463905" y="5320594"/>
            <a:chExt cx="5497427" cy="1113637"/>
          </a:xfrm>
        </p:grpSpPr>
        <p:grpSp>
          <p:nvGrpSpPr>
            <p:cNvPr id="22" name="Group 22"/>
            <p:cNvGrpSpPr/>
            <p:nvPr/>
          </p:nvGrpSpPr>
          <p:grpSpPr>
            <a:xfrm>
              <a:off x="11463905" y="5320594"/>
              <a:ext cx="5497427" cy="1113637"/>
              <a:chOff x="0" y="0"/>
              <a:chExt cx="9086070" cy="184060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31750" y="31749"/>
                <a:ext cx="9022570" cy="1777103"/>
              </a:xfrm>
              <a:custGeom>
                <a:avLst/>
                <a:gdLst/>
                <a:ahLst/>
                <a:cxnLst/>
                <a:rect l="l" t="t" r="r" b="b"/>
                <a:pathLst>
                  <a:path w="9022570" h="1777104">
                    <a:moveTo>
                      <a:pt x="8929860" y="1777104"/>
                    </a:moveTo>
                    <a:lnTo>
                      <a:pt x="92710" y="1777104"/>
                    </a:lnTo>
                    <a:cubicBezTo>
                      <a:pt x="41910" y="1777104"/>
                      <a:pt x="0" y="1735194"/>
                      <a:pt x="0" y="1684394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28590" y="0"/>
                    </a:lnTo>
                    <a:cubicBezTo>
                      <a:pt x="8979390" y="0"/>
                      <a:pt x="9021301" y="41910"/>
                      <a:pt x="9021301" y="92710"/>
                    </a:cubicBezTo>
                    <a:lnTo>
                      <a:pt x="9021301" y="1683124"/>
                    </a:lnTo>
                    <a:cubicBezTo>
                      <a:pt x="9022570" y="1735194"/>
                      <a:pt x="8980660" y="1777104"/>
                      <a:pt x="8929860" y="1777104"/>
                    </a:cubicBezTo>
                    <a:close/>
                  </a:path>
                </a:pathLst>
              </a:custGeom>
              <a:solidFill>
                <a:srgbClr val="A0BCD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0" y="0"/>
                <a:ext cx="9086070" cy="1840604"/>
              </a:xfrm>
              <a:custGeom>
                <a:avLst/>
                <a:gdLst/>
                <a:ahLst/>
                <a:cxnLst/>
                <a:rect l="l" t="t" r="r" b="b"/>
                <a:pathLst>
                  <a:path w="9086070" h="1840604">
                    <a:moveTo>
                      <a:pt x="8961610" y="59690"/>
                    </a:moveTo>
                    <a:cubicBezTo>
                      <a:pt x="8997170" y="59690"/>
                      <a:pt x="9026380" y="88900"/>
                      <a:pt x="9026380" y="124460"/>
                    </a:cubicBezTo>
                    <a:lnTo>
                      <a:pt x="9026380" y="1716144"/>
                    </a:lnTo>
                    <a:cubicBezTo>
                      <a:pt x="9026380" y="1751704"/>
                      <a:pt x="8997170" y="1780914"/>
                      <a:pt x="8961610" y="1780914"/>
                    </a:cubicBezTo>
                    <a:lnTo>
                      <a:pt x="124460" y="1780914"/>
                    </a:lnTo>
                    <a:cubicBezTo>
                      <a:pt x="88900" y="1780914"/>
                      <a:pt x="59690" y="1751704"/>
                      <a:pt x="59690" y="1716144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61610" y="59690"/>
                    </a:lnTo>
                    <a:moveTo>
                      <a:pt x="896161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16144"/>
                    </a:lnTo>
                    <a:cubicBezTo>
                      <a:pt x="0" y="1784724"/>
                      <a:pt x="55880" y="1840604"/>
                      <a:pt x="124460" y="1840604"/>
                    </a:cubicBezTo>
                    <a:lnTo>
                      <a:pt x="8961610" y="1840604"/>
                    </a:lnTo>
                    <a:cubicBezTo>
                      <a:pt x="9030190" y="1840604"/>
                      <a:pt x="9086070" y="1784724"/>
                      <a:pt x="9086070" y="1716144"/>
                    </a:cubicBezTo>
                    <a:lnTo>
                      <a:pt x="9086070" y="124460"/>
                    </a:lnTo>
                    <a:cubicBezTo>
                      <a:pt x="9086070" y="55880"/>
                      <a:pt x="9030190" y="0"/>
                      <a:pt x="8961610" y="0"/>
                    </a:cubicBezTo>
                    <a:close/>
                  </a:path>
                </a:pathLst>
              </a:custGeom>
              <a:solidFill>
                <a:srgbClr val="37373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11659373" y="5626002"/>
              <a:ext cx="5106491" cy="5035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7"/>
                </a:lnSpc>
              </a:pPr>
              <a:r>
                <a:rPr lang="en-US" sz="3090" b="1" spc="154" dirty="0">
                  <a:solidFill>
                    <a:srgbClr val="000000"/>
                  </a:solidFill>
                  <a:latin typeface="Avenir Black" panose="02000503020000020003" pitchFamily="2" charset="0"/>
                  <a:ea typeface="Garet Bold"/>
                  <a:cs typeface="Garet Bold"/>
                  <a:sym typeface="Garet Bold"/>
                </a:rPr>
                <a:t>FINAL WALKTHROUGH</a:t>
              </a:r>
            </a:p>
          </p:txBody>
        </p:sp>
      </p:grpSp>
      <p:sp>
        <p:nvSpPr>
          <p:cNvPr id="4" name="AutoShape 4"/>
          <p:cNvSpPr/>
          <p:nvPr/>
        </p:nvSpPr>
        <p:spPr>
          <a:xfrm>
            <a:off x="405555" y="3735177"/>
            <a:ext cx="623145" cy="0"/>
          </a:xfrm>
          <a:prstGeom prst="line">
            <a:avLst/>
          </a:prstGeom>
          <a:ln w="508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9707295" y="3214648"/>
            <a:ext cx="7254038" cy="1113637"/>
            <a:chOff x="0" y="0"/>
            <a:chExt cx="11989372" cy="1840604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11925873" cy="1777104"/>
            </a:xfrm>
            <a:custGeom>
              <a:avLst/>
              <a:gdLst/>
              <a:ahLst/>
              <a:cxnLst/>
              <a:rect l="l" t="t" r="r" b="b"/>
              <a:pathLst>
                <a:path w="11925873" h="1777104">
                  <a:moveTo>
                    <a:pt x="11833162" y="1777104"/>
                  </a:moveTo>
                  <a:lnTo>
                    <a:pt x="92710" y="1777104"/>
                  </a:lnTo>
                  <a:cubicBezTo>
                    <a:pt x="41910" y="1777104"/>
                    <a:pt x="0" y="1735194"/>
                    <a:pt x="0" y="168439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1831893" y="0"/>
                  </a:lnTo>
                  <a:cubicBezTo>
                    <a:pt x="11882693" y="0"/>
                    <a:pt x="11924602" y="41910"/>
                    <a:pt x="11924602" y="92710"/>
                  </a:cubicBezTo>
                  <a:lnTo>
                    <a:pt x="11924602" y="1683124"/>
                  </a:lnTo>
                  <a:cubicBezTo>
                    <a:pt x="11925873" y="1735194"/>
                    <a:pt x="11883962" y="1777104"/>
                    <a:pt x="11833162" y="1777104"/>
                  </a:cubicBezTo>
                  <a:close/>
                </a:path>
              </a:pathLst>
            </a:custGeom>
            <a:solidFill>
              <a:srgbClr val="80AAE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1989373" cy="1840604"/>
            </a:xfrm>
            <a:custGeom>
              <a:avLst/>
              <a:gdLst/>
              <a:ahLst/>
              <a:cxnLst/>
              <a:rect l="l" t="t" r="r" b="b"/>
              <a:pathLst>
                <a:path w="11989373" h="1840604">
                  <a:moveTo>
                    <a:pt x="11864912" y="59690"/>
                  </a:moveTo>
                  <a:cubicBezTo>
                    <a:pt x="11900473" y="59690"/>
                    <a:pt x="11929683" y="88900"/>
                    <a:pt x="11929683" y="124460"/>
                  </a:cubicBezTo>
                  <a:lnTo>
                    <a:pt x="11929683" y="1716144"/>
                  </a:lnTo>
                  <a:cubicBezTo>
                    <a:pt x="11929683" y="1751704"/>
                    <a:pt x="11900473" y="1780914"/>
                    <a:pt x="11864912" y="1780914"/>
                  </a:cubicBezTo>
                  <a:lnTo>
                    <a:pt x="124460" y="1780914"/>
                  </a:lnTo>
                  <a:cubicBezTo>
                    <a:pt x="88900" y="1780914"/>
                    <a:pt x="59690" y="1751704"/>
                    <a:pt x="59690" y="171614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864913" y="59690"/>
                  </a:lnTo>
                  <a:moveTo>
                    <a:pt x="1186491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716144"/>
                  </a:lnTo>
                  <a:cubicBezTo>
                    <a:pt x="0" y="1784724"/>
                    <a:pt x="55880" y="1840604"/>
                    <a:pt x="124460" y="1840604"/>
                  </a:cubicBezTo>
                  <a:lnTo>
                    <a:pt x="11864913" y="1840604"/>
                  </a:lnTo>
                  <a:cubicBezTo>
                    <a:pt x="11933493" y="1840604"/>
                    <a:pt x="11989373" y="1784724"/>
                    <a:pt x="11989373" y="1716144"/>
                  </a:cubicBezTo>
                  <a:lnTo>
                    <a:pt x="11989373" y="124460"/>
                  </a:lnTo>
                  <a:cubicBezTo>
                    <a:pt x="11989373" y="55880"/>
                    <a:pt x="11933493" y="0"/>
                    <a:pt x="11864913" y="0"/>
                  </a:cubicBezTo>
                  <a:close/>
                </a:path>
              </a:pathLst>
            </a:custGeom>
            <a:solidFill>
              <a:srgbClr val="37373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965221" y="3520056"/>
            <a:ext cx="6738185" cy="50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7"/>
              </a:lnSpc>
            </a:pPr>
            <a:r>
              <a:rPr lang="en-US" sz="3090" b="1" spc="154" dirty="0">
                <a:solidFill>
                  <a:srgbClr val="000000"/>
                </a:solidFill>
                <a:latin typeface="Avenir Black" panose="02000503020000020003" pitchFamily="2" charset="0"/>
                <a:ea typeface="Garet Bold"/>
                <a:cs typeface="Garet Bold"/>
                <a:sym typeface="Garet Bold"/>
              </a:rPr>
              <a:t>FINALIZING MORTGAGE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334306" y="3174593"/>
            <a:ext cx="6548999" cy="1113637"/>
            <a:chOff x="0" y="0"/>
            <a:chExt cx="10824094" cy="1840604"/>
          </a:xfrm>
        </p:grpSpPr>
        <p:sp>
          <p:nvSpPr>
            <p:cNvPr id="10" name="Freeform 10"/>
            <p:cNvSpPr/>
            <p:nvPr/>
          </p:nvSpPr>
          <p:spPr>
            <a:xfrm>
              <a:off x="31750" y="31750"/>
              <a:ext cx="10760594" cy="1777104"/>
            </a:xfrm>
            <a:custGeom>
              <a:avLst/>
              <a:gdLst/>
              <a:ahLst/>
              <a:cxnLst/>
              <a:rect l="l" t="t" r="r" b="b"/>
              <a:pathLst>
                <a:path w="10760594" h="1777104">
                  <a:moveTo>
                    <a:pt x="10667885" y="1777104"/>
                  </a:moveTo>
                  <a:lnTo>
                    <a:pt x="92710" y="1777104"/>
                  </a:lnTo>
                  <a:cubicBezTo>
                    <a:pt x="41910" y="1777104"/>
                    <a:pt x="0" y="1735194"/>
                    <a:pt x="0" y="168439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0666615" y="0"/>
                  </a:lnTo>
                  <a:cubicBezTo>
                    <a:pt x="10717415" y="0"/>
                    <a:pt x="10759325" y="41910"/>
                    <a:pt x="10759325" y="92710"/>
                  </a:cubicBezTo>
                  <a:lnTo>
                    <a:pt x="10759325" y="1683124"/>
                  </a:lnTo>
                  <a:cubicBezTo>
                    <a:pt x="10760594" y="1735194"/>
                    <a:pt x="10718685" y="1777104"/>
                    <a:pt x="10667885" y="1777104"/>
                  </a:cubicBezTo>
                  <a:close/>
                </a:path>
              </a:pathLst>
            </a:custGeom>
            <a:solidFill>
              <a:srgbClr val="A0BCDD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0824094" cy="1840604"/>
            </a:xfrm>
            <a:custGeom>
              <a:avLst/>
              <a:gdLst/>
              <a:ahLst/>
              <a:cxnLst/>
              <a:rect l="l" t="t" r="r" b="b"/>
              <a:pathLst>
                <a:path w="10824094" h="1840604">
                  <a:moveTo>
                    <a:pt x="10699635" y="59690"/>
                  </a:moveTo>
                  <a:cubicBezTo>
                    <a:pt x="10735194" y="59690"/>
                    <a:pt x="10764404" y="88900"/>
                    <a:pt x="10764404" y="124460"/>
                  </a:cubicBezTo>
                  <a:lnTo>
                    <a:pt x="10764404" y="1716144"/>
                  </a:lnTo>
                  <a:cubicBezTo>
                    <a:pt x="10764404" y="1751704"/>
                    <a:pt x="10735194" y="1780914"/>
                    <a:pt x="10699635" y="1780914"/>
                  </a:cubicBezTo>
                  <a:lnTo>
                    <a:pt x="124460" y="1780914"/>
                  </a:lnTo>
                  <a:cubicBezTo>
                    <a:pt x="88900" y="1780914"/>
                    <a:pt x="59690" y="1751704"/>
                    <a:pt x="59690" y="171614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0699635" y="59690"/>
                  </a:lnTo>
                  <a:moveTo>
                    <a:pt x="1069963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716144"/>
                  </a:lnTo>
                  <a:cubicBezTo>
                    <a:pt x="0" y="1784724"/>
                    <a:pt x="55880" y="1840604"/>
                    <a:pt x="124460" y="1840604"/>
                  </a:cubicBezTo>
                  <a:lnTo>
                    <a:pt x="10699635" y="1840604"/>
                  </a:lnTo>
                  <a:cubicBezTo>
                    <a:pt x="10768215" y="1840604"/>
                    <a:pt x="10824094" y="1784724"/>
                    <a:pt x="10824094" y="1716144"/>
                  </a:cubicBezTo>
                  <a:lnTo>
                    <a:pt x="10824094" y="124460"/>
                  </a:lnTo>
                  <a:cubicBezTo>
                    <a:pt x="10824094" y="55880"/>
                    <a:pt x="10768215" y="0"/>
                    <a:pt x="10699635" y="0"/>
                  </a:cubicBezTo>
                  <a:close/>
                </a:path>
              </a:pathLst>
            </a:custGeom>
            <a:solidFill>
              <a:srgbClr val="37373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567164" y="3480000"/>
            <a:ext cx="6083283" cy="50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7"/>
              </a:lnSpc>
            </a:pPr>
            <a:r>
              <a:rPr lang="en-US" sz="3090" b="1" spc="154" dirty="0">
                <a:solidFill>
                  <a:srgbClr val="000000"/>
                </a:solidFill>
                <a:latin typeface="Avenir Black" panose="02000503020000020003" pitchFamily="2" charset="0"/>
                <a:ea typeface="Garet Bold"/>
                <a:cs typeface="Garet Bold"/>
                <a:sym typeface="Garet Bold"/>
              </a:rPr>
              <a:t>HOME INSPECTION</a:t>
            </a:r>
          </a:p>
        </p:txBody>
      </p:sp>
      <p:sp>
        <p:nvSpPr>
          <p:cNvPr id="13" name="AutoShape 13"/>
          <p:cNvSpPr/>
          <p:nvPr/>
        </p:nvSpPr>
        <p:spPr>
          <a:xfrm>
            <a:off x="8483727" y="3771466"/>
            <a:ext cx="623145" cy="0"/>
          </a:xfrm>
          <a:prstGeom prst="line">
            <a:avLst/>
          </a:prstGeom>
          <a:ln w="508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CCC82F0-E7D9-09BE-BD05-7EDBB90B81F7}"/>
              </a:ext>
            </a:extLst>
          </p:cNvPr>
          <p:cNvGrpSpPr/>
          <p:nvPr/>
        </p:nvGrpSpPr>
        <p:grpSpPr>
          <a:xfrm>
            <a:off x="1351899" y="5320594"/>
            <a:ext cx="3002390" cy="1113637"/>
            <a:chOff x="1351899" y="5320594"/>
            <a:chExt cx="3002390" cy="1113637"/>
          </a:xfrm>
        </p:grpSpPr>
        <p:grpSp>
          <p:nvGrpSpPr>
            <p:cNvPr id="14" name="Group 14"/>
            <p:cNvGrpSpPr/>
            <p:nvPr/>
          </p:nvGrpSpPr>
          <p:grpSpPr>
            <a:xfrm>
              <a:off x="1351899" y="5320594"/>
              <a:ext cx="3002390" cy="1113637"/>
              <a:chOff x="0" y="0"/>
              <a:chExt cx="4962309" cy="18406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31750" y="31750"/>
                <a:ext cx="4898809" cy="1777104"/>
              </a:xfrm>
              <a:custGeom>
                <a:avLst/>
                <a:gdLst/>
                <a:ahLst/>
                <a:cxnLst/>
                <a:rect l="l" t="t" r="r" b="b"/>
                <a:pathLst>
                  <a:path w="4898809" h="1777104">
                    <a:moveTo>
                      <a:pt x="4806099" y="1777104"/>
                    </a:moveTo>
                    <a:lnTo>
                      <a:pt x="92710" y="1777104"/>
                    </a:lnTo>
                    <a:cubicBezTo>
                      <a:pt x="41910" y="1777104"/>
                      <a:pt x="0" y="1735194"/>
                      <a:pt x="0" y="1684394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4804829" y="0"/>
                    </a:lnTo>
                    <a:cubicBezTo>
                      <a:pt x="4855629" y="0"/>
                      <a:pt x="4897539" y="41910"/>
                      <a:pt x="4897539" y="92710"/>
                    </a:cubicBezTo>
                    <a:lnTo>
                      <a:pt x="4897539" y="1683124"/>
                    </a:lnTo>
                    <a:cubicBezTo>
                      <a:pt x="4898809" y="1735194"/>
                      <a:pt x="4856899" y="1777104"/>
                      <a:pt x="4806099" y="1777104"/>
                    </a:cubicBezTo>
                    <a:close/>
                  </a:path>
                </a:pathLst>
              </a:custGeom>
              <a:solidFill>
                <a:srgbClr val="768FA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0" y="0"/>
                <a:ext cx="4962310" cy="1840604"/>
              </a:xfrm>
              <a:custGeom>
                <a:avLst/>
                <a:gdLst/>
                <a:ahLst/>
                <a:cxnLst/>
                <a:rect l="l" t="t" r="r" b="b"/>
                <a:pathLst>
                  <a:path w="4962310" h="1840604">
                    <a:moveTo>
                      <a:pt x="4837849" y="59690"/>
                    </a:moveTo>
                    <a:cubicBezTo>
                      <a:pt x="4873409" y="59690"/>
                      <a:pt x="4902619" y="88900"/>
                      <a:pt x="4902619" y="124460"/>
                    </a:cubicBezTo>
                    <a:lnTo>
                      <a:pt x="4902619" y="1716144"/>
                    </a:lnTo>
                    <a:cubicBezTo>
                      <a:pt x="4902619" y="1751704"/>
                      <a:pt x="4873409" y="1780914"/>
                      <a:pt x="4837849" y="1780914"/>
                    </a:cubicBezTo>
                    <a:lnTo>
                      <a:pt x="124460" y="1780914"/>
                    </a:lnTo>
                    <a:cubicBezTo>
                      <a:pt x="88900" y="1780914"/>
                      <a:pt x="59690" y="1751704"/>
                      <a:pt x="59690" y="1716144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4837849" y="59690"/>
                    </a:lnTo>
                    <a:moveTo>
                      <a:pt x="4837849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16144"/>
                    </a:lnTo>
                    <a:cubicBezTo>
                      <a:pt x="0" y="1784724"/>
                      <a:pt x="55880" y="1840604"/>
                      <a:pt x="124460" y="1840604"/>
                    </a:cubicBezTo>
                    <a:lnTo>
                      <a:pt x="4837849" y="1840604"/>
                    </a:lnTo>
                    <a:cubicBezTo>
                      <a:pt x="4906429" y="1840604"/>
                      <a:pt x="4962310" y="1784724"/>
                      <a:pt x="4962310" y="1716144"/>
                    </a:cubicBezTo>
                    <a:lnTo>
                      <a:pt x="4962310" y="124460"/>
                    </a:lnTo>
                    <a:cubicBezTo>
                      <a:pt x="4962310" y="55880"/>
                      <a:pt x="4906429" y="0"/>
                      <a:pt x="4837849" y="0"/>
                    </a:cubicBezTo>
                    <a:close/>
                  </a:path>
                </a:pathLst>
              </a:custGeom>
              <a:solidFill>
                <a:srgbClr val="37373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458652" y="5626002"/>
              <a:ext cx="2788883" cy="5035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7"/>
                </a:lnSpc>
              </a:pPr>
              <a:r>
                <a:rPr lang="en-US" sz="3090" b="1" spc="154" dirty="0">
                  <a:solidFill>
                    <a:srgbClr val="000000"/>
                  </a:solidFill>
                  <a:latin typeface="Avenir Black" panose="02000503020000020003" pitchFamily="2" charset="0"/>
                  <a:ea typeface="Garet Bold"/>
                  <a:cs typeface="Garet Bold"/>
                  <a:sym typeface="Garet Bold"/>
                </a:rPr>
                <a:t>CLOSING</a:t>
              </a:r>
            </a:p>
          </p:txBody>
        </p:sp>
      </p:grpSp>
      <p:sp>
        <p:nvSpPr>
          <p:cNvPr id="26" name="AutoShape 26"/>
          <p:cNvSpPr/>
          <p:nvPr/>
        </p:nvSpPr>
        <p:spPr>
          <a:xfrm flipH="1">
            <a:off x="10639670" y="5875245"/>
            <a:ext cx="623145" cy="0"/>
          </a:xfrm>
          <a:prstGeom prst="line">
            <a:avLst/>
          </a:prstGeom>
          <a:ln w="508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" name="AutoShape 27"/>
          <p:cNvSpPr/>
          <p:nvPr/>
        </p:nvSpPr>
        <p:spPr>
          <a:xfrm flipH="1">
            <a:off x="4555380" y="5875245"/>
            <a:ext cx="623145" cy="0"/>
          </a:xfrm>
          <a:prstGeom prst="line">
            <a:avLst/>
          </a:prstGeom>
          <a:ln w="508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8" name="Group 28"/>
          <p:cNvGrpSpPr/>
          <p:nvPr/>
        </p:nvGrpSpPr>
        <p:grpSpPr>
          <a:xfrm>
            <a:off x="1326668" y="7455664"/>
            <a:ext cx="7565611" cy="1113637"/>
            <a:chOff x="0" y="0"/>
            <a:chExt cx="12504335" cy="1840604"/>
          </a:xfrm>
        </p:grpSpPr>
        <p:sp>
          <p:nvSpPr>
            <p:cNvPr id="29" name="Freeform 29"/>
            <p:cNvSpPr/>
            <p:nvPr/>
          </p:nvSpPr>
          <p:spPr>
            <a:xfrm>
              <a:off x="31750" y="31750"/>
              <a:ext cx="12440835" cy="1777104"/>
            </a:xfrm>
            <a:custGeom>
              <a:avLst/>
              <a:gdLst/>
              <a:ahLst/>
              <a:cxnLst/>
              <a:rect l="l" t="t" r="r" b="b"/>
              <a:pathLst>
                <a:path w="12440835" h="1777104">
                  <a:moveTo>
                    <a:pt x="12348125" y="1777104"/>
                  </a:moveTo>
                  <a:lnTo>
                    <a:pt x="92710" y="1777104"/>
                  </a:lnTo>
                  <a:cubicBezTo>
                    <a:pt x="41910" y="1777104"/>
                    <a:pt x="0" y="1735194"/>
                    <a:pt x="0" y="168439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346856" y="0"/>
                  </a:lnTo>
                  <a:cubicBezTo>
                    <a:pt x="12397656" y="0"/>
                    <a:pt x="12439566" y="41910"/>
                    <a:pt x="12439566" y="92710"/>
                  </a:cubicBezTo>
                  <a:lnTo>
                    <a:pt x="12439566" y="1683124"/>
                  </a:lnTo>
                  <a:cubicBezTo>
                    <a:pt x="12440835" y="1735194"/>
                    <a:pt x="12398925" y="1777104"/>
                    <a:pt x="12348125" y="1777104"/>
                  </a:cubicBezTo>
                  <a:close/>
                </a:path>
              </a:pathLst>
            </a:custGeom>
            <a:solidFill>
              <a:srgbClr val="768F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0" y="0"/>
              <a:ext cx="12504335" cy="1840604"/>
            </a:xfrm>
            <a:custGeom>
              <a:avLst/>
              <a:gdLst/>
              <a:ahLst/>
              <a:cxnLst/>
              <a:rect l="l" t="t" r="r" b="b"/>
              <a:pathLst>
                <a:path w="12504335" h="1840604">
                  <a:moveTo>
                    <a:pt x="12379875" y="59690"/>
                  </a:moveTo>
                  <a:cubicBezTo>
                    <a:pt x="12415435" y="59690"/>
                    <a:pt x="12444645" y="88900"/>
                    <a:pt x="12444645" y="124460"/>
                  </a:cubicBezTo>
                  <a:lnTo>
                    <a:pt x="12444645" y="1716144"/>
                  </a:lnTo>
                  <a:cubicBezTo>
                    <a:pt x="12444645" y="1751704"/>
                    <a:pt x="12415435" y="1780914"/>
                    <a:pt x="12379875" y="1780914"/>
                  </a:cubicBezTo>
                  <a:lnTo>
                    <a:pt x="124460" y="1780914"/>
                  </a:lnTo>
                  <a:cubicBezTo>
                    <a:pt x="88900" y="1780914"/>
                    <a:pt x="59690" y="1751704"/>
                    <a:pt x="59690" y="171614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79875" y="59690"/>
                  </a:lnTo>
                  <a:moveTo>
                    <a:pt x="1237987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716144"/>
                  </a:lnTo>
                  <a:cubicBezTo>
                    <a:pt x="0" y="1784724"/>
                    <a:pt x="55880" y="1840604"/>
                    <a:pt x="124460" y="1840604"/>
                  </a:cubicBezTo>
                  <a:lnTo>
                    <a:pt x="12379875" y="1840604"/>
                  </a:lnTo>
                  <a:cubicBezTo>
                    <a:pt x="12448456" y="1840604"/>
                    <a:pt x="12504335" y="1784724"/>
                    <a:pt x="12504335" y="1716144"/>
                  </a:cubicBezTo>
                  <a:lnTo>
                    <a:pt x="12504335" y="124460"/>
                  </a:lnTo>
                  <a:cubicBezTo>
                    <a:pt x="12504335" y="55880"/>
                    <a:pt x="12448456" y="0"/>
                    <a:pt x="12379875" y="0"/>
                  </a:cubicBezTo>
                  <a:close/>
                </a:path>
              </a:pathLst>
            </a:custGeom>
            <a:solidFill>
              <a:srgbClr val="37373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595673" y="7761072"/>
            <a:ext cx="7027601" cy="50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7"/>
              </a:lnSpc>
            </a:pPr>
            <a:r>
              <a:rPr lang="en-US" sz="3090" b="1" spc="154" dirty="0">
                <a:solidFill>
                  <a:srgbClr val="000000"/>
                </a:solidFill>
                <a:latin typeface="Avenir Black" panose="02000503020000020003" pitchFamily="2" charset="0"/>
                <a:ea typeface="Garet Bold"/>
                <a:cs typeface="Garet Bold"/>
                <a:sym typeface="Garet Bold"/>
              </a:rPr>
              <a:t>RECORD &amp; RECEIVE DEED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10412333" y="7460641"/>
            <a:ext cx="6548999" cy="1113637"/>
            <a:chOff x="0" y="0"/>
            <a:chExt cx="10824094" cy="1840604"/>
          </a:xfrm>
        </p:grpSpPr>
        <p:sp>
          <p:nvSpPr>
            <p:cNvPr id="33" name="Freeform 33"/>
            <p:cNvSpPr/>
            <p:nvPr/>
          </p:nvSpPr>
          <p:spPr>
            <a:xfrm>
              <a:off x="31750" y="31750"/>
              <a:ext cx="10760594" cy="1777104"/>
            </a:xfrm>
            <a:custGeom>
              <a:avLst/>
              <a:gdLst/>
              <a:ahLst/>
              <a:cxnLst/>
              <a:rect l="l" t="t" r="r" b="b"/>
              <a:pathLst>
                <a:path w="10760594" h="1777104">
                  <a:moveTo>
                    <a:pt x="10667885" y="1777104"/>
                  </a:moveTo>
                  <a:lnTo>
                    <a:pt x="92710" y="1777104"/>
                  </a:lnTo>
                  <a:cubicBezTo>
                    <a:pt x="41910" y="1777104"/>
                    <a:pt x="0" y="1735194"/>
                    <a:pt x="0" y="168439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0666615" y="0"/>
                  </a:lnTo>
                  <a:cubicBezTo>
                    <a:pt x="10717415" y="0"/>
                    <a:pt x="10759325" y="41910"/>
                    <a:pt x="10759325" y="92710"/>
                  </a:cubicBezTo>
                  <a:lnTo>
                    <a:pt x="10759325" y="1683124"/>
                  </a:lnTo>
                  <a:cubicBezTo>
                    <a:pt x="10760594" y="1735194"/>
                    <a:pt x="10718685" y="1777104"/>
                    <a:pt x="10667885" y="1777104"/>
                  </a:cubicBezTo>
                  <a:close/>
                </a:path>
              </a:pathLst>
            </a:custGeom>
            <a:solidFill>
              <a:srgbClr val="A0BCD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0" y="0"/>
              <a:ext cx="10824094" cy="1840604"/>
            </a:xfrm>
            <a:custGeom>
              <a:avLst/>
              <a:gdLst/>
              <a:ahLst/>
              <a:cxnLst/>
              <a:rect l="l" t="t" r="r" b="b"/>
              <a:pathLst>
                <a:path w="10824094" h="1840604">
                  <a:moveTo>
                    <a:pt x="10699635" y="59690"/>
                  </a:moveTo>
                  <a:cubicBezTo>
                    <a:pt x="10735194" y="59690"/>
                    <a:pt x="10764404" y="88900"/>
                    <a:pt x="10764404" y="124460"/>
                  </a:cubicBezTo>
                  <a:lnTo>
                    <a:pt x="10764404" y="1716144"/>
                  </a:lnTo>
                  <a:cubicBezTo>
                    <a:pt x="10764404" y="1751704"/>
                    <a:pt x="10735194" y="1780914"/>
                    <a:pt x="10699635" y="1780914"/>
                  </a:cubicBezTo>
                  <a:lnTo>
                    <a:pt x="124460" y="1780914"/>
                  </a:lnTo>
                  <a:cubicBezTo>
                    <a:pt x="88900" y="1780914"/>
                    <a:pt x="59690" y="1751704"/>
                    <a:pt x="59690" y="171614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0699635" y="59690"/>
                  </a:lnTo>
                  <a:moveTo>
                    <a:pt x="1069963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716144"/>
                  </a:lnTo>
                  <a:cubicBezTo>
                    <a:pt x="0" y="1784724"/>
                    <a:pt x="55880" y="1840604"/>
                    <a:pt x="124460" y="1840604"/>
                  </a:cubicBezTo>
                  <a:lnTo>
                    <a:pt x="10699635" y="1840604"/>
                  </a:lnTo>
                  <a:cubicBezTo>
                    <a:pt x="10768215" y="1840604"/>
                    <a:pt x="10824094" y="1784724"/>
                    <a:pt x="10824094" y="1716144"/>
                  </a:cubicBezTo>
                  <a:lnTo>
                    <a:pt x="10824094" y="124460"/>
                  </a:lnTo>
                  <a:cubicBezTo>
                    <a:pt x="10824094" y="55880"/>
                    <a:pt x="10768215" y="0"/>
                    <a:pt x="10699635" y="0"/>
                  </a:cubicBezTo>
                  <a:close/>
                </a:path>
              </a:pathLst>
            </a:custGeom>
            <a:solidFill>
              <a:srgbClr val="37373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10645191" y="7766050"/>
            <a:ext cx="6083283" cy="50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7"/>
              </a:lnSpc>
            </a:pPr>
            <a:r>
              <a:rPr lang="en-US" sz="3090" b="1" spc="154">
                <a:solidFill>
                  <a:srgbClr val="000000"/>
                </a:solidFill>
                <a:latin typeface="Avenir Black" panose="02000503020000020003" pitchFamily="2" charset="0"/>
                <a:ea typeface="Garet Bold"/>
                <a:cs typeface="Garet Bold"/>
                <a:sym typeface="Garet Bold"/>
              </a:rPr>
              <a:t>TITLE &amp; DEED SENT TO YOU</a:t>
            </a:r>
          </a:p>
        </p:txBody>
      </p:sp>
      <p:sp>
        <p:nvSpPr>
          <p:cNvPr id="36" name="AutoShape 36"/>
          <p:cNvSpPr/>
          <p:nvPr/>
        </p:nvSpPr>
        <p:spPr>
          <a:xfrm>
            <a:off x="9340734" y="8118646"/>
            <a:ext cx="623145" cy="0"/>
          </a:xfrm>
          <a:prstGeom prst="line">
            <a:avLst/>
          </a:prstGeom>
          <a:ln w="508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" name="AutoShape 37"/>
          <p:cNvSpPr/>
          <p:nvPr/>
        </p:nvSpPr>
        <p:spPr>
          <a:xfrm>
            <a:off x="15441087" y="4483557"/>
            <a:ext cx="0" cy="623145"/>
          </a:xfrm>
          <a:prstGeom prst="line">
            <a:avLst/>
          </a:prstGeom>
          <a:ln w="508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" name="AutoShape 38"/>
          <p:cNvSpPr/>
          <p:nvPr/>
        </p:nvSpPr>
        <p:spPr>
          <a:xfrm>
            <a:off x="2463382" y="6630685"/>
            <a:ext cx="0" cy="623145"/>
          </a:xfrm>
          <a:prstGeom prst="line">
            <a:avLst/>
          </a:prstGeom>
          <a:ln w="508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" name="TextBox 39"/>
          <p:cNvSpPr txBox="1"/>
          <p:nvPr/>
        </p:nvSpPr>
        <p:spPr>
          <a:xfrm>
            <a:off x="1960845" y="1645134"/>
            <a:ext cx="14366310" cy="950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84"/>
              </a:lnSpc>
            </a:pPr>
            <a:r>
              <a:rPr lang="en-US" sz="7200" b="1" dirty="0">
                <a:solidFill>
                  <a:srgbClr val="162A4C"/>
                </a:solidFill>
                <a:latin typeface="Avenir Black" panose="02000503020000020003" pitchFamily="2" charset="0"/>
                <a:ea typeface="Avenir Bold"/>
                <a:cs typeface="Avenir Bold"/>
                <a:sym typeface="Avenir Bold"/>
              </a:rPr>
              <a:t>THE HOME BUYING PROCESS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B80EDE70-94FD-B534-5C7E-95F32FC199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347" y="-317087"/>
            <a:ext cx="10199306" cy="1095405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31901" y="5151720"/>
            <a:ext cx="2745061" cy="2210540"/>
            <a:chOff x="0" y="0"/>
            <a:chExt cx="992881" cy="7995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92881" cy="799546"/>
            </a:xfrm>
            <a:custGeom>
              <a:avLst/>
              <a:gdLst/>
              <a:ahLst/>
              <a:cxnLst/>
              <a:rect l="l" t="t" r="r" b="b"/>
              <a:pathLst>
                <a:path w="992881" h="799546">
                  <a:moveTo>
                    <a:pt x="0" y="0"/>
                  </a:moveTo>
                  <a:lnTo>
                    <a:pt x="789681" y="0"/>
                  </a:lnTo>
                  <a:lnTo>
                    <a:pt x="992881" y="399773"/>
                  </a:lnTo>
                  <a:lnTo>
                    <a:pt x="789681" y="799546"/>
                  </a:lnTo>
                  <a:lnTo>
                    <a:pt x="0" y="799546"/>
                  </a:lnTo>
                  <a:lnTo>
                    <a:pt x="203200" y="3997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A0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77800" y="-28575"/>
              <a:ext cx="738881" cy="8281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037580" y="5143500"/>
            <a:ext cx="2745061" cy="2210540"/>
            <a:chOff x="0" y="0"/>
            <a:chExt cx="992881" cy="79954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92881" cy="799546"/>
            </a:xfrm>
            <a:custGeom>
              <a:avLst/>
              <a:gdLst/>
              <a:ahLst/>
              <a:cxnLst/>
              <a:rect l="l" t="t" r="r" b="b"/>
              <a:pathLst>
                <a:path w="992881" h="799546">
                  <a:moveTo>
                    <a:pt x="0" y="0"/>
                  </a:moveTo>
                  <a:lnTo>
                    <a:pt x="789681" y="0"/>
                  </a:lnTo>
                  <a:lnTo>
                    <a:pt x="992881" y="399773"/>
                  </a:lnTo>
                  <a:lnTo>
                    <a:pt x="789681" y="799546"/>
                  </a:lnTo>
                  <a:lnTo>
                    <a:pt x="0" y="799546"/>
                  </a:lnTo>
                  <a:lnTo>
                    <a:pt x="203200" y="3997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3D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77800" y="-28575"/>
              <a:ext cx="738881" cy="8281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423554" y="5143500"/>
            <a:ext cx="2745061" cy="2210540"/>
            <a:chOff x="0" y="0"/>
            <a:chExt cx="992881" cy="79954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92881" cy="799546"/>
            </a:xfrm>
            <a:custGeom>
              <a:avLst/>
              <a:gdLst/>
              <a:ahLst/>
              <a:cxnLst/>
              <a:rect l="l" t="t" r="r" b="b"/>
              <a:pathLst>
                <a:path w="992881" h="799546">
                  <a:moveTo>
                    <a:pt x="0" y="0"/>
                  </a:moveTo>
                  <a:lnTo>
                    <a:pt x="789681" y="0"/>
                  </a:lnTo>
                  <a:lnTo>
                    <a:pt x="992881" y="399773"/>
                  </a:lnTo>
                  <a:lnTo>
                    <a:pt x="789681" y="799546"/>
                  </a:lnTo>
                  <a:lnTo>
                    <a:pt x="0" y="799546"/>
                  </a:lnTo>
                  <a:lnTo>
                    <a:pt x="203200" y="3997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5E7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77800" y="-28575"/>
              <a:ext cx="738881" cy="8281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145879" y="5935969"/>
            <a:ext cx="1763422" cy="606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3"/>
              </a:lnSpc>
            </a:pPr>
            <a:r>
              <a:rPr lang="en-US" sz="1799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LOAN COMMITMENT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140290" y="5160300"/>
            <a:ext cx="2745061" cy="2210540"/>
            <a:chOff x="0" y="0"/>
            <a:chExt cx="992881" cy="79954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92881" cy="799546"/>
            </a:xfrm>
            <a:custGeom>
              <a:avLst/>
              <a:gdLst/>
              <a:ahLst/>
              <a:cxnLst/>
              <a:rect l="l" t="t" r="r" b="b"/>
              <a:pathLst>
                <a:path w="992881" h="799546">
                  <a:moveTo>
                    <a:pt x="0" y="0"/>
                  </a:moveTo>
                  <a:lnTo>
                    <a:pt x="789681" y="0"/>
                  </a:lnTo>
                  <a:lnTo>
                    <a:pt x="992881" y="399773"/>
                  </a:lnTo>
                  <a:lnTo>
                    <a:pt x="789681" y="799546"/>
                  </a:lnTo>
                  <a:lnTo>
                    <a:pt x="0" y="799546"/>
                  </a:lnTo>
                  <a:lnTo>
                    <a:pt x="203200" y="3997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B7D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77800" y="-28575"/>
              <a:ext cx="738881" cy="8281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526264" y="5081298"/>
            <a:ext cx="2745061" cy="2289542"/>
            <a:chOff x="0" y="-28575"/>
            <a:chExt cx="992881" cy="82812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92881" cy="799546"/>
            </a:xfrm>
            <a:custGeom>
              <a:avLst/>
              <a:gdLst/>
              <a:ahLst/>
              <a:cxnLst/>
              <a:rect l="l" t="t" r="r" b="b"/>
              <a:pathLst>
                <a:path w="992881" h="799546">
                  <a:moveTo>
                    <a:pt x="0" y="0"/>
                  </a:moveTo>
                  <a:lnTo>
                    <a:pt x="789681" y="0"/>
                  </a:lnTo>
                  <a:lnTo>
                    <a:pt x="992881" y="399773"/>
                  </a:lnTo>
                  <a:lnTo>
                    <a:pt x="789681" y="799546"/>
                  </a:lnTo>
                  <a:lnTo>
                    <a:pt x="0" y="799546"/>
                  </a:lnTo>
                  <a:lnTo>
                    <a:pt x="203200" y="3997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A0B6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77800" y="-28575"/>
              <a:ext cx="738881" cy="8281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861325" y="5160300"/>
            <a:ext cx="2745061" cy="2210540"/>
            <a:chOff x="0" y="0"/>
            <a:chExt cx="992881" cy="79954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92881" cy="799546"/>
            </a:xfrm>
            <a:custGeom>
              <a:avLst/>
              <a:gdLst/>
              <a:ahLst/>
              <a:cxnLst/>
              <a:rect l="l" t="t" r="r" b="b"/>
              <a:pathLst>
                <a:path w="992881" h="799546">
                  <a:moveTo>
                    <a:pt x="0" y="0"/>
                  </a:moveTo>
                  <a:lnTo>
                    <a:pt x="789681" y="0"/>
                  </a:lnTo>
                  <a:lnTo>
                    <a:pt x="992881" y="399773"/>
                  </a:lnTo>
                  <a:lnTo>
                    <a:pt x="789681" y="799546"/>
                  </a:lnTo>
                  <a:lnTo>
                    <a:pt x="0" y="799546"/>
                  </a:lnTo>
                  <a:lnTo>
                    <a:pt x="203200" y="3997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53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77800" y="-28575"/>
              <a:ext cx="738881" cy="8281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781922" y="5159940"/>
            <a:ext cx="2745061" cy="2210540"/>
            <a:chOff x="0" y="0"/>
            <a:chExt cx="992881" cy="79954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92881" cy="799546"/>
            </a:xfrm>
            <a:custGeom>
              <a:avLst/>
              <a:gdLst/>
              <a:ahLst/>
              <a:cxnLst/>
              <a:rect l="l" t="t" r="r" b="b"/>
              <a:pathLst>
                <a:path w="992881" h="799546">
                  <a:moveTo>
                    <a:pt x="0" y="0"/>
                  </a:moveTo>
                  <a:lnTo>
                    <a:pt x="789681" y="0"/>
                  </a:lnTo>
                  <a:lnTo>
                    <a:pt x="992881" y="399773"/>
                  </a:lnTo>
                  <a:lnTo>
                    <a:pt x="789681" y="799546"/>
                  </a:lnTo>
                  <a:lnTo>
                    <a:pt x="0" y="799546"/>
                  </a:lnTo>
                  <a:lnTo>
                    <a:pt x="203200" y="3997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3D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77800" y="-28575"/>
              <a:ext cx="738881" cy="8281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3243733" y="2312886"/>
            <a:ext cx="11569513" cy="1841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4"/>
              </a:lnSpc>
            </a:pPr>
            <a:r>
              <a:rPr lang="en-US" sz="7200" b="1" dirty="0">
                <a:solidFill>
                  <a:srgbClr val="162A4C"/>
                </a:solidFill>
                <a:latin typeface="Avenir Black" panose="02000503020000020003" pitchFamily="2" charset="0"/>
                <a:ea typeface="Avenir Bold"/>
                <a:cs typeface="Avenir Bold"/>
                <a:sym typeface="Avenir Bold"/>
              </a:rPr>
              <a:t>CONTRACT TO CLOSE</a:t>
            </a:r>
          </a:p>
          <a:p>
            <a:pPr algn="ctr">
              <a:lnSpc>
                <a:spcPts val="6984"/>
              </a:lnSpc>
            </a:pPr>
            <a:r>
              <a:rPr lang="en-US" sz="5400" b="1" dirty="0">
                <a:solidFill>
                  <a:srgbClr val="162A4C"/>
                </a:solidFill>
                <a:latin typeface="Avenir Black" panose="02000503020000020003" pitchFamily="2" charset="0"/>
                <a:ea typeface="Avenir Bold"/>
                <a:cs typeface="Avenir Bold"/>
                <a:sym typeface="Avenir Bold"/>
              </a:rPr>
              <a:t>AVOIDING PITFALLS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79008" y="6109571"/>
            <a:ext cx="1724508" cy="292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3"/>
              </a:lnSpc>
            </a:pPr>
            <a:r>
              <a:rPr lang="en-US" sz="1799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INSPECTIONS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862737" y="6101351"/>
            <a:ext cx="1286077" cy="292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3"/>
              </a:lnSpc>
            </a:pPr>
            <a:r>
              <a:rPr lang="en-US" sz="1799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APPRAISAL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807770" y="5952768"/>
            <a:ext cx="1963281" cy="606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3"/>
              </a:lnSpc>
            </a:pPr>
            <a:r>
              <a:rPr lang="en-US" sz="1799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FINAL WALKTHROUGH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478680" y="6118151"/>
            <a:ext cx="1334566" cy="292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3"/>
              </a:lnSpc>
            </a:pPr>
            <a:r>
              <a:rPr lang="en-US" sz="1799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CLOSE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5633275" y="5626251"/>
            <a:ext cx="1417670" cy="1240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1"/>
              </a:lnSpc>
            </a:pPr>
            <a:r>
              <a:rPr lang="en-US" sz="2399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REALTOR FOR</a:t>
            </a:r>
          </a:p>
          <a:p>
            <a:pPr algn="l">
              <a:lnSpc>
                <a:spcPts val="3311"/>
              </a:lnSpc>
            </a:pPr>
            <a:r>
              <a:rPr lang="en-US" sz="2399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LIFE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591930" y="5960628"/>
            <a:ext cx="1533211" cy="606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3"/>
              </a:lnSpc>
            </a:pPr>
            <a:r>
              <a:rPr lang="en-US" sz="1799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COMMUNITY APPROVALS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4A8A76-84B0-8216-757F-4C9E6111FFF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8687989" y="1"/>
            <a:ext cx="11881496" cy="11881496"/>
          </a:xfrm>
          <a:prstGeom prst="ellipse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410175"/>
            <a:ext cx="11424151" cy="3293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80"/>
              </a:lnSpc>
            </a:pPr>
            <a:r>
              <a:rPr lang="en-US" sz="7200" b="1" dirty="0">
                <a:solidFill>
                  <a:srgbClr val="162A4C"/>
                </a:solidFill>
                <a:latin typeface="Avenir Black" panose="02000503020000020003" pitchFamily="2" charset="0"/>
                <a:ea typeface="Avenir Bold"/>
                <a:cs typeface="Avenir Bold"/>
                <a:sym typeface="Avenir Bold"/>
              </a:rPr>
              <a:t>FINANCING </a:t>
            </a:r>
          </a:p>
          <a:p>
            <a:pPr algn="l">
              <a:lnSpc>
                <a:spcPts val="8280"/>
              </a:lnSpc>
            </a:pPr>
            <a:r>
              <a:rPr lang="en-US" sz="7200" b="1" dirty="0">
                <a:solidFill>
                  <a:srgbClr val="162A4C"/>
                </a:solidFill>
                <a:latin typeface="Avenir Black" panose="02000503020000020003" pitchFamily="2" charset="0"/>
                <a:ea typeface="Avenir Bold"/>
                <a:cs typeface="Avenir Bold"/>
                <a:sym typeface="Avenir Bold"/>
              </a:rPr>
              <a:t>SOLUTIONS &amp; ALTERNATIVES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60973" y="5143500"/>
            <a:ext cx="7665116" cy="2175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4" lvl="1" indent="-280672" algn="l">
              <a:lnSpc>
                <a:spcPts val="3640"/>
              </a:lnSpc>
              <a:spcAft>
                <a:spcPts val="900"/>
              </a:spcAft>
              <a:buFont typeface="Arial"/>
              <a:buChar char="•"/>
            </a:pPr>
            <a:r>
              <a:rPr lang="en-US" sz="2600" b="1" spc="241" dirty="0">
                <a:solidFill>
                  <a:srgbClr val="162A4C"/>
                </a:solidFill>
                <a:latin typeface="Avenir Light"/>
                <a:ea typeface="Avenir Light"/>
                <a:cs typeface="Avenir Light"/>
                <a:sym typeface="Avenir Light"/>
              </a:rPr>
              <a:t>Cash</a:t>
            </a:r>
          </a:p>
          <a:p>
            <a:pPr marL="561344" lvl="1" indent="-280672" algn="l">
              <a:lnSpc>
                <a:spcPts val="3640"/>
              </a:lnSpc>
              <a:spcAft>
                <a:spcPts val="900"/>
              </a:spcAft>
              <a:buFont typeface="Arial"/>
              <a:buChar char="•"/>
            </a:pPr>
            <a:r>
              <a:rPr lang="en-US" sz="2600" b="1" spc="241" dirty="0">
                <a:solidFill>
                  <a:srgbClr val="162A4C"/>
                </a:solidFill>
                <a:latin typeface="Avenir Light"/>
                <a:ea typeface="Avenir Light"/>
                <a:cs typeface="Avenir Light"/>
                <a:sym typeface="Avenir Light"/>
              </a:rPr>
              <a:t>Mortgage</a:t>
            </a:r>
          </a:p>
          <a:p>
            <a:pPr marL="561344" lvl="1" indent="-280672" algn="l">
              <a:lnSpc>
                <a:spcPts val="3640"/>
              </a:lnSpc>
              <a:spcAft>
                <a:spcPts val="900"/>
              </a:spcAft>
              <a:buFont typeface="Arial"/>
              <a:buChar char="•"/>
            </a:pPr>
            <a:r>
              <a:rPr lang="en-US" sz="2600" b="1" spc="241" dirty="0">
                <a:solidFill>
                  <a:srgbClr val="162A4C"/>
                </a:solidFill>
                <a:latin typeface="Avenir Light"/>
                <a:ea typeface="Avenir Light"/>
                <a:cs typeface="Avenir Light"/>
                <a:sym typeface="Avenir Light"/>
              </a:rPr>
              <a:t>Deposits and Escrows</a:t>
            </a:r>
          </a:p>
          <a:p>
            <a:pPr marL="561344" lvl="1" indent="-280672" algn="l">
              <a:lnSpc>
                <a:spcPts val="3640"/>
              </a:lnSpc>
              <a:spcAft>
                <a:spcPts val="900"/>
              </a:spcAft>
              <a:buFont typeface="Arial"/>
              <a:buChar char="•"/>
            </a:pPr>
            <a:r>
              <a:rPr lang="en-US" sz="2600" b="1" spc="241" dirty="0">
                <a:solidFill>
                  <a:srgbClr val="162A4C"/>
                </a:solidFill>
                <a:latin typeface="Avenir Light"/>
                <a:ea typeface="Avenir Light"/>
                <a:cs typeface="Avenir Light"/>
                <a:sym typeface="Avenir Light"/>
              </a:rPr>
              <a:t>Local Lenders vs. All the Rest!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C8C2415E-1F96-3D10-39CB-881B9FAD8E9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2400" y="114300"/>
            <a:ext cx="17983200" cy="10058400"/>
          </a:xfrm>
          <a:prstGeom prst="rect">
            <a:avLst/>
          </a:prstGeom>
          <a:noFill/>
          <a:ln w="381000">
            <a:solidFill>
              <a:srgbClr val="8EA0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253157"/>
            <a:ext cx="18288000" cy="1054015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239"/>
              </a:lnSpc>
            </a:pPr>
            <a:endParaRPr/>
          </a:p>
        </p:txBody>
      </p:sp>
      <p:grpSp>
        <p:nvGrpSpPr>
          <p:cNvPr id="5" name="Group 5"/>
          <p:cNvGrpSpPr/>
          <p:nvPr/>
        </p:nvGrpSpPr>
        <p:grpSpPr>
          <a:xfrm>
            <a:off x="539851" y="1705475"/>
            <a:ext cx="17208298" cy="6876050"/>
            <a:chOff x="0" y="217810"/>
            <a:chExt cx="22944397" cy="9168067"/>
          </a:xfrm>
        </p:grpSpPr>
        <p:grpSp>
          <p:nvGrpSpPr>
            <p:cNvPr id="6" name="Group 6"/>
            <p:cNvGrpSpPr/>
            <p:nvPr/>
          </p:nvGrpSpPr>
          <p:grpSpPr>
            <a:xfrm>
              <a:off x="12929714" y="6578623"/>
              <a:ext cx="7815123" cy="1027498"/>
              <a:chOff x="0" y="0"/>
              <a:chExt cx="1543728" cy="20296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543728" cy="202962"/>
              </a:xfrm>
              <a:custGeom>
                <a:avLst/>
                <a:gdLst/>
                <a:ahLst/>
                <a:cxnLst/>
                <a:rect l="l" t="t" r="r" b="b"/>
                <a:pathLst>
                  <a:path w="1543728" h="202962">
                    <a:moveTo>
                      <a:pt x="23775" y="0"/>
                    </a:moveTo>
                    <a:lnTo>
                      <a:pt x="1519953" y="0"/>
                    </a:lnTo>
                    <a:cubicBezTo>
                      <a:pt x="1533084" y="0"/>
                      <a:pt x="1543728" y="10645"/>
                      <a:pt x="1543728" y="23775"/>
                    </a:cubicBezTo>
                    <a:lnTo>
                      <a:pt x="1543728" y="179187"/>
                    </a:lnTo>
                    <a:cubicBezTo>
                      <a:pt x="1543728" y="192318"/>
                      <a:pt x="1533084" y="202962"/>
                      <a:pt x="1519953" y="202962"/>
                    </a:cubicBezTo>
                    <a:lnTo>
                      <a:pt x="23775" y="202962"/>
                    </a:lnTo>
                    <a:cubicBezTo>
                      <a:pt x="10645" y="202962"/>
                      <a:pt x="0" y="192318"/>
                      <a:pt x="0" y="179187"/>
                    </a:cubicBezTo>
                    <a:lnTo>
                      <a:pt x="0" y="23775"/>
                    </a:lnTo>
                    <a:cubicBezTo>
                      <a:pt x="0" y="10645"/>
                      <a:pt x="10645" y="0"/>
                      <a:pt x="23775" y="0"/>
                    </a:cubicBezTo>
                    <a:close/>
                  </a:path>
                </a:pathLst>
              </a:custGeom>
              <a:solidFill>
                <a:srgbClr val="80AAE1">
                  <a:alpha val="85882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1543728" cy="2696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12929714" y="5335440"/>
              <a:ext cx="7815123" cy="1027498"/>
              <a:chOff x="0" y="0"/>
              <a:chExt cx="1543728" cy="20296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543728" cy="202962"/>
              </a:xfrm>
              <a:custGeom>
                <a:avLst/>
                <a:gdLst/>
                <a:ahLst/>
                <a:cxnLst/>
                <a:rect l="l" t="t" r="r" b="b"/>
                <a:pathLst>
                  <a:path w="1543728" h="202962">
                    <a:moveTo>
                      <a:pt x="23775" y="0"/>
                    </a:moveTo>
                    <a:lnTo>
                      <a:pt x="1519953" y="0"/>
                    </a:lnTo>
                    <a:cubicBezTo>
                      <a:pt x="1533084" y="0"/>
                      <a:pt x="1543728" y="10645"/>
                      <a:pt x="1543728" y="23775"/>
                    </a:cubicBezTo>
                    <a:lnTo>
                      <a:pt x="1543728" y="179187"/>
                    </a:lnTo>
                    <a:cubicBezTo>
                      <a:pt x="1543728" y="192318"/>
                      <a:pt x="1533084" y="202962"/>
                      <a:pt x="1519953" y="202962"/>
                    </a:cubicBezTo>
                    <a:lnTo>
                      <a:pt x="23775" y="202962"/>
                    </a:lnTo>
                    <a:cubicBezTo>
                      <a:pt x="10645" y="202962"/>
                      <a:pt x="0" y="192318"/>
                      <a:pt x="0" y="179187"/>
                    </a:cubicBezTo>
                    <a:lnTo>
                      <a:pt x="0" y="23775"/>
                    </a:lnTo>
                    <a:cubicBezTo>
                      <a:pt x="0" y="10645"/>
                      <a:pt x="10645" y="0"/>
                      <a:pt x="23775" y="0"/>
                    </a:cubicBezTo>
                    <a:close/>
                  </a:path>
                </a:pathLst>
              </a:custGeom>
              <a:solidFill>
                <a:srgbClr val="80AAE1">
                  <a:alpha val="85882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1543728" cy="2696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954525" y="6578623"/>
              <a:ext cx="7815123" cy="1027498"/>
              <a:chOff x="0" y="0"/>
              <a:chExt cx="1543728" cy="20296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543728" cy="202962"/>
              </a:xfrm>
              <a:custGeom>
                <a:avLst/>
                <a:gdLst/>
                <a:ahLst/>
                <a:cxnLst/>
                <a:rect l="l" t="t" r="r" b="b"/>
                <a:pathLst>
                  <a:path w="1543728" h="202962">
                    <a:moveTo>
                      <a:pt x="23775" y="0"/>
                    </a:moveTo>
                    <a:lnTo>
                      <a:pt x="1519953" y="0"/>
                    </a:lnTo>
                    <a:cubicBezTo>
                      <a:pt x="1533084" y="0"/>
                      <a:pt x="1543728" y="10645"/>
                      <a:pt x="1543728" y="23775"/>
                    </a:cubicBezTo>
                    <a:lnTo>
                      <a:pt x="1543728" y="179187"/>
                    </a:lnTo>
                    <a:cubicBezTo>
                      <a:pt x="1543728" y="192318"/>
                      <a:pt x="1533084" y="202962"/>
                      <a:pt x="1519953" y="202962"/>
                    </a:cubicBezTo>
                    <a:lnTo>
                      <a:pt x="23775" y="202962"/>
                    </a:lnTo>
                    <a:cubicBezTo>
                      <a:pt x="10645" y="202962"/>
                      <a:pt x="0" y="192318"/>
                      <a:pt x="0" y="179187"/>
                    </a:cubicBezTo>
                    <a:lnTo>
                      <a:pt x="0" y="23775"/>
                    </a:lnTo>
                    <a:cubicBezTo>
                      <a:pt x="0" y="10645"/>
                      <a:pt x="10645" y="0"/>
                      <a:pt x="23775" y="0"/>
                    </a:cubicBezTo>
                    <a:close/>
                  </a:path>
                </a:pathLst>
              </a:custGeom>
              <a:solidFill>
                <a:srgbClr val="80AAE1">
                  <a:alpha val="85882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1543728" cy="2696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15" name="AutoShape 15"/>
            <p:cNvSpPr/>
            <p:nvPr/>
          </p:nvSpPr>
          <p:spPr>
            <a:xfrm>
              <a:off x="11127681" y="2965739"/>
              <a:ext cx="689035" cy="0"/>
            </a:xfrm>
            <a:prstGeom prst="line">
              <a:avLst/>
            </a:prstGeom>
            <a:ln w="38100" cap="flat">
              <a:solidFill>
                <a:srgbClr val="162A4C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91496" y="3473739"/>
              <a:ext cx="21361405" cy="13402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 b="1" spc="22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During our buyer consultation, we will dive into your unique preferences, needs, and goals. This initial meeting allows us to: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17810"/>
              <a:ext cx="22944397" cy="22399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00"/>
                </a:lnSpc>
              </a:pPr>
              <a:r>
                <a:rPr lang="en-US" sz="7200" b="1" dirty="0">
                  <a:solidFill>
                    <a:srgbClr val="162A4C"/>
                  </a:solidFill>
                  <a:latin typeface="Avenir Black" panose="02000503020000020003" pitchFamily="2" charset="0"/>
                  <a:ea typeface="Avenir Bold"/>
                  <a:cs typeface="Avenir Bold"/>
                  <a:sym typeface="Avenir Bold"/>
                </a:rPr>
                <a:t>THE MOST IMPORTANT STEP:</a:t>
              </a:r>
            </a:p>
            <a:p>
              <a:pPr algn="ctr">
                <a:lnSpc>
                  <a:spcPts val="6596"/>
                </a:lnSpc>
              </a:pPr>
              <a:r>
                <a:rPr lang="en-US" sz="5400" b="1" dirty="0">
                  <a:solidFill>
                    <a:srgbClr val="162A4C"/>
                  </a:solidFill>
                  <a:latin typeface="Avenir Black" panose="02000503020000020003" pitchFamily="2" charset="0"/>
                  <a:ea typeface="Avenir Bold"/>
                  <a:cs typeface="Avenir Bold"/>
                  <a:sym typeface="Avenir Bold"/>
                </a:rPr>
                <a:t>GETTING TO KNOW YOU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3081754" y="5448445"/>
              <a:ext cx="7511044" cy="7647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162A4C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Understand Your Budget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2954525" y="5335440"/>
              <a:ext cx="7815123" cy="1027498"/>
              <a:chOff x="0" y="0"/>
              <a:chExt cx="1543728" cy="202962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543728" cy="202962"/>
              </a:xfrm>
              <a:custGeom>
                <a:avLst/>
                <a:gdLst/>
                <a:ahLst/>
                <a:cxnLst/>
                <a:rect l="l" t="t" r="r" b="b"/>
                <a:pathLst>
                  <a:path w="1543728" h="202962">
                    <a:moveTo>
                      <a:pt x="23775" y="0"/>
                    </a:moveTo>
                    <a:lnTo>
                      <a:pt x="1519953" y="0"/>
                    </a:lnTo>
                    <a:cubicBezTo>
                      <a:pt x="1533084" y="0"/>
                      <a:pt x="1543728" y="10645"/>
                      <a:pt x="1543728" y="23775"/>
                    </a:cubicBezTo>
                    <a:lnTo>
                      <a:pt x="1543728" y="179187"/>
                    </a:lnTo>
                    <a:cubicBezTo>
                      <a:pt x="1543728" y="192318"/>
                      <a:pt x="1533084" y="202962"/>
                      <a:pt x="1519953" y="202962"/>
                    </a:cubicBezTo>
                    <a:lnTo>
                      <a:pt x="23775" y="202962"/>
                    </a:lnTo>
                    <a:cubicBezTo>
                      <a:pt x="10645" y="202962"/>
                      <a:pt x="0" y="192318"/>
                      <a:pt x="0" y="179187"/>
                    </a:cubicBezTo>
                    <a:lnTo>
                      <a:pt x="0" y="23775"/>
                    </a:lnTo>
                    <a:cubicBezTo>
                      <a:pt x="0" y="10645"/>
                      <a:pt x="10645" y="0"/>
                      <a:pt x="23775" y="0"/>
                    </a:cubicBezTo>
                    <a:close/>
                  </a:path>
                </a:pathLst>
              </a:custGeom>
              <a:solidFill>
                <a:srgbClr val="80AAE1">
                  <a:alpha val="85882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543728" cy="2696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2351600" y="5448445"/>
              <a:ext cx="9020973" cy="7647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162A4C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Learn About Your Vision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2351600" y="6648084"/>
              <a:ext cx="9020973" cy="7647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162A4C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Address Your Questions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3081754" y="6648084"/>
              <a:ext cx="7511044" cy="7647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162A4C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Build a Relationship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058191" y="8045604"/>
              <a:ext cx="20828015" cy="13402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 b="1" spc="22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By truly getting to know you, we tailor our approach to match your expectations and help you find the perfect home.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9741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246BB3C-13DA-42BE-8A9E-6CBA2AB29E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2400" y="114300"/>
            <a:ext cx="17983200" cy="10058400"/>
          </a:xfrm>
          <a:prstGeom prst="rect">
            <a:avLst/>
          </a:prstGeom>
          <a:noFill/>
          <a:ln w="381000">
            <a:solidFill>
              <a:srgbClr val="8EA0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F8F224E7-2264-36DE-C359-C605944A211A}"/>
              </a:ext>
            </a:extLst>
          </p:cNvPr>
          <p:cNvSpPr txBox="1"/>
          <p:nvPr/>
        </p:nvSpPr>
        <p:spPr>
          <a:xfrm>
            <a:off x="1211213" y="1333500"/>
            <a:ext cx="15873134" cy="2436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52"/>
              </a:lnSpc>
            </a:pPr>
            <a:r>
              <a:rPr lang="en-US" sz="7200" b="1" dirty="0">
                <a:solidFill>
                  <a:srgbClr val="162A4C"/>
                </a:solidFill>
                <a:latin typeface="Avenir Black" panose="02000503020000020003" pitchFamily="2" charset="0"/>
                <a:ea typeface="Avenir Bold"/>
                <a:cs typeface="Avenir Bold"/>
                <a:sym typeface="Avenir Bold"/>
              </a:rPr>
              <a:t>UNLOCKING THE DOOR TO YOUR DREAM HOME:</a:t>
            </a:r>
          </a:p>
          <a:p>
            <a:pPr algn="ctr">
              <a:lnSpc>
                <a:spcPts val="5472"/>
              </a:lnSpc>
            </a:pPr>
            <a:r>
              <a:rPr lang="en-US" sz="5400" b="1" dirty="0">
                <a:solidFill>
                  <a:srgbClr val="162A4C"/>
                </a:solidFill>
                <a:latin typeface="Avenir Black" panose="02000503020000020003" pitchFamily="2" charset="0"/>
                <a:ea typeface="Avenir Bold"/>
                <a:cs typeface="Avenir Bold"/>
                <a:sym typeface="Avenir Bold"/>
              </a:rPr>
              <a:t>LET'S TALK AGENCY FIRST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CAC96E2-DD04-344C-E2E5-2C232F48F9EE}"/>
              </a:ext>
            </a:extLst>
          </p:cNvPr>
          <p:cNvGrpSpPr/>
          <p:nvPr/>
        </p:nvGrpSpPr>
        <p:grpSpPr>
          <a:xfrm>
            <a:off x="1648890" y="4381500"/>
            <a:ext cx="14990220" cy="4174091"/>
            <a:chOff x="1896067" y="4557784"/>
            <a:chExt cx="14990220" cy="4174091"/>
          </a:xfrm>
        </p:grpSpPr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FBD3F4E1-AB4A-CD05-169B-1CA2872A3D5A}"/>
                </a:ext>
              </a:extLst>
            </p:cNvPr>
            <p:cNvSpPr txBox="1"/>
            <p:nvPr/>
          </p:nvSpPr>
          <p:spPr>
            <a:xfrm>
              <a:off x="1896067" y="4557784"/>
              <a:ext cx="6566319" cy="41740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  <a:spcAft>
                  <a:spcPts val="900"/>
                </a:spcAft>
              </a:pPr>
              <a:r>
                <a:rPr lang="en-US" sz="2799" b="1" spc="22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Let’s lay the groundwork</a:t>
              </a:r>
            </a:p>
            <a:p>
              <a:pPr marL="604518" lvl="1" indent="-302259" algn="l">
                <a:lnSpc>
                  <a:spcPts val="3919"/>
                </a:lnSpc>
                <a:spcAft>
                  <a:spcPts val="900"/>
                </a:spcAft>
                <a:buFont typeface="Arial"/>
                <a:buChar char="•"/>
              </a:pPr>
              <a:r>
                <a:rPr lang="en-US" sz="2799" b="1" spc="22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Your interests come first</a:t>
              </a:r>
            </a:p>
            <a:p>
              <a:pPr marL="604518" lvl="1" indent="-302259" algn="l">
                <a:lnSpc>
                  <a:spcPts val="3919"/>
                </a:lnSpc>
                <a:spcAft>
                  <a:spcPts val="900"/>
                </a:spcAft>
                <a:buFont typeface="Arial"/>
                <a:buChar char="•"/>
              </a:pPr>
              <a:r>
                <a:rPr lang="en-US" sz="2799" b="1" spc="22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We are here to:</a:t>
              </a:r>
            </a:p>
            <a:p>
              <a:pPr marL="1209036" lvl="2" indent="-403012" algn="l">
                <a:lnSpc>
                  <a:spcPts val="3919"/>
                </a:lnSpc>
                <a:spcAft>
                  <a:spcPts val="900"/>
                </a:spcAft>
                <a:buFont typeface="Arial"/>
                <a:buChar char="⚬"/>
              </a:pPr>
              <a:r>
                <a:rPr lang="en-US" sz="2799" b="1" spc="22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Advocate for you</a:t>
              </a:r>
            </a:p>
            <a:p>
              <a:pPr marL="1209036" lvl="2" indent="-403012" algn="l">
                <a:lnSpc>
                  <a:spcPts val="3919"/>
                </a:lnSpc>
                <a:spcAft>
                  <a:spcPts val="900"/>
                </a:spcAft>
                <a:buFont typeface="Arial"/>
                <a:buChar char="⚬"/>
              </a:pPr>
              <a:r>
                <a:rPr lang="en-US" sz="2799" b="1" spc="22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Safeguard your confidences</a:t>
              </a:r>
            </a:p>
            <a:p>
              <a:pPr marL="1209036" lvl="2" indent="-403012" algn="l">
                <a:lnSpc>
                  <a:spcPts val="3919"/>
                </a:lnSpc>
                <a:spcAft>
                  <a:spcPts val="900"/>
                </a:spcAft>
                <a:buFont typeface="Arial"/>
                <a:buChar char="⚬"/>
              </a:pPr>
              <a:r>
                <a:rPr lang="en-US" sz="2799" b="1" spc="22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Maintain accountability</a:t>
              </a:r>
            </a:p>
            <a:p>
              <a:pPr marL="1209036" lvl="2" indent="-403012" algn="l">
                <a:lnSpc>
                  <a:spcPts val="3919"/>
                </a:lnSpc>
                <a:spcAft>
                  <a:spcPts val="900"/>
                </a:spcAft>
                <a:buFont typeface="Arial"/>
                <a:buChar char="⚬"/>
              </a:pPr>
              <a:r>
                <a:rPr lang="en-US" sz="2799" b="1" spc="22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Offer unwavering loyalty</a:t>
              </a:r>
            </a:p>
          </p:txBody>
        </p:sp>
        <p:sp>
          <p:nvSpPr>
            <p:cNvPr id="30" name="TextBox 8">
              <a:extLst>
                <a:ext uri="{FF2B5EF4-FFF2-40B4-BE49-F238E27FC236}">
                  <a16:creationId xmlns:a16="http://schemas.microsoft.com/office/drawing/2014/main" id="{3182A021-F770-C6C5-A322-21EB5804F41D}"/>
                </a:ext>
              </a:extLst>
            </p:cNvPr>
            <p:cNvSpPr txBox="1"/>
            <p:nvPr/>
          </p:nvSpPr>
          <p:spPr>
            <a:xfrm>
              <a:off x="8911620" y="4809246"/>
              <a:ext cx="7974667" cy="35585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604518" lvl="1" indent="-302259">
                <a:lnSpc>
                  <a:spcPts val="3919"/>
                </a:lnSpc>
                <a:spcAft>
                  <a:spcPts val="900"/>
                </a:spcAft>
                <a:buFont typeface="Arial"/>
                <a:buChar char="•"/>
              </a:pPr>
              <a:r>
                <a:rPr lang="en-US" sz="2799" b="1" spc="22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We will execute your real estate goals with</a:t>
              </a:r>
            </a:p>
            <a:p>
              <a:pPr marL="1209036" lvl="2" indent="-403012" algn="l">
                <a:lnSpc>
                  <a:spcPts val="3919"/>
                </a:lnSpc>
                <a:spcAft>
                  <a:spcPts val="900"/>
                </a:spcAft>
                <a:buFont typeface="Arial"/>
                <a:buChar char="⚬"/>
              </a:pPr>
              <a:r>
                <a:rPr lang="en-US" sz="2799" b="1" spc="22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Honesty</a:t>
              </a:r>
            </a:p>
            <a:p>
              <a:pPr marL="1209036" lvl="2" indent="-403012" algn="l">
                <a:lnSpc>
                  <a:spcPts val="3919"/>
                </a:lnSpc>
                <a:spcAft>
                  <a:spcPts val="900"/>
                </a:spcAft>
                <a:buFont typeface="Arial"/>
                <a:buChar char="⚬"/>
              </a:pPr>
              <a:r>
                <a:rPr lang="en-US" sz="2799" b="1" spc="22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Care</a:t>
              </a:r>
            </a:p>
            <a:p>
              <a:pPr marL="1209036" lvl="2" indent="-403012" algn="l">
                <a:lnSpc>
                  <a:spcPts val="3919"/>
                </a:lnSpc>
                <a:spcAft>
                  <a:spcPts val="900"/>
                </a:spcAft>
                <a:buFont typeface="Arial"/>
                <a:buChar char="⚬"/>
              </a:pPr>
              <a:r>
                <a:rPr lang="en-US" sz="2799" b="1" spc="22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Skill</a:t>
              </a:r>
            </a:p>
            <a:p>
              <a:pPr marL="604518" lvl="1" indent="-302259" algn="l">
                <a:lnSpc>
                  <a:spcPts val="3919"/>
                </a:lnSpc>
                <a:spcAft>
                  <a:spcPts val="900"/>
                </a:spcAft>
                <a:buFont typeface="Arial"/>
                <a:buChar char="•"/>
              </a:pPr>
              <a:r>
                <a:rPr lang="en-US" sz="2799" b="1" spc="22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We represent you!</a:t>
              </a:r>
            </a:p>
            <a:p>
              <a:pPr marL="1209036" lvl="2" indent="-403012" algn="l">
                <a:lnSpc>
                  <a:spcPts val="3919"/>
                </a:lnSpc>
                <a:spcAft>
                  <a:spcPts val="900"/>
                </a:spcAft>
                <a:buFont typeface="Arial"/>
                <a:buChar char="⚬"/>
              </a:pPr>
              <a:r>
                <a:rPr lang="en-US" sz="2799" b="1" spc="22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We ensure your interests are upheld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0565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4971549"/>
              </p:ext>
            </p:extLst>
          </p:nvPr>
        </p:nvGraphicFramePr>
        <p:xfrm>
          <a:off x="23695" y="2275455"/>
          <a:ext cx="18264306" cy="7744846"/>
        </p:xfrm>
        <a:graphic>
          <a:graphicData uri="http://schemas.openxmlformats.org/drawingml/2006/table">
            <a:tbl>
              <a:tblPr/>
              <a:tblGrid>
                <a:gridCol w="6088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88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88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0857">
                <a:tc>
                  <a:txBody>
                    <a:bodyPr/>
                    <a:lstStyle/>
                    <a:p>
                      <a:pPr algn="ctr">
                        <a:lnSpc>
                          <a:spcPts val="2819"/>
                        </a:lnSpc>
                        <a:defRPr/>
                      </a:pPr>
                      <a:r>
                        <a:rPr lang="en-US" sz="2013" dirty="0">
                          <a:solidFill>
                            <a:srgbClr val="162A4C"/>
                          </a:solidFill>
                          <a:latin typeface="Avenir Bold"/>
                          <a:ea typeface="Avenir Bold"/>
                          <a:cs typeface="Avenir Bold"/>
                          <a:sym typeface="Avenir Bold"/>
                        </a:rPr>
                        <a:t>WHY BUYER’S AGENCY</a:t>
                      </a:r>
                      <a:endParaRPr lang="en-US" sz="1100" dirty="0"/>
                    </a:p>
                  </a:txBody>
                  <a:tcPr marL="213130" marR="213130" marT="213130" marB="213130" anchor="ctr">
                    <a:lnL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0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19"/>
                        </a:lnSpc>
                        <a:defRPr/>
                      </a:pPr>
                      <a:r>
                        <a:rPr lang="en-US" sz="2013">
                          <a:solidFill>
                            <a:srgbClr val="162A4C"/>
                          </a:solidFill>
                          <a:latin typeface="Avenir Bold"/>
                          <a:ea typeface="Avenir Bold"/>
                          <a:cs typeface="Avenir Bold"/>
                          <a:sym typeface="Avenir Bold"/>
                        </a:rPr>
                        <a:t>SINGLE AGENT</a:t>
                      </a:r>
                      <a:endParaRPr lang="en-US" sz="1100"/>
                    </a:p>
                  </a:txBody>
                  <a:tcPr marL="213130" marR="213130" marT="213130" marB="213130" anchor="ctr">
                    <a:lnL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0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19"/>
                        </a:lnSpc>
                        <a:defRPr/>
                      </a:pPr>
                      <a:r>
                        <a:rPr lang="en-US" sz="2013">
                          <a:solidFill>
                            <a:srgbClr val="162A4C"/>
                          </a:solidFill>
                          <a:latin typeface="Avenir Bold"/>
                          <a:ea typeface="Avenir Bold"/>
                          <a:cs typeface="Avenir Bold"/>
                          <a:sym typeface="Avenir Bold"/>
                        </a:rPr>
                        <a:t>TRANSACTION BROKER</a:t>
                      </a:r>
                      <a:endParaRPr lang="en-US" sz="1100"/>
                    </a:p>
                  </a:txBody>
                  <a:tcPr marL="213130" marR="213130" marT="213130" marB="213130" anchor="ctr">
                    <a:lnL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0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0857">
                <a:tc>
                  <a:txBody>
                    <a:bodyPr/>
                    <a:lstStyle/>
                    <a:p>
                      <a:pPr algn="ctr">
                        <a:lnSpc>
                          <a:spcPts val="2506"/>
                        </a:lnSpc>
                        <a:defRPr/>
                      </a:pPr>
                      <a:r>
                        <a:rPr lang="en-US" sz="1790" dirty="0">
                          <a:solidFill>
                            <a:srgbClr val="162A4C"/>
                          </a:solidFill>
                          <a:latin typeface="Avenir Bold"/>
                          <a:ea typeface="Avenir Bold"/>
                          <a:cs typeface="Avenir Bold"/>
                          <a:sym typeface="Avenir Bold"/>
                        </a:rPr>
                        <a:t>FIDUCIARY RESPONSIBILITY</a:t>
                      </a:r>
                    </a:p>
                  </a:txBody>
                  <a:tcPr marL="213130" marR="213130" marT="213130" marB="213130" anchor="ctr">
                    <a:lnL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6"/>
                        </a:lnSpc>
                        <a:defRPr/>
                      </a:pPr>
                      <a:endParaRPr lang="en-US" sz="1100" dirty="0"/>
                    </a:p>
                  </a:txBody>
                  <a:tcPr marL="213130" marR="213130" marT="213130" marB="213130" anchor="ctr">
                    <a:lnL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6"/>
                        </a:lnSpc>
                        <a:defRPr/>
                      </a:pPr>
                      <a:endParaRPr lang="en-US" sz="1100"/>
                    </a:p>
                  </a:txBody>
                  <a:tcPr marL="213130" marR="213130" marT="213130" marB="213130" anchor="ctr">
                    <a:lnL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0857">
                <a:tc>
                  <a:txBody>
                    <a:bodyPr/>
                    <a:lstStyle/>
                    <a:p>
                      <a:pPr algn="ctr">
                        <a:lnSpc>
                          <a:spcPts val="2506"/>
                        </a:lnSpc>
                        <a:defRPr/>
                      </a:pPr>
                      <a:r>
                        <a:rPr lang="en-US" sz="1790" dirty="0">
                          <a:solidFill>
                            <a:srgbClr val="162A4C"/>
                          </a:solidFill>
                          <a:latin typeface="Avenir Bold"/>
                          <a:ea typeface="Avenir Bold"/>
                          <a:cs typeface="Avenir Bold"/>
                          <a:sym typeface="Avenir Bold"/>
                        </a:rPr>
                        <a:t>EXPERTISE &amp; GUIDANCE</a:t>
                      </a:r>
                      <a:endParaRPr lang="en-US" sz="1100" dirty="0"/>
                    </a:p>
                  </a:txBody>
                  <a:tcPr marL="213130" marR="213130" marT="213130" marB="213130" anchor="ctr">
                    <a:lnL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6"/>
                        </a:lnSpc>
                        <a:defRPr/>
                      </a:pPr>
                      <a:endParaRPr lang="en-US" sz="1100"/>
                    </a:p>
                  </a:txBody>
                  <a:tcPr marL="213130" marR="213130" marT="213130" marB="213130" anchor="ctr">
                    <a:lnL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6"/>
                        </a:lnSpc>
                        <a:defRPr/>
                      </a:pPr>
                      <a:endParaRPr lang="en-US" sz="1100" dirty="0"/>
                    </a:p>
                  </a:txBody>
                  <a:tcPr marL="213130" marR="213130" marT="213130" marB="213130" anchor="ctr">
                    <a:lnL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0857">
                <a:tc>
                  <a:txBody>
                    <a:bodyPr/>
                    <a:lstStyle/>
                    <a:p>
                      <a:pPr algn="ctr">
                        <a:lnSpc>
                          <a:spcPts val="2506"/>
                        </a:lnSpc>
                        <a:defRPr/>
                      </a:pPr>
                      <a:r>
                        <a:rPr lang="en-US" sz="1790" dirty="0">
                          <a:solidFill>
                            <a:srgbClr val="162A4C"/>
                          </a:solidFill>
                          <a:latin typeface="Avenir Bold"/>
                          <a:ea typeface="Avenir Bold"/>
                          <a:cs typeface="Avenir Bold"/>
                          <a:sym typeface="Avenir Bold"/>
                        </a:rPr>
                        <a:t>MASTERFUL NEGOTIATION</a:t>
                      </a:r>
                      <a:endParaRPr lang="en-US" sz="1100" dirty="0"/>
                    </a:p>
                  </a:txBody>
                  <a:tcPr marL="213130" marR="213130" marT="213130" marB="213130" anchor="ctr">
                    <a:lnL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6"/>
                        </a:lnSpc>
                        <a:defRPr/>
                      </a:pPr>
                      <a:endParaRPr lang="en-US" sz="1100"/>
                    </a:p>
                  </a:txBody>
                  <a:tcPr marL="213130" marR="213130" marT="213130" marB="213130" anchor="ctr">
                    <a:lnL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6"/>
                        </a:lnSpc>
                        <a:defRPr/>
                      </a:pPr>
                      <a:endParaRPr lang="en-US" sz="1100" dirty="0"/>
                    </a:p>
                  </a:txBody>
                  <a:tcPr marL="213130" marR="213130" marT="213130" marB="213130" anchor="ctr">
                    <a:lnL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0857">
                <a:tc>
                  <a:txBody>
                    <a:bodyPr/>
                    <a:lstStyle/>
                    <a:p>
                      <a:pPr algn="ctr">
                        <a:lnSpc>
                          <a:spcPts val="2506"/>
                        </a:lnSpc>
                        <a:defRPr/>
                      </a:pPr>
                      <a:r>
                        <a:rPr lang="en-US" sz="1790" kern="1200" dirty="0">
                          <a:solidFill>
                            <a:srgbClr val="162A4C"/>
                          </a:solidFill>
                          <a:latin typeface="Avenir Bold"/>
                        </a:rPr>
                        <a:t>REPRESENTATION &amp; ADVOCACY </a:t>
                      </a:r>
                    </a:p>
                  </a:txBody>
                  <a:tcPr marL="213130" marR="213130" marT="213130" marB="213130" anchor="ctr">
                    <a:lnL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6"/>
                        </a:lnSpc>
                        <a:defRPr/>
                      </a:pPr>
                      <a:endParaRPr lang="en-US" sz="1100" dirty="0"/>
                    </a:p>
                  </a:txBody>
                  <a:tcPr marL="213130" marR="213130" marT="213130" marB="213130" anchor="ctr">
                    <a:lnL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6"/>
                        </a:lnSpc>
                        <a:defRPr/>
                      </a:pPr>
                      <a:endParaRPr lang="en-US" sz="1100"/>
                    </a:p>
                  </a:txBody>
                  <a:tcPr marL="213130" marR="213130" marT="213130" marB="213130" anchor="ctr">
                    <a:lnL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0857">
                <a:tc>
                  <a:txBody>
                    <a:bodyPr/>
                    <a:lstStyle/>
                    <a:p>
                      <a:pPr algn="ctr">
                        <a:lnSpc>
                          <a:spcPts val="2506"/>
                        </a:lnSpc>
                        <a:defRPr/>
                      </a:pPr>
                      <a:r>
                        <a:rPr lang="en-US" sz="1790">
                          <a:solidFill>
                            <a:srgbClr val="162A4C"/>
                          </a:solidFill>
                          <a:latin typeface="Avenir Bold"/>
                          <a:ea typeface="Avenir Bold"/>
                          <a:cs typeface="Avenir Bold"/>
                          <a:sym typeface="Avenir Bold"/>
                        </a:rPr>
                        <a:t>TREND INSIGHTS - ONGOING CONSULTATION</a:t>
                      </a:r>
                      <a:endParaRPr lang="en-US" sz="1100"/>
                    </a:p>
                  </a:txBody>
                  <a:tcPr marL="213130" marR="213130" marT="213130" marB="213130" anchor="ctr">
                    <a:lnL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6"/>
                        </a:lnSpc>
                        <a:defRPr/>
                      </a:pPr>
                      <a:endParaRPr lang="en-US" sz="1100"/>
                    </a:p>
                  </a:txBody>
                  <a:tcPr marL="213130" marR="213130" marT="213130" marB="213130" anchor="ctr">
                    <a:lnL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6"/>
                        </a:lnSpc>
                        <a:defRPr/>
                      </a:pPr>
                      <a:endParaRPr lang="en-US" sz="1100"/>
                    </a:p>
                  </a:txBody>
                  <a:tcPr marL="213130" marR="213130" marT="213130" marB="213130" anchor="ctr">
                    <a:lnL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0857">
                <a:tc>
                  <a:txBody>
                    <a:bodyPr/>
                    <a:lstStyle/>
                    <a:p>
                      <a:pPr algn="ctr">
                        <a:lnSpc>
                          <a:spcPts val="2506"/>
                        </a:lnSpc>
                        <a:defRPr/>
                      </a:pPr>
                      <a:r>
                        <a:rPr lang="en-US" sz="1790">
                          <a:solidFill>
                            <a:srgbClr val="162A4C"/>
                          </a:solidFill>
                          <a:latin typeface="Avenir Bold"/>
                          <a:ea typeface="Avenir Bold"/>
                          <a:cs typeface="Avenir Bold"/>
                          <a:sym typeface="Avenir Bold"/>
                        </a:rPr>
                        <a:t>STRATEGY</a:t>
                      </a:r>
                      <a:endParaRPr lang="en-US" sz="1100"/>
                    </a:p>
                  </a:txBody>
                  <a:tcPr marL="213130" marR="213130" marT="213130" marB="213130" anchor="ctr">
                    <a:lnL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6"/>
                        </a:lnSpc>
                        <a:defRPr/>
                      </a:pPr>
                      <a:endParaRPr lang="en-US" sz="1100"/>
                    </a:p>
                  </a:txBody>
                  <a:tcPr marL="213130" marR="213130" marT="213130" marB="213130" anchor="ctr">
                    <a:lnL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6"/>
                        </a:lnSpc>
                        <a:defRPr/>
                      </a:pPr>
                      <a:endParaRPr lang="en-US" sz="1100"/>
                    </a:p>
                  </a:txBody>
                  <a:tcPr marL="213130" marR="213130" marT="213130" marB="213130" anchor="ctr">
                    <a:lnL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76522">
                <a:tc>
                  <a:txBody>
                    <a:bodyPr/>
                    <a:lstStyle/>
                    <a:p>
                      <a:pPr algn="ctr">
                        <a:lnSpc>
                          <a:spcPts val="2506"/>
                        </a:lnSpc>
                        <a:defRPr/>
                      </a:pPr>
                      <a:r>
                        <a:rPr lang="en-US" sz="1790">
                          <a:solidFill>
                            <a:srgbClr val="162A4C"/>
                          </a:solidFill>
                          <a:latin typeface="Avenir Bold"/>
                          <a:ea typeface="Avenir Bold"/>
                          <a:cs typeface="Avenir Bold"/>
                          <a:sym typeface="Avenir Bold"/>
                        </a:rPr>
                        <a:t>MANAGING THE TRANSACTION</a:t>
                      </a:r>
                      <a:endParaRPr lang="en-US" sz="1100"/>
                    </a:p>
                  </a:txBody>
                  <a:tcPr marL="213130" marR="213130" marT="213130" marB="213130" anchor="ctr">
                    <a:lnL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6"/>
                        </a:lnSpc>
                        <a:defRPr/>
                      </a:pPr>
                      <a:endParaRPr lang="en-US" sz="1100"/>
                    </a:p>
                  </a:txBody>
                  <a:tcPr marL="213130" marR="213130" marT="213130" marB="213130" anchor="ctr">
                    <a:lnL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6"/>
                        </a:lnSpc>
                        <a:defRPr/>
                      </a:pPr>
                      <a:endParaRPr lang="en-US" sz="1100"/>
                    </a:p>
                  </a:txBody>
                  <a:tcPr marL="213130" marR="213130" marT="213130" marB="213130" anchor="ctr">
                    <a:lnL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656" cap="flat" cmpd="sng" algn="ctr">
                      <a:solidFill>
                        <a:srgbClr val="162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52325">
                <a:tc>
                  <a:txBody>
                    <a:bodyPr/>
                    <a:lstStyle/>
                    <a:p>
                      <a:pPr algn="ctr">
                        <a:lnSpc>
                          <a:spcPts val="2506"/>
                        </a:lnSpc>
                        <a:defRPr/>
                      </a:pPr>
                      <a:r>
                        <a:rPr lang="en-US" sz="1790">
                          <a:solidFill>
                            <a:srgbClr val="162A4C"/>
                          </a:solidFill>
                          <a:latin typeface="Avenir Bold"/>
                          <a:ea typeface="Avenir Bold"/>
                          <a:cs typeface="Avenir Bold"/>
                          <a:sym typeface="Avenir Bold"/>
                        </a:rPr>
                        <a:t>MEDIATION &amp; CONFLICT RESOLUTION</a:t>
                      </a:r>
                      <a:endParaRPr lang="en-US" sz="1100"/>
                    </a:p>
                  </a:txBody>
                  <a:tcPr marL="213130" marR="213130" marT="213130" marB="213130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6"/>
                        </a:lnSpc>
                        <a:defRPr/>
                      </a:pPr>
                      <a:endParaRPr lang="en-US" sz="1100" dirty="0"/>
                    </a:p>
                  </a:txBody>
                  <a:tcPr marL="213130" marR="213130" marT="213130" marB="2131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6"/>
                        </a:lnSpc>
                        <a:defRPr/>
                      </a:pPr>
                      <a:endParaRPr lang="en-US" sz="1100" dirty="0"/>
                    </a:p>
                  </a:txBody>
                  <a:tcPr marL="213130" marR="213130" marT="213130" marB="2131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06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2971875" y="838952"/>
            <a:ext cx="12344251" cy="1104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68"/>
              </a:lnSpc>
            </a:pPr>
            <a:r>
              <a:rPr lang="en-US" sz="7200" b="1" dirty="0">
                <a:solidFill>
                  <a:srgbClr val="162A4C"/>
                </a:solidFill>
                <a:latin typeface="Avenir Black" panose="02000503020000020003" pitchFamily="2" charset="0"/>
                <a:ea typeface="Avenir Bold"/>
                <a:cs typeface="Avenir Bold"/>
                <a:sym typeface="Avenir Bold"/>
              </a:rPr>
              <a:t>WHY BUYER’S AGENCY?</a:t>
            </a:r>
          </a:p>
        </p:txBody>
      </p:sp>
      <p:sp>
        <p:nvSpPr>
          <p:cNvPr id="8" name="Freeform 8"/>
          <p:cNvSpPr/>
          <p:nvPr/>
        </p:nvSpPr>
        <p:spPr>
          <a:xfrm>
            <a:off x="8812736" y="3176499"/>
            <a:ext cx="686225" cy="632185"/>
          </a:xfrm>
          <a:custGeom>
            <a:avLst/>
            <a:gdLst/>
            <a:ahLst/>
            <a:cxnLst/>
            <a:rect l="l" t="t" r="r" b="b"/>
            <a:pathLst>
              <a:path w="686225" h="632185">
                <a:moveTo>
                  <a:pt x="0" y="0"/>
                </a:moveTo>
                <a:lnTo>
                  <a:pt x="686225" y="0"/>
                </a:lnTo>
                <a:lnTo>
                  <a:pt x="686225" y="632185"/>
                </a:lnTo>
                <a:lnTo>
                  <a:pt x="0" y="6321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812736" y="4030427"/>
            <a:ext cx="686225" cy="632185"/>
          </a:xfrm>
          <a:custGeom>
            <a:avLst/>
            <a:gdLst/>
            <a:ahLst/>
            <a:cxnLst/>
            <a:rect l="l" t="t" r="r" b="b"/>
            <a:pathLst>
              <a:path w="686225" h="632185">
                <a:moveTo>
                  <a:pt x="0" y="0"/>
                </a:moveTo>
                <a:lnTo>
                  <a:pt x="686225" y="0"/>
                </a:lnTo>
                <a:lnTo>
                  <a:pt x="686225" y="632184"/>
                </a:lnTo>
                <a:lnTo>
                  <a:pt x="0" y="632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812736" y="4858081"/>
            <a:ext cx="686225" cy="632185"/>
          </a:xfrm>
          <a:custGeom>
            <a:avLst/>
            <a:gdLst/>
            <a:ahLst/>
            <a:cxnLst/>
            <a:rect l="l" t="t" r="r" b="b"/>
            <a:pathLst>
              <a:path w="686225" h="632185">
                <a:moveTo>
                  <a:pt x="0" y="0"/>
                </a:moveTo>
                <a:lnTo>
                  <a:pt x="686225" y="0"/>
                </a:lnTo>
                <a:lnTo>
                  <a:pt x="686225" y="632184"/>
                </a:lnTo>
                <a:lnTo>
                  <a:pt x="0" y="632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812736" y="5680075"/>
            <a:ext cx="686225" cy="632185"/>
          </a:xfrm>
          <a:custGeom>
            <a:avLst/>
            <a:gdLst/>
            <a:ahLst/>
            <a:cxnLst/>
            <a:rect l="l" t="t" r="r" b="b"/>
            <a:pathLst>
              <a:path w="686225" h="632185">
                <a:moveTo>
                  <a:pt x="0" y="0"/>
                </a:moveTo>
                <a:lnTo>
                  <a:pt x="686225" y="0"/>
                </a:lnTo>
                <a:lnTo>
                  <a:pt x="686225" y="632185"/>
                </a:lnTo>
                <a:lnTo>
                  <a:pt x="0" y="6321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812736" y="6525195"/>
            <a:ext cx="686225" cy="632185"/>
          </a:xfrm>
          <a:custGeom>
            <a:avLst/>
            <a:gdLst/>
            <a:ahLst/>
            <a:cxnLst/>
            <a:rect l="l" t="t" r="r" b="b"/>
            <a:pathLst>
              <a:path w="686225" h="632185">
                <a:moveTo>
                  <a:pt x="0" y="0"/>
                </a:moveTo>
                <a:lnTo>
                  <a:pt x="686225" y="0"/>
                </a:lnTo>
                <a:lnTo>
                  <a:pt x="686225" y="632185"/>
                </a:lnTo>
                <a:lnTo>
                  <a:pt x="0" y="6321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812736" y="7353300"/>
            <a:ext cx="686225" cy="632185"/>
          </a:xfrm>
          <a:custGeom>
            <a:avLst/>
            <a:gdLst/>
            <a:ahLst/>
            <a:cxnLst/>
            <a:rect l="l" t="t" r="r" b="b"/>
            <a:pathLst>
              <a:path w="686225" h="632185">
                <a:moveTo>
                  <a:pt x="0" y="0"/>
                </a:moveTo>
                <a:lnTo>
                  <a:pt x="686225" y="0"/>
                </a:lnTo>
                <a:lnTo>
                  <a:pt x="686225" y="632185"/>
                </a:lnTo>
                <a:lnTo>
                  <a:pt x="0" y="6321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812736" y="8267700"/>
            <a:ext cx="686225" cy="632185"/>
          </a:xfrm>
          <a:custGeom>
            <a:avLst/>
            <a:gdLst/>
            <a:ahLst/>
            <a:cxnLst/>
            <a:rect l="l" t="t" r="r" b="b"/>
            <a:pathLst>
              <a:path w="686225" h="632185">
                <a:moveTo>
                  <a:pt x="0" y="0"/>
                </a:moveTo>
                <a:lnTo>
                  <a:pt x="686225" y="0"/>
                </a:lnTo>
                <a:lnTo>
                  <a:pt x="686225" y="632185"/>
                </a:lnTo>
                <a:lnTo>
                  <a:pt x="0" y="6321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8812736" y="9235715"/>
            <a:ext cx="686225" cy="632185"/>
          </a:xfrm>
          <a:custGeom>
            <a:avLst/>
            <a:gdLst/>
            <a:ahLst/>
            <a:cxnLst/>
            <a:rect l="l" t="t" r="r" b="b"/>
            <a:pathLst>
              <a:path w="686225" h="632185">
                <a:moveTo>
                  <a:pt x="0" y="0"/>
                </a:moveTo>
                <a:lnTo>
                  <a:pt x="686225" y="0"/>
                </a:lnTo>
                <a:lnTo>
                  <a:pt x="686225" y="632185"/>
                </a:lnTo>
                <a:lnTo>
                  <a:pt x="0" y="6321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C5B036E6-9A8C-30D9-6903-4690DC715A09}"/>
              </a:ext>
            </a:extLst>
          </p:cNvPr>
          <p:cNvSpPr/>
          <p:nvPr/>
        </p:nvSpPr>
        <p:spPr>
          <a:xfrm>
            <a:off x="14932042" y="4030427"/>
            <a:ext cx="686225" cy="632185"/>
          </a:xfrm>
          <a:custGeom>
            <a:avLst/>
            <a:gdLst/>
            <a:ahLst/>
            <a:cxnLst/>
            <a:rect l="l" t="t" r="r" b="b"/>
            <a:pathLst>
              <a:path w="686225" h="632185">
                <a:moveTo>
                  <a:pt x="0" y="0"/>
                </a:moveTo>
                <a:lnTo>
                  <a:pt x="686225" y="0"/>
                </a:lnTo>
                <a:lnTo>
                  <a:pt x="686225" y="632184"/>
                </a:lnTo>
                <a:lnTo>
                  <a:pt x="0" y="632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FB82BB21-B54D-21C2-CDAD-D498EB6385ED}"/>
              </a:ext>
            </a:extLst>
          </p:cNvPr>
          <p:cNvSpPr/>
          <p:nvPr/>
        </p:nvSpPr>
        <p:spPr>
          <a:xfrm>
            <a:off x="14932042" y="4858081"/>
            <a:ext cx="686225" cy="632185"/>
          </a:xfrm>
          <a:custGeom>
            <a:avLst/>
            <a:gdLst/>
            <a:ahLst/>
            <a:cxnLst/>
            <a:rect l="l" t="t" r="r" b="b"/>
            <a:pathLst>
              <a:path w="686225" h="632185">
                <a:moveTo>
                  <a:pt x="0" y="0"/>
                </a:moveTo>
                <a:lnTo>
                  <a:pt x="686225" y="0"/>
                </a:lnTo>
                <a:lnTo>
                  <a:pt x="686225" y="632184"/>
                </a:lnTo>
                <a:lnTo>
                  <a:pt x="0" y="632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1C13D2E8-FBA0-355F-DB17-517725D83F51}"/>
              </a:ext>
            </a:extLst>
          </p:cNvPr>
          <p:cNvSpPr/>
          <p:nvPr/>
        </p:nvSpPr>
        <p:spPr>
          <a:xfrm>
            <a:off x="14932042" y="5680075"/>
            <a:ext cx="686225" cy="632185"/>
          </a:xfrm>
          <a:custGeom>
            <a:avLst/>
            <a:gdLst/>
            <a:ahLst/>
            <a:cxnLst/>
            <a:rect l="l" t="t" r="r" b="b"/>
            <a:pathLst>
              <a:path w="686225" h="632185">
                <a:moveTo>
                  <a:pt x="0" y="0"/>
                </a:moveTo>
                <a:lnTo>
                  <a:pt x="686225" y="0"/>
                </a:lnTo>
                <a:lnTo>
                  <a:pt x="686225" y="632185"/>
                </a:lnTo>
                <a:lnTo>
                  <a:pt x="0" y="6321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C657715E-3502-68DE-9192-C895701E83A4}"/>
              </a:ext>
            </a:extLst>
          </p:cNvPr>
          <p:cNvSpPr/>
          <p:nvPr/>
        </p:nvSpPr>
        <p:spPr>
          <a:xfrm>
            <a:off x="14932042" y="6525195"/>
            <a:ext cx="686225" cy="632185"/>
          </a:xfrm>
          <a:custGeom>
            <a:avLst/>
            <a:gdLst/>
            <a:ahLst/>
            <a:cxnLst/>
            <a:rect l="l" t="t" r="r" b="b"/>
            <a:pathLst>
              <a:path w="686225" h="632185">
                <a:moveTo>
                  <a:pt x="0" y="0"/>
                </a:moveTo>
                <a:lnTo>
                  <a:pt x="686225" y="0"/>
                </a:lnTo>
                <a:lnTo>
                  <a:pt x="686225" y="632185"/>
                </a:lnTo>
                <a:lnTo>
                  <a:pt x="0" y="6321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0CB6945B-33A8-02DB-D7E8-FB7048D56901}"/>
              </a:ext>
            </a:extLst>
          </p:cNvPr>
          <p:cNvSpPr/>
          <p:nvPr/>
        </p:nvSpPr>
        <p:spPr>
          <a:xfrm>
            <a:off x="14932042" y="7353300"/>
            <a:ext cx="686225" cy="632185"/>
          </a:xfrm>
          <a:custGeom>
            <a:avLst/>
            <a:gdLst/>
            <a:ahLst/>
            <a:cxnLst/>
            <a:rect l="l" t="t" r="r" b="b"/>
            <a:pathLst>
              <a:path w="686225" h="632185">
                <a:moveTo>
                  <a:pt x="0" y="0"/>
                </a:moveTo>
                <a:lnTo>
                  <a:pt x="686225" y="0"/>
                </a:lnTo>
                <a:lnTo>
                  <a:pt x="686225" y="632185"/>
                </a:lnTo>
                <a:lnTo>
                  <a:pt x="0" y="6321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241DB17E-06C4-CC3C-6842-6ED7DB996BE2}"/>
              </a:ext>
            </a:extLst>
          </p:cNvPr>
          <p:cNvSpPr/>
          <p:nvPr/>
        </p:nvSpPr>
        <p:spPr>
          <a:xfrm>
            <a:off x="14932042" y="8267700"/>
            <a:ext cx="686225" cy="632185"/>
          </a:xfrm>
          <a:custGeom>
            <a:avLst/>
            <a:gdLst/>
            <a:ahLst/>
            <a:cxnLst/>
            <a:rect l="l" t="t" r="r" b="b"/>
            <a:pathLst>
              <a:path w="686225" h="632185">
                <a:moveTo>
                  <a:pt x="0" y="0"/>
                </a:moveTo>
                <a:lnTo>
                  <a:pt x="686225" y="0"/>
                </a:lnTo>
                <a:lnTo>
                  <a:pt x="686225" y="632185"/>
                </a:lnTo>
                <a:lnTo>
                  <a:pt x="0" y="6321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031A7E2C-7576-2CB5-265D-3DE9F64A2431}"/>
              </a:ext>
            </a:extLst>
          </p:cNvPr>
          <p:cNvSpPr/>
          <p:nvPr/>
        </p:nvSpPr>
        <p:spPr>
          <a:xfrm>
            <a:off x="14932042" y="9235715"/>
            <a:ext cx="686225" cy="632185"/>
          </a:xfrm>
          <a:custGeom>
            <a:avLst/>
            <a:gdLst/>
            <a:ahLst/>
            <a:cxnLst/>
            <a:rect l="l" t="t" r="r" b="b"/>
            <a:pathLst>
              <a:path w="686225" h="632185">
                <a:moveTo>
                  <a:pt x="0" y="0"/>
                </a:moveTo>
                <a:lnTo>
                  <a:pt x="686225" y="0"/>
                </a:lnTo>
                <a:lnTo>
                  <a:pt x="686225" y="632185"/>
                </a:lnTo>
                <a:lnTo>
                  <a:pt x="0" y="6321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2C6D13-0E4B-7A43-AD8C-32C0C1DBD5D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5" r="16605"/>
          <a:stretch/>
        </p:blipFill>
        <p:spPr>
          <a:xfrm>
            <a:off x="8687989" y="1"/>
            <a:ext cx="11881496" cy="11881496"/>
          </a:xfrm>
          <a:prstGeom prst="ellipse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881457" y="2921738"/>
            <a:ext cx="7810500" cy="44435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568"/>
              </a:lnSpc>
            </a:pPr>
            <a:r>
              <a:rPr lang="en-US" sz="8600" b="1" dirty="0">
                <a:solidFill>
                  <a:srgbClr val="162A4C"/>
                </a:solidFill>
                <a:latin typeface="Avenir Black" panose="02000503020000020003" pitchFamily="2" charset="0"/>
                <a:ea typeface="Avenir Bold"/>
                <a:cs typeface="Avenir Bold"/>
                <a:sym typeface="Avenir Bold"/>
              </a:rPr>
              <a:t>COMMITTING TO</a:t>
            </a:r>
          </a:p>
          <a:p>
            <a:pPr algn="just">
              <a:lnSpc>
                <a:spcPts val="8568"/>
              </a:lnSpc>
            </a:pPr>
            <a:r>
              <a:rPr lang="en-US" sz="8600" b="1" dirty="0">
                <a:solidFill>
                  <a:srgbClr val="162A4C"/>
                </a:solidFill>
                <a:latin typeface="Avenir Black" panose="02000503020000020003" pitchFamily="2" charset="0"/>
                <a:ea typeface="Avenir Bold"/>
                <a:cs typeface="Avenir Bold"/>
                <a:sym typeface="Avenir Bold"/>
              </a:rPr>
              <a:t>OUR PARTNERSHIP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2DD22B-229A-101A-9DC9-F1FB8B6090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" b="52"/>
          <a:stretch/>
        </p:blipFill>
        <p:spPr>
          <a:xfrm>
            <a:off x="0" y="2"/>
            <a:ext cx="18287996" cy="1028699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543800" y="3619500"/>
            <a:ext cx="10333556" cy="2543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799" dirty="0">
                <a:solidFill>
                  <a:srgbClr val="FFFFFF"/>
                </a:solidFill>
                <a:latin typeface="Avenir Book" panose="02000503020000020003" pitchFamily="2" charset="0"/>
                <a:ea typeface="Avenir Bold"/>
                <a:cs typeface="Avenir Bold"/>
                <a:sym typeface="Avenir Bold"/>
              </a:rPr>
              <a:t>It is critical to have an expert on your side who is skilled in navigating today’s housing market.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355A3B-AC9F-A996-4E6E-F47F4B4D82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39980" r="-104" b="16478"/>
          <a:stretch/>
        </p:blipFill>
        <p:spPr>
          <a:xfrm>
            <a:off x="0" y="10888"/>
            <a:ext cx="18287996" cy="1028699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432077" y="1593273"/>
            <a:ext cx="11423846" cy="292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24"/>
              </a:lnSpc>
            </a:pPr>
            <a:r>
              <a:rPr lang="en-US" sz="9600" b="1" dirty="0">
                <a:solidFill>
                  <a:schemeClr val="bg1"/>
                </a:solidFill>
                <a:latin typeface="Avenir Black" panose="02000503020000020003" pitchFamily="2" charset="0"/>
                <a:ea typeface="Avenir Bold"/>
                <a:cs typeface="Avenir Bold"/>
                <a:sym typeface="Avenir Bold"/>
              </a:rPr>
              <a:t>MAKING DREAMS COME TRUE!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276FB9-C6A1-D649-A46F-9A1B088C1164}"/>
              </a:ext>
            </a:extLst>
          </p:cNvPr>
          <p:cNvSpPr txBox="1"/>
          <p:nvPr/>
        </p:nvSpPr>
        <p:spPr>
          <a:xfrm>
            <a:off x="-2455817" y="55125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B4B6E3-C9A6-3DFD-B75E-12156DD339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5" r="18115"/>
          <a:stretch/>
        </p:blipFill>
        <p:spPr>
          <a:xfrm>
            <a:off x="0" y="2"/>
            <a:ext cx="18287996" cy="1028699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181600" y="4449436"/>
            <a:ext cx="4649691" cy="701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28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— Suze Orman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391945" y="2338217"/>
            <a:ext cx="7133055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0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Owning a home is a keystone of wealth—both financial affluence and emotional security.</a:t>
            </a:r>
          </a:p>
        </p:txBody>
      </p:sp>
      <p:sp>
        <p:nvSpPr>
          <p:cNvPr id="9" name="Freeform 9"/>
          <p:cNvSpPr/>
          <p:nvPr/>
        </p:nvSpPr>
        <p:spPr>
          <a:xfrm>
            <a:off x="1883312" y="2338217"/>
            <a:ext cx="404683" cy="307559"/>
          </a:xfrm>
          <a:custGeom>
            <a:avLst/>
            <a:gdLst/>
            <a:ahLst/>
            <a:cxnLst/>
            <a:rect l="l" t="t" r="r" b="b"/>
            <a:pathLst>
              <a:path w="539577" h="410078">
                <a:moveTo>
                  <a:pt x="0" y="0"/>
                </a:moveTo>
                <a:lnTo>
                  <a:pt x="539577" y="0"/>
                </a:lnTo>
                <a:lnTo>
                  <a:pt x="539577" y="410079"/>
                </a:lnTo>
                <a:lnTo>
                  <a:pt x="0" y="410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267200" y="4176507"/>
            <a:ext cx="394306" cy="307559"/>
          </a:xfrm>
          <a:custGeom>
            <a:avLst/>
            <a:gdLst/>
            <a:ahLst/>
            <a:cxnLst/>
            <a:rect l="l" t="t" r="r" b="b"/>
            <a:pathLst>
              <a:path w="525741" h="410078">
                <a:moveTo>
                  <a:pt x="0" y="0"/>
                </a:moveTo>
                <a:lnTo>
                  <a:pt x="525742" y="0"/>
                </a:lnTo>
                <a:lnTo>
                  <a:pt x="525742" y="410079"/>
                </a:lnTo>
                <a:lnTo>
                  <a:pt x="0" y="4100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4124DD3-B8ED-D74A-FC7B-9024E3826E7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8" t="-160" r="12642" b="160"/>
          <a:stretch/>
        </p:blipFill>
        <p:spPr>
          <a:xfrm>
            <a:off x="8687989" y="1"/>
            <a:ext cx="11881496" cy="11881496"/>
          </a:xfrm>
          <a:prstGeom prst="ellipse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33400" y="3464234"/>
            <a:ext cx="8001000" cy="4443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4523" lvl="1" indent="-302261" algn="l">
              <a:lnSpc>
                <a:spcPts val="3920"/>
              </a:lnSpc>
              <a:spcAft>
                <a:spcPts val="900"/>
              </a:spcAft>
              <a:buFont typeface="Arial"/>
              <a:buChar char="•"/>
            </a:pPr>
            <a:r>
              <a:rPr lang="en-US" sz="2800" b="1" spc="260" dirty="0">
                <a:solidFill>
                  <a:srgbClr val="162A4C"/>
                </a:solidFill>
                <a:latin typeface="Avenir Light"/>
                <a:ea typeface="Avenir Light"/>
                <a:cs typeface="Avenir Light"/>
                <a:sym typeface="Avenir Light"/>
              </a:rPr>
              <a:t>Over 3 Decades Selling South Florida</a:t>
            </a:r>
          </a:p>
          <a:p>
            <a:pPr marL="604523" lvl="1" indent="-302261" algn="l">
              <a:lnSpc>
                <a:spcPts val="3920"/>
              </a:lnSpc>
              <a:spcAft>
                <a:spcPts val="900"/>
              </a:spcAft>
              <a:buFont typeface="Arial"/>
              <a:buChar char="•"/>
            </a:pPr>
            <a:r>
              <a:rPr lang="en-US" sz="2800" b="1" spc="260" dirty="0">
                <a:solidFill>
                  <a:srgbClr val="162A4C"/>
                </a:solidFill>
                <a:latin typeface="Avenir Light"/>
                <a:ea typeface="Avenir Light"/>
                <a:cs typeface="Avenir Light"/>
                <a:sym typeface="Avenir Light"/>
              </a:rPr>
              <a:t>Strategic Partners Ready to Engage and Support</a:t>
            </a:r>
          </a:p>
          <a:p>
            <a:pPr marL="604523" lvl="1" indent="-302261" algn="l">
              <a:lnSpc>
                <a:spcPts val="3920"/>
              </a:lnSpc>
              <a:spcAft>
                <a:spcPts val="900"/>
              </a:spcAft>
              <a:buFont typeface="Arial"/>
              <a:buChar char="•"/>
            </a:pPr>
            <a:r>
              <a:rPr lang="en-US" sz="2800" b="1" spc="260" dirty="0">
                <a:solidFill>
                  <a:srgbClr val="162A4C"/>
                </a:solidFill>
                <a:latin typeface="Avenir Light"/>
                <a:ea typeface="Avenir Light"/>
                <a:cs typeface="Avenir Light"/>
                <a:sym typeface="Avenir Light"/>
              </a:rPr>
              <a:t>Listing and Market Leaders</a:t>
            </a:r>
          </a:p>
          <a:p>
            <a:pPr marL="604523" lvl="1" indent="-302261" algn="l">
              <a:lnSpc>
                <a:spcPts val="3920"/>
              </a:lnSpc>
              <a:spcAft>
                <a:spcPts val="900"/>
              </a:spcAft>
              <a:buFont typeface="Arial"/>
              <a:buChar char="•"/>
            </a:pPr>
            <a:r>
              <a:rPr lang="en-US" sz="2800" b="1" spc="260" dirty="0">
                <a:solidFill>
                  <a:srgbClr val="162A4C"/>
                </a:solidFill>
                <a:latin typeface="Avenir Light"/>
                <a:ea typeface="Avenir Light"/>
                <a:cs typeface="Avenir Light"/>
                <a:sym typeface="Avenir Light"/>
              </a:rPr>
              <a:t>Team of Top-Producing, Highly Trained Professionals</a:t>
            </a:r>
          </a:p>
          <a:p>
            <a:pPr marL="604523" lvl="1" indent="-302261" algn="l">
              <a:lnSpc>
                <a:spcPts val="3920"/>
              </a:lnSpc>
              <a:spcAft>
                <a:spcPts val="900"/>
              </a:spcAft>
              <a:buFont typeface="Arial"/>
              <a:buChar char="•"/>
            </a:pPr>
            <a:r>
              <a:rPr lang="en-US" sz="2800" b="1" spc="260" dirty="0">
                <a:solidFill>
                  <a:srgbClr val="162A4C"/>
                </a:solidFill>
                <a:latin typeface="Avenir Light"/>
                <a:ea typeface="Avenir Light"/>
                <a:cs typeface="Avenir Light"/>
                <a:sym typeface="Avenir Light"/>
              </a:rPr>
              <a:t>Providing Exceptional Service and Expertise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3425" y="1866900"/>
            <a:ext cx="12221131" cy="124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b="1" dirty="0">
                <a:solidFill>
                  <a:srgbClr val="162A4C"/>
                </a:solidFill>
                <a:latin typeface="Avenir Black" panose="02000503020000020003" pitchFamily="2" charset="0"/>
                <a:ea typeface="Avenir Bold"/>
                <a:cs typeface="Avenir Bold"/>
                <a:sym typeface="Avenir Bold"/>
              </a:rPr>
              <a:t>WHO WE ARE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34CBBC5-CB7B-63D0-4732-4E3F44DFC3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347" y="-317087"/>
            <a:ext cx="10199306" cy="1095405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141543" y="952500"/>
            <a:ext cx="10004914" cy="124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b="1" dirty="0">
                <a:solidFill>
                  <a:srgbClr val="162A4C"/>
                </a:solidFill>
                <a:latin typeface="Avenir Black" panose="02000503020000020003" pitchFamily="2" charset="0"/>
                <a:ea typeface="Avenir Bold"/>
                <a:cs typeface="Avenir Bold"/>
                <a:sym typeface="Avenir Bold"/>
              </a:rPr>
              <a:t>OUR EXPERTISE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835CCA0-82D5-6AB9-377D-FACB1460FEF1}"/>
              </a:ext>
            </a:extLst>
          </p:cNvPr>
          <p:cNvGrpSpPr/>
          <p:nvPr/>
        </p:nvGrpSpPr>
        <p:grpSpPr>
          <a:xfrm>
            <a:off x="2202799" y="5532138"/>
            <a:ext cx="13882402" cy="982962"/>
            <a:chOff x="2667000" y="6328312"/>
            <a:chExt cx="13882402" cy="982962"/>
          </a:xfrm>
        </p:grpSpPr>
        <p:sp>
          <p:nvSpPr>
            <p:cNvPr id="7" name="TextBox 7"/>
            <p:cNvSpPr txBox="1"/>
            <p:nvPr/>
          </p:nvSpPr>
          <p:spPr>
            <a:xfrm>
              <a:off x="2667000" y="6328312"/>
              <a:ext cx="6096000" cy="9829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 b="1" i="1" dirty="0">
                  <a:solidFill>
                    <a:srgbClr val="3E536D"/>
                  </a:solidFill>
                  <a:latin typeface="Avenir Next Condensed Demi Bold" panose="020B0506020202020204" pitchFamily="34" charset="0"/>
                  <a:ea typeface="Avenir Next Thai Modern"/>
                  <a:cs typeface="Avenir Next Thai Modern"/>
                  <a:sym typeface="Avenir Next Thai Modern"/>
                </a:rPr>
                <a:t>OVER A BILLION DOLLARS IN SALES FOR THE LAST </a:t>
              </a:r>
              <a:r>
                <a:rPr lang="en-US" sz="2799" b="1" i="1" dirty="0">
                  <a:solidFill>
                    <a:srgbClr val="3E536D"/>
                  </a:solidFill>
                  <a:latin typeface="Avenir Next Condensed" panose="020B0506020202020204" pitchFamily="34" charset="0"/>
                  <a:ea typeface="Avenir Next Thai Modern"/>
                  <a:cs typeface="Avenir Next Thai Modern"/>
                  <a:sym typeface="Avenir Next Thai Modern"/>
                </a:rPr>
                <a:t>12</a:t>
              </a:r>
              <a:r>
                <a:rPr lang="en-US" sz="2799" b="1" i="1" dirty="0">
                  <a:solidFill>
                    <a:srgbClr val="3E536D"/>
                  </a:solidFill>
                  <a:latin typeface="Avenir Next Condensed Demi Bold" panose="020B0506020202020204" pitchFamily="34" charset="0"/>
                  <a:ea typeface="Avenir Next Thai Modern"/>
                  <a:cs typeface="Avenir Next Thai Modern"/>
                  <a:sym typeface="Avenir Next Thai Modern"/>
                </a:rPr>
                <a:t> YEARS CONSISTENTLY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450354" y="6328313"/>
              <a:ext cx="6099048" cy="9829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 b="1" i="1" dirty="0">
                  <a:solidFill>
                    <a:srgbClr val="3E536D"/>
                  </a:solidFill>
                  <a:latin typeface="Avenir Next Condensed" panose="020B0506020202020204" pitchFamily="34" charset="0"/>
                  <a:ea typeface="Avenir Next Thai Modern"/>
                  <a:cs typeface="Avenir Next Thai Modern"/>
                  <a:sym typeface="Avenir Next Thai Modern"/>
                </a:rPr>
                <a:t>OVER 3 DECADES </a:t>
              </a:r>
              <a:r>
                <a:rPr lang="en-US" sz="2799" b="1" i="1" dirty="0">
                  <a:solidFill>
                    <a:srgbClr val="3E536D"/>
                  </a:solidFill>
                  <a:latin typeface="Avenir Next Condensed Demi Bold" panose="020B0506020202020204" pitchFamily="34" charset="0"/>
                  <a:ea typeface="Avenir Next Thai Modern"/>
                  <a:cs typeface="Avenir Next Thai Modern"/>
                  <a:sym typeface="Avenir Next Thai Modern"/>
                </a:rPr>
                <a:t>OF REAL ESTATE EXPERIENCE IN OUR LOCAL MARKET</a:t>
              </a:r>
            </a:p>
          </p:txBody>
        </p:sp>
      </p:grpSp>
      <p:grpSp>
        <p:nvGrpSpPr>
          <p:cNvPr id="22" name="Group 3">
            <a:extLst>
              <a:ext uri="{FF2B5EF4-FFF2-40B4-BE49-F238E27FC236}">
                <a16:creationId xmlns:a16="http://schemas.microsoft.com/office/drawing/2014/main" id="{BA291F12-A5F0-1A16-D918-ABEB311C808B}"/>
              </a:ext>
            </a:extLst>
          </p:cNvPr>
          <p:cNvGrpSpPr/>
          <p:nvPr/>
        </p:nvGrpSpPr>
        <p:grpSpPr>
          <a:xfrm>
            <a:off x="1178647" y="2550776"/>
            <a:ext cx="15930705" cy="2187490"/>
            <a:chOff x="0" y="0"/>
            <a:chExt cx="4195741" cy="576129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F0B298A5-6D00-2FA2-6428-72E079044148}"/>
                </a:ext>
              </a:extLst>
            </p:cNvPr>
            <p:cNvSpPr/>
            <p:nvPr/>
          </p:nvSpPr>
          <p:spPr>
            <a:xfrm>
              <a:off x="0" y="0"/>
              <a:ext cx="4195741" cy="576129"/>
            </a:xfrm>
            <a:custGeom>
              <a:avLst/>
              <a:gdLst/>
              <a:ahLst/>
              <a:cxnLst/>
              <a:rect l="l" t="t" r="r" b="b"/>
              <a:pathLst>
                <a:path w="4195741" h="576129">
                  <a:moveTo>
                    <a:pt x="8748" y="0"/>
                  </a:moveTo>
                  <a:lnTo>
                    <a:pt x="4186994" y="0"/>
                  </a:lnTo>
                  <a:cubicBezTo>
                    <a:pt x="4191825" y="0"/>
                    <a:pt x="4195741" y="3916"/>
                    <a:pt x="4195741" y="8748"/>
                  </a:cubicBezTo>
                  <a:lnTo>
                    <a:pt x="4195741" y="567381"/>
                  </a:lnTo>
                  <a:cubicBezTo>
                    <a:pt x="4195741" y="572213"/>
                    <a:pt x="4191825" y="576129"/>
                    <a:pt x="4186994" y="576129"/>
                  </a:cubicBezTo>
                  <a:lnTo>
                    <a:pt x="8748" y="576129"/>
                  </a:lnTo>
                  <a:cubicBezTo>
                    <a:pt x="6428" y="576129"/>
                    <a:pt x="4203" y="575207"/>
                    <a:pt x="2562" y="573567"/>
                  </a:cubicBezTo>
                  <a:cubicBezTo>
                    <a:pt x="922" y="571926"/>
                    <a:pt x="0" y="569701"/>
                    <a:pt x="0" y="567381"/>
                  </a:cubicBezTo>
                  <a:lnTo>
                    <a:pt x="0" y="8748"/>
                  </a:lnTo>
                  <a:cubicBezTo>
                    <a:pt x="0" y="6428"/>
                    <a:pt x="922" y="4203"/>
                    <a:pt x="2562" y="2562"/>
                  </a:cubicBezTo>
                  <a:cubicBezTo>
                    <a:pt x="4203" y="922"/>
                    <a:pt x="6428" y="0"/>
                    <a:pt x="8748" y="0"/>
                  </a:cubicBezTo>
                  <a:close/>
                </a:path>
              </a:pathLst>
            </a:custGeom>
            <a:solidFill>
              <a:srgbClr val="8EA0B6">
                <a:alpha val="5568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FD727C07-00F5-0528-3134-B34A670A7C26}"/>
                </a:ext>
              </a:extLst>
            </p:cNvPr>
            <p:cNvSpPr txBox="1"/>
            <p:nvPr/>
          </p:nvSpPr>
          <p:spPr>
            <a:xfrm>
              <a:off x="0" y="-66675"/>
              <a:ext cx="4195741" cy="642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7107537-D21A-EDDA-F752-F199C8CA3E16}"/>
              </a:ext>
            </a:extLst>
          </p:cNvPr>
          <p:cNvGrpSpPr/>
          <p:nvPr/>
        </p:nvGrpSpPr>
        <p:grpSpPr>
          <a:xfrm>
            <a:off x="2251445" y="3041760"/>
            <a:ext cx="13785108" cy="1205523"/>
            <a:chOff x="2421164" y="3736625"/>
            <a:chExt cx="13785108" cy="1205523"/>
          </a:xfrm>
        </p:grpSpPr>
        <p:sp>
          <p:nvSpPr>
            <p:cNvPr id="6" name="TextBox 6"/>
            <p:cNvSpPr txBox="1"/>
            <p:nvPr/>
          </p:nvSpPr>
          <p:spPr>
            <a:xfrm>
              <a:off x="2421164" y="3736625"/>
              <a:ext cx="6219267" cy="12055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34059" lvl="1" indent="-367030" algn="l">
                <a:lnSpc>
                  <a:spcPts val="4759"/>
                </a:lnSpc>
                <a:buFont typeface="Arial"/>
                <a:buChar char="•"/>
              </a:pPr>
              <a:r>
                <a:rPr lang="en-US" sz="3399" spc="27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Market Leaders</a:t>
              </a:r>
            </a:p>
            <a:p>
              <a:pPr marL="734059" lvl="1" indent="-367030" algn="l">
                <a:lnSpc>
                  <a:spcPts val="4759"/>
                </a:lnSpc>
                <a:buFont typeface="Arial"/>
                <a:buChar char="•"/>
              </a:pPr>
              <a:r>
                <a:rPr lang="en-US" sz="3399" spc="27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Website Dominance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9987005" y="3736625"/>
              <a:ext cx="6219267" cy="12055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r>
                <a:rPr lang="en-US" sz="3399" spc="27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International Exposure</a:t>
              </a:r>
            </a:p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r>
                <a:rPr lang="en-US" sz="3399" spc="27" dirty="0">
                  <a:solidFill>
                    <a:srgbClr val="162A4C"/>
                  </a:solidFill>
                  <a:latin typeface="Avenir"/>
                  <a:ea typeface="Avenir"/>
                  <a:cs typeface="Avenir"/>
                  <a:sym typeface="Avenir"/>
                </a:rPr>
                <a:t>Closing Numbers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06BC6FE-86FB-1D9E-1610-0799FA984AB7}"/>
              </a:ext>
            </a:extLst>
          </p:cNvPr>
          <p:cNvGrpSpPr/>
          <p:nvPr/>
        </p:nvGrpSpPr>
        <p:grpSpPr>
          <a:xfrm>
            <a:off x="1621250" y="7467647"/>
            <a:ext cx="15045500" cy="1562053"/>
            <a:chOff x="1676400" y="7658100"/>
            <a:chExt cx="15045500" cy="1562053"/>
          </a:xfrm>
        </p:grpSpPr>
        <p:sp>
          <p:nvSpPr>
            <p:cNvPr id="9" name="TextBox 9"/>
            <p:cNvSpPr txBox="1"/>
            <p:nvPr/>
          </p:nvSpPr>
          <p:spPr>
            <a:xfrm>
              <a:off x="1676400" y="7658101"/>
              <a:ext cx="2863717" cy="6521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7200" dirty="0">
                  <a:solidFill>
                    <a:srgbClr val="7FB8C4"/>
                  </a:solidFill>
                  <a:latin typeface="Avenir Next Condensed Ultra Lig" panose="020B0206020202020204" pitchFamily="34" charset="77"/>
                  <a:ea typeface="Avenir Next Thai Modern"/>
                  <a:cs typeface="Avenir Next Thai Modern"/>
                  <a:sym typeface="Avenir Next Thai Modern"/>
                </a:rPr>
                <a:t>$240B+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D10E5A7B-1D83-FA05-20CB-77E6636136CF}"/>
                </a:ext>
              </a:extLst>
            </p:cNvPr>
            <p:cNvSpPr txBox="1"/>
            <p:nvPr/>
          </p:nvSpPr>
          <p:spPr>
            <a:xfrm>
              <a:off x="5766337" y="7658100"/>
              <a:ext cx="2863717" cy="6521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7200" dirty="0">
                  <a:solidFill>
                    <a:srgbClr val="7FB8C4"/>
                  </a:solidFill>
                  <a:latin typeface="Avenir Next Condensed Ultra Lig" panose="020B0206020202020204" pitchFamily="34" charset="77"/>
                  <a:ea typeface="Avenir Next Thai Modern"/>
                  <a:cs typeface="Avenir Next Thai Modern"/>
                  <a:sym typeface="Avenir Next Thai Modern"/>
                </a:rPr>
                <a:t>125K+</a:t>
              </a:r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79CB6919-C722-C557-8E6F-3D6B4595B52B}"/>
                </a:ext>
              </a:extLst>
            </p:cNvPr>
            <p:cNvSpPr txBox="1"/>
            <p:nvPr/>
          </p:nvSpPr>
          <p:spPr>
            <a:xfrm>
              <a:off x="9915576" y="7658101"/>
              <a:ext cx="2863717" cy="6521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7200" dirty="0">
                  <a:solidFill>
                    <a:srgbClr val="7FB8C4"/>
                  </a:solidFill>
                  <a:latin typeface="Avenir Next Condensed Ultra Lig" panose="020B0206020202020204" pitchFamily="34" charset="77"/>
                  <a:ea typeface="Avenir Next Thai Modern"/>
                  <a:cs typeface="Avenir Next Thai Modern"/>
                  <a:sym typeface="Avenir Next Thai Modern"/>
                </a:rPr>
                <a:t>55K+</a:t>
              </a:r>
            </a:p>
          </p:txBody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127D4703-9DE0-DC61-E204-C36FE68E22A8}"/>
                </a:ext>
              </a:extLst>
            </p:cNvPr>
            <p:cNvSpPr txBox="1"/>
            <p:nvPr/>
          </p:nvSpPr>
          <p:spPr>
            <a:xfrm>
              <a:off x="13858183" y="7658100"/>
              <a:ext cx="2863717" cy="6521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7200" dirty="0">
                  <a:solidFill>
                    <a:srgbClr val="7FB8C4"/>
                  </a:solidFill>
                  <a:latin typeface="Avenir Next Condensed Ultra Lig" panose="020B0206020202020204" pitchFamily="34" charset="77"/>
                  <a:ea typeface="Avenir Next Thai Modern"/>
                  <a:cs typeface="Avenir Next Thai Modern"/>
                  <a:sym typeface="Avenir Next Thai Modern"/>
                </a:rPr>
                <a:t>54</a:t>
              </a:r>
            </a:p>
          </p:txBody>
        </p:sp>
        <p:sp>
          <p:nvSpPr>
            <p:cNvPr id="15" name="TextBox 7">
              <a:extLst>
                <a:ext uri="{FF2B5EF4-FFF2-40B4-BE49-F238E27FC236}">
                  <a16:creationId xmlns:a16="http://schemas.microsoft.com/office/drawing/2014/main" id="{241F5931-B35B-5221-CA10-19A907D227ED}"/>
                </a:ext>
              </a:extLst>
            </p:cNvPr>
            <p:cNvSpPr txBox="1"/>
            <p:nvPr/>
          </p:nvSpPr>
          <p:spPr>
            <a:xfrm>
              <a:off x="1676400" y="8210767"/>
              <a:ext cx="2716389" cy="4828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400" dirty="0">
                  <a:solidFill>
                    <a:srgbClr val="3E536D"/>
                  </a:solidFill>
                  <a:latin typeface="Avenir Light" panose="020B0402020203020204" pitchFamily="34" charset="77"/>
                  <a:ea typeface="Avenir Next Thai Modern"/>
                  <a:cs typeface="Avenir Next Thai Modern"/>
                  <a:sym typeface="Avenir Next Thai Modern"/>
                </a:rPr>
                <a:t>IN SALES</a:t>
              </a:r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8C33EFB6-4546-87E9-3DC5-BC88A45D7E38}"/>
                </a:ext>
              </a:extLst>
            </p:cNvPr>
            <p:cNvSpPr txBox="1"/>
            <p:nvPr/>
          </p:nvSpPr>
          <p:spPr>
            <a:xfrm>
              <a:off x="13858183" y="8210767"/>
              <a:ext cx="2716389" cy="9809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400" dirty="0">
                  <a:solidFill>
                    <a:srgbClr val="3E536D"/>
                  </a:solidFill>
                  <a:latin typeface="Avenir Light" panose="020B0402020203020204" pitchFamily="34" charset="77"/>
                  <a:ea typeface="Avenir Next Thai Modern"/>
                  <a:cs typeface="Avenir Next Thai Modern"/>
                  <a:sym typeface="Avenir Next Thai Modern"/>
                </a:rPr>
                <a:t>PROPERTY COUNTRIES</a:t>
              </a:r>
            </a:p>
          </p:txBody>
        </p: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762B0F67-1289-B255-02C1-C1ED80BD210D}"/>
                </a:ext>
              </a:extLst>
            </p:cNvPr>
            <p:cNvSpPr txBox="1"/>
            <p:nvPr/>
          </p:nvSpPr>
          <p:spPr>
            <a:xfrm>
              <a:off x="9915575" y="8239243"/>
              <a:ext cx="2716389" cy="9809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400" dirty="0">
                  <a:solidFill>
                    <a:srgbClr val="3E536D"/>
                  </a:solidFill>
                  <a:latin typeface="Avenir Light" panose="020B0402020203020204" pitchFamily="34" charset="77"/>
                  <a:ea typeface="Avenir Next Thai Modern"/>
                  <a:cs typeface="Avenir Next Thai Modern"/>
                  <a:sym typeface="Avenir Next Thai Modern"/>
                </a:rPr>
                <a:t>TOTAL PROPERTIES</a:t>
              </a:r>
            </a:p>
          </p:txBody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3FD9017F-EA8D-4388-F4F8-4F0B668D13D1}"/>
                </a:ext>
              </a:extLst>
            </p:cNvPr>
            <p:cNvSpPr txBox="1"/>
            <p:nvPr/>
          </p:nvSpPr>
          <p:spPr>
            <a:xfrm>
              <a:off x="5766336" y="8210767"/>
              <a:ext cx="3223884" cy="9658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400" dirty="0">
                  <a:solidFill>
                    <a:srgbClr val="3E536D"/>
                  </a:solidFill>
                  <a:latin typeface="Avenir Light" panose="020B0402020203020204" pitchFamily="34" charset="77"/>
                  <a:ea typeface="Avenir Next Thai Modern"/>
                  <a:cs typeface="Avenir Next Thai Modern"/>
                  <a:sym typeface="Avenir Next Thai Modern"/>
                </a:rPr>
                <a:t>LUXURY REAL ESTATE PROFESSIONALS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0AF6E3-5C2A-BE6B-2795-1151C93D6F68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8" t="962" r="2730" b="-962"/>
          <a:stretch/>
        </p:blipFill>
        <p:spPr>
          <a:xfrm>
            <a:off x="8687989" y="1"/>
            <a:ext cx="11881496" cy="11881496"/>
          </a:xfrm>
          <a:prstGeom prst="ellipse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37624" y="3672764"/>
            <a:ext cx="7461076" cy="4483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4" lvl="1" indent="-280672" algn="l">
              <a:lnSpc>
                <a:spcPts val="3640"/>
              </a:lnSpc>
              <a:spcAft>
                <a:spcPts val="900"/>
              </a:spcAft>
              <a:buFont typeface="Arial"/>
              <a:buChar char="•"/>
            </a:pPr>
            <a:r>
              <a:rPr lang="en-US" sz="2600" b="1" spc="241" dirty="0">
                <a:solidFill>
                  <a:srgbClr val="162A4C"/>
                </a:solidFill>
                <a:latin typeface="Avenir Light"/>
                <a:ea typeface="Avenir Light"/>
                <a:cs typeface="Avenir Light"/>
                <a:sym typeface="Avenir Light"/>
              </a:rPr>
              <a:t>Broker and Support team focused on our agents' and clients' success.</a:t>
            </a:r>
          </a:p>
          <a:p>
            <a:pPr marL="561344" lvl="1" indent="-280672" algn="l">
              <a:lnSpc>
                <a:spcPts val="3640"/>
              </a:lnSpc>
              <a:spcAft>
                <a:spcPts val="900"/>
              </a:spcAft>
              <a:buFont typeface="Arial"/>
              <a:buChar char="•"/>
            </a:pPr>
            <a:r>
              <a:rPr lang="en-US" sz="2600" b="1" spc="241" dirty="0">
                <a:solidFill>
                  <a:srgbClr val="162A4C"/>
                </a:solidFill>
                <a:latin typeface="Avenir Light"/>
                <a:ea typeface="Avenir Light"/>
                <a:cs typeface="Avenir Light"/>
                <a:sym typeface="Avenir Light"/>
              </a:rPr>
              <a:t>We operate with honesty, integrity, and quality.</a:t>
            </a:r>
          </a:p>
          <a:p>
            <a:pPr marL="561344" lvl="1" indent="-280672" algn="l">
              <a:lnSpc>
                <a:spcPts val="3640"/>
              </a:lnSpc>
              <a:spcAft>
                <a:spcPts val="900"/>
              </a:spcAft>
              <a:buFont typeface="Arial"/>
              <a:buChar char="•"/>
            </a:pPr>
            <a:r>
              <a:rPr lang="en-US" sz="2600" b="1" spc="241" dirty="0">
                <a:solidFill>
                  <a:srgbClr val="162A4C"/>
                </a:solidFill>
                <a:latin typeface="Avenir Light"/>
                <a:ea typeface="Avenir Light"/>
                <a:cs typeface="Avenir Light"/>
                <a:sym typeface="Avenir Light"/>
              </a:rPr>
              <a:t>We support nonprofits and encourage agent volunteering.</a:t>
            </a:r>
          </a:p>
          <a:p>
            <a:pPr marL="561344" lvl="1" indent="-280672" algn="l">
              <a:lnSpc>
                <a:spcPts val="3640"/>
              </a:lnSpc>
              <a:spcAft>
                <a:spcPts val="900"/>
              </a:spcAft>
              <a:buFont typeface="Arial"/>
              <a:buChar char="•"/>
            </a:pPr>
            <a:r>
              <a:rPr lang="en-US" sz="2600" b="1" spc="241" dirty="0">
                <a:solidFill>
                  <a:srgbClr val="162A4C"/>
                </a:solidFill>
                <a:latin typeface="Avenir Light"/>
                <a:ea typeface="Avenir Light"/>
                <a:cs typeface="Avenir Light"/>
                <a:sym typeface="Avenir Light"/>
              </a:rPr>
              <a:t>Our top agents provide the highest level of residential real estate services in Palm Beach County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47174" y="1409700"/>
            <a:ext cx="12221131" cy="124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b="1" dirty="0">
                <a:solidFill>
                  <a:srgbClr val="162A4C"/>
                </a:solidFill>
                <a:latin typeface="Avenir Black" panose="02000503020000020003" pitchFamily="2" charset="0"/>
                <a:ea typeface="Avenir Bold"/>
                <a:cs typeface="Avenir Bold"/>
                <a:sym typeface="Avenir Bold"/>
              </a:rPr>
              <a:t>LANG’S CULTURE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CBDDC0-05C4-A3A7-1CAF-1B7885F4B0F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4" r="32058"/>
          <a:stretch/>
        </p:blipFill>
        <p:spPr>
          <a:xfrm>
            <a:off x="8686800" y="0"/>
            <a:ext cx="11881496" cy="11881496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17E471-35BE-B991-EE9E-042B87B61408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4" r="32058"/>
          <a:stretch/>
        </p:blipFill>
        <p:spPr>
          <a:xfrm>
            <a:off x="8687989" y="1"/>
            <a:ext cx="11881496" cy="11881496"/>
          </a:xfrm>
          <a:prstGeom prst="ellipse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33400" y="3162300"/>
            <a:ext cx="7924800" cy="5176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1344" lvl="1" indent="-280672" algn="l">
              <a:lnSpc>
                <a:spcPts val="3640"/>
              </a:lnSpc>
              <a:spcAft>
                <a:spcPts val="900"/>
              </a:spcAft>
              <a:buFont typeface="Arial"/>
              <a:buChar char="•"/>
            </a:pPr>
            <a:r>
              <a:rPr lang="en-US" sz="2600" b="1" spc="241" dirty="0">
                <a:solidFill>
                  <a:srgbClr val="162A4C"/>
                </a:solidFill>
                <a:latin typeface="Avenir Light"/>
                <a:ea typeface="Avenir Light"/>
                <a:cs typeface="Avenir Light"/>
                <a:sym typeface="Avenir Light"/>
              </a:rPr>
              <a:t>Leaders in the Industry</a:t>
            </a:r>
          </a:p>
          <a:p>
            <a:pPr marL="561344" lvl="1" indent="-280672" algn="l">
              <a:lnSpc>
                <a:spcPts val="3640"/>
              </a:lnSpc>
              <a:spcAft>
                <a:spcPts val="900"/>
              </a:spcAft>
              <a:buFont typeface="Arial"/>
              <a:buChar char="•"/>
            </a:pPr>
            <a:r>
              <a:rPr lang="en-US" sz="2600" b="1" spc="241" dirty="0">
                <a:solidFill>
                  <a:srgbClr val="162A4C"/>
                </a:solidFill>
                <a:latin typeface="Avenir Light"/>
                <a:ea typeface="Avenir Light"/>
                <a:cs typeface="Avenir Light"/>
                <a:sym typeface="Avenir Light"/>
              </a:rPr>
              <a:t>Trusted and respected within the Realtor Community</a:t>
            </a:r>
          </a:p>
          <a:p>
            <a:pPr marL="561344" lvl="1" indent="-280672" algn="l">
              <a:lnSpc>
                <a:spcPts val="3640"/>
              </a:lnSpc>
              <a:spcAft>
                <a:spcPts val="900"/>
              </a:spcAft>
              <a:buFont typeface="Arial"/>
              <a:buChar char="•"/>
            </a:pPr>
            <a:r>
              <a:rPr lang="en-US" sz="2600" b="1" spc="241" dirty="0">
                <a:solidFill>
                  <a:srgbClr val="162A4C"/>
                </a:solidFill>
                <a:latin typeface="Avenir Light"/>
                <a:ea typeface="Avenir Light"/>
                <a:cs typeface="Avenir Light"/>
                <a:sym typeface="Avenir Light"/>
              </a:rPr>
              <a:t>Relationship with Other Brokers</a:t>
            </a:r>
          </a:p>
          <a:p>
            <a:pPr marL="561344" lvl="1" indent="-280672" algn="l">
              <a:lnSpc>
                <a:spcPts val="3640"/>
              </a:lnSpc>
              <a:spcAft>
                <a:spcPts val="900"/>
              </a:spcAft>
              <a:buFont typeface="Arial"/>
              <a:buChar char="•"/>
            </a:pPr>
            <a:r>
              <a:rPr lang="en-US" sz="2600" b="1" spc="241" dirty="0">
                <a:solidFill>
                  <a:srgbClr val="162A4C"/>
                </a:solidFill>
                <a:latin typeface="Avenir Light"/>
                <a:ea typeface="Avenir Light"/>
                <a:cs typeface="Avenir Light"/>
                <a:sym typeface="Avenir Light"/>
              </a:rPr>
              <a:t>We are known throughout our neighborhoods</a:t>
            </a:r>
          </a:p>
          <a:p>
            <a:pPr marL="561344" lvl="1" indent="-280672" algn="l">
              <a:lnSpc>
                <a:spcPts val="3640"/>
              </a:lnSpc>
              <a:spcAft>
                <a:spcPts val="900"/>
              </a:spcAft>
              <a:buFont typeface="Arial"/>
              <a:buChar char="•"/>
            </a:pPr>
            <a:r>
              <a:rPr lang="en-US" sz="2600" b="1" spc="241" dirty="0">
                <a:solidFill>
                  <a:srgbClr val="162A4C"/>
                </a:solidFill>
                <a:latin typeface="Avenir Light"/>
                <a:ea typeface="Avenir Light"/>
                <a:cs typeface="Avenir Light"/>
                <a:sym typeface="Avenir Light"/>
              </a:rPr>
              <a:t>Local Market Leaders</a:t>
            </a:r>
          </a:p>
          <a:p>
            <a:pPr marL="561344" lvl="1" indent="-280672" algn="l">
              <a:lnSpc>
                <a:spcPts val="3640"/>
              </a:lnSpc>
              <a:spcAft>
                <a:spcPts val="900"/>
              </a:spcAft>
              <a:buFont typeface="Arial"/>
              <a:buChar char="•"/>
            </a:pPr>
            <a:r>
              <a:rPr lang="en-US" sz="2600" b="1" spc="241" dirty="0">
                <a:solidFill>
                  <a:srgbClr val="162A4C"/>
                </a:solidFill>
                <a:latin typeface="Avenir Light"/>
                <a:ea typeface="Avenir Light"/>
                <a:cs typeface="Avenir Light"/>
                <a:sym typeface="Avenir Light"/>
              </a:rPr>
              <a:t>Our agents actively participate in national events, organizations, and initiatives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8200" y="1257300"/>
            <a:ext cx="16231151" cy="1094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96"/>
              </a:lnSpc>
            </a:pPr>
            <a:r>
              <a:rPr lang="en-US" sz="7200" b="1" dirty="0">
                <a:solidFill>
                  <a:srgbClr val="162A4C"/>
                </a:solidFill>
                <a:latin typeface="Avenir Black" panose="02000503020000020003" pitchFamily="2" charset="0"/>
                <a:ea typeface="Avenir Bold"/>
                <a:cs typeface="Avenir Bold"/>
                <a:sym typeface="Avenir Bold"/>
              </a:rPr>
              <a:t>REPUTATION MATTERS</a:t>
            </a:r>
            <a:endParaRPr lang="en-US" sz="6000" b="1" dirty="0">
              <a:solidFill>
                <a:srgbClr val="162A4C"/>
              </a:solidFill>
              <a:latin typeface="Avenir Black" panose="02000503020000020003" pitchFamily="2" charset="0"/>
              <a:ea typeface="Avenir Bold"/>
              <a:cs typeface="Avenir Bold"/>
              <a:sym typeface="Avenir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46202" y="1638300"/>
            <a:ext cx="8850005" cy="7263197"/>
          </a:xfrm>
          <a:custGeom>
            <a:avLst/>
            <a:gdLst/>
            <a:ahLst/>
            <a:cxnLst/>
            <a:rect l="l" t="t" r="r" b="b"/>
            <a:pathLst>
              <a:path w="8850005" h="7263197">
                <a:moveTo>
                  <a:pt x="0" y="0"/>
                </a:moveTo>
                <a:lnTo>
                  <a:pt x="8850006" y="0"/>
                </a:lnTo>
                <a:lnTo>
                  <a:pt x="8850006" y="7263197"/>
                </a:lnTo>
                <a:lnTo>
                  <a:pt x="0" y="72631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82664" y="4039485"/>
            <a:ext cx="7665116" cy="2919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 spc="241" dirty="0">
                <a:solidFill>
                  <a:srgbClr val="162A4C"/>
                </a:solidFill>
                <a:latin typeface="Avenir Light"/>
                <a:ea typeface="Avenir Light"/>
                <a:cs typeface="Avenir Light"/>
                <a:sym typeface="Avenir Light"/>
              </a:rPr>
              <a:t>It is more than just where we work; </a:t>
            </a:r>
          </a:p>
          <a:p>
            <a:pPr algn="l">
              <a:lnSpc>
                <a:spcPts val="3640"/>
              </a:lnSpc>
            </a:pPr>
            <a:r>
              <a:rPr lang="en-US" sz="2600" b="1" spc="241" dirty="0">
                <a:solidFill>
                  <a:srgbClr val="162A4C"/>
                </a:solidFill>
                <a:latin typeface="Avenir Light"/>
                <a:ea typeface="Avenir Light"/>
                <a:cs typeface="Avenir Light"/>
                <a:sym typeface="Avenir Light"/>
              </a:rPr>
              <a:t>It's where we live. </a:t>
            </a:r>
          </a:p>
          <a:p>
            <a:pPr algn="l">
              <a:lnSpc>
                <a:spcPts val="1260"/>
              </a:lnSpc>
            </a:pPr>
            <a:endParaRPr lang="en-US" sz="2600" b="1" spc="241" dirty="0">
              <a:solidFill>
                <a:srgbClr val="162A4C"/>
              </a:solidFill>
              <a:latin typeface="Avenir Light"/>
              <a:ea typeface="Avenir Light"/>
              <a:cs typeface="Avenir Light"/>
              <a:sym typeface="Avenir Light"/>
            </a:endParaRPr>
          </a:p>
          <a:p>
            <a:pPr algn="l">
              <a:lnSpc>
                <a:spcPts val="3640"/>
              </a:lnSpc>
            </a:pPr>
            <a:r>
              <a:rPr lang="en-US" sz="2600" b="1" spc="241" dirty="0">
                <a:solidFill>
                  <a:srgbClr val="162A4C"/>
                </a:solidFill>
                <a:latin typeface="Avenir Light"/>
                <a:ea typeface="Avenir Light"/>
                <a:cs typeface="Avenir Light"/>
                <a:sym typeface="Avenir Light"/>
              </a:rPr>
              <a:t>We do not just sell homes—we actively support and give back to make our communities and neighborhoods a better place for everyone.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4BE8BB-D498-1DF8-C973-335BD18C5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24" y="1028700"/>
            <a:ext cx="8117778" cy="17526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693816" y="0"/>
            <a:ext cx="11875669" cy="1187566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>
            <a:blip r:embed="rId2"/>
            <a:stretch>
              <a:fillRect l="-12956" r="-371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62000" y="952500"/>
            <a:ext cx="12221131" cy="124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b="1" dirty="0">
                <a:solidFill>
                  <a:srgbClr val="162A4C"/>
                </a:solidFill>
                <a:latin typeface="Avenir Black" panose="02000503020000020003" pitchFamily="2" charset="0"/>
                <a:ea typeface="Avenir Bold"/>
                <a:cs typeface="Avenir Bold"/>
                <a:sym typeface="Avenir Bold"/>
              </a:rPr>
              <a:t>GET TO KNOW ME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81050" y="2505719"/>
            <a:ext cx="7665116" cy="6676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  <a:spcAft>
                <a:spcPts val="900"/>
              </a:spcAft>
            </a:pPr>
            <a:r>
              <a:rPr lang="en-US" sz="2600" b="1" spc="241" dirty="0">
                <a:solidFill>
                  <a:srgbClr val="162A4C"/>
                </a:solidFill>
                <a:latin typeface="Avenir Light"/>
                <a:ea typeface="Avenir Light"/>
                <a:cs typeface="Avenir Light"/>
                <a:sym typeface="Avenir Light"/>
              </a:rPr>
              <a:t>Name:</a:t>
            </a:r>
          </a:p>
          <a:p>
            <a:pPr algn="l">
              <a:lnSpc>
                <a:spcPts val="3640"/>
              </a:lnSpc>
              <a:spcAft>
                <a:spcPts val="900"/>
              </a:spcAft>
            </a:pPr>
            <a:endParaRPr lang="en-US" sz="2600" b="1" spc="241" dirty="0">
              <a:solidFill>
                <a:srgbClr val="162A4C"/>
              </a:solidFill>
              <a:latin typeface="Avenir"/>
              <a:ea typeface="Avenir"/>
              <a:cs typeface="Avenir"/>
              <a:sym typeface="Avenir"/>
            </a:endParaRPr>
          </a:p>
          <a:p>
            <a:pPr algn="l">
              <a:lnSpc>
                <a:spcPts val="3640"/>
              </a:lnSpc>
              <a:spcAft>
                <a:spcPts val="900"/>
              </a:spcAft>
            </a:pPr>
            <a:r>
              <a:rPr lang="en-US" sz="2600" b="1" spc="241" dirty="0">
                <a:solidFill>
                  <a:srgbClr val="162A4C"/>
                </a:solidFill>
                <a:latin typeface="Avenir Light"/>
                <a:ea typeface="Avenir Light"/>
                <a:cs typeface="Avenir Light"/>
                <a:sym typeface="Avenir Light"/>
              </a:rPr>
              <a:t>Bio: </a:t>
            </a:r>
          </a:p>
          <a:p>
            <a:pPr algn="l">
              <a:lnSpc>
                <a:spcPts val="3640"/>
              </a:lnSpc>
              <a:spcAft>
                <a:spcPts val="900"/>
              </a:spcAft>
            </a:pPr>
            <a:endParaRPr lang="en-US" sz="2600" b="1" spc="241" dirty="0">
              <a:solidFill>
                <a:srgbClr val="162A4C"/>
              </a:solidFill>
              <a:latin typeface="Avenir Light"/>
              <a:ea typeface="Avenir Light"/>
              <a:cs typeface="Avenir Light"/>
              <a:sym typeface="Avenir Light"/>
            </a:endParaRPr>
          </a:p>
          <a:p>
            <a:pPr algn="l">
              <a:lnSpc>
                <a:spcPts val="3640"/>
              </a:lnSpc>
              <a:spcAft>
                <a:spcPts val="900"/>
              </a:spcAft>
            </a:pPr>
            <a:r>
              <a:rPr lang="en-US" sz="2600" b="1" spc="241" dirty="0">
                <a:solidFill>
                  <a:srgbClr val="162A4C"/>
                </a:solidFill>
                <a:latin typeface="Avenir Light"/>
                <a:ea typeface="Avenir Light"/>
                <a:cs typeface="Avenir Light"/>
                <a:sym typeface="Avenir Light"/>
              </a:rPr>
              <a:t>Contact Information: </a:t>
            </a:r>
          </a:p>
          <a:p>
            <a:pPr algn="l">
              <a:lnSpc>
                <a:spcPts val="3640"/>
              </a:lnSpc>
              <a:spcAft>
                <a:spcPts val="900"/>
              </a:spcAft>
            </a:pPr>
            <a:r>
              <a:rPr lang="en-US" sz="2600" b="1" spc="241" dirty="0">
                <a:solidFill>
                  <a:srgbClr val="162A4C"/>
                </a:solidFill>
                <a:latin typeface="Avenir"/>
                <a:ea typeface="Avenir"/>
                <a:cs typeface="Avenir"/>
                <a:sym typeface="Avenir"/>
              </a:rPr>
              <a:t>#</a:t>
            </a:r>
          </a:p>
          <a:p>
            <a:pPr algn="l">
              <a:lnSpc>
                <a:spcPts val="3640"/>
              </a:lnSpc>
              <a:spcAft>
                <a:spcPts val="900"/>
              </a:spcAft>
            </a:pPr>
            <a:r>
              <a:rPr lang="en-US" sz="2600" b="1" spc="241" dirty="0">
                <a:solidFill>
                  <a:srgbClr val="162A4C"/>
                </a:solidFill>
                <a:latin typeface="Avenir"/>
                <a:ea typeface="Avenir"/>
                <a:cs typeface="Avenir"/>
                <a:sym typeface="Avenir"/>
              </a:rPr>
              <a:t>email </a:t>
            </a:r>
          </a:p>
          <a:p>
            <a:pPr algn="l">
              <a:lnSpc>
                <a:spcPts val="3640"/>
              </a:lnSpc>
              <a:spcAft>
                <a:spcPts val="900"/>
              </a:spcAft>
            </a:pPr>
            <a:endParaRPr lang="en-US" sz="2600" b="1" spc="241" dirty="0">
              <a:solidFill>
                <a:srgbClr val="162A4C"/>
              </a:solidFill>
              <a:latin typeface="Avenir"/>
              <a:ea typeface="Avenir"/>
              <a:cs typeface="Avenir"/>
              <a:sym typeface="Avenir"/>
            </a:endParaRPr>
          </a:p>
          <a:p>
            <a:pPr algn="l">
              <a:lnSpc>
                <a:spcPts val="3640"/>
              </a:lnSpc>
              <a:spcAft>
                <a:spcPts val="900"/>
              </a:spcAft>
            </a:pPr>
            <a:r>
              <a:rPr lang="en-US" sz="2600" b="1" spc="241" dirty="0">
                <a:solidFill>
                  <a:srgbClr val="162A4C"/>
                </a:solidFill>
                <a:latin typeface="Avenir Light"/>
                <a:ea typeface="Avenir Light"/>
                <a:cs typeface="Avenir Light"/>
                <a:sym typeface="Avenir Light"/>
              </a:rPr>
              <a:t>Professional Experience &amp;</a:t>
            </a:r>
            <a:r>
              <a:rPr lang="en-US" sz="2600" b="1" spc="241" dirty="0">
                <a:solidFill>
                  <a:srgbClr val="162A4C"/>
                </a:solidFill>
                <a:latin typeface="Avenir"/>
                <a:ea typeface="Avenir Light"/>
                <a:cs typeface="Avenir Light"/>
                <a:sym typeface="Avenir"/>
              </a:rPr>
              <a:t> </a:t>
            </a:r>
            <a:r>
              <a:rPr lang="en-US" sz="2600" b="1" spc="241" dirty="0">
                <a:solidFill>
                  <a:srgbClr val="162A4C"/>
                </a:solidFill>
                <a:latin typeface="Avenir Light"/>
                <a:ea typeface="Avenir Light"/>
                <a:cs typeface="Avenir Light"/>
                <a:sym typeface="Avenir Light"/>
              </a:rPr>
              <a:t>Years in Real Estate: </a:t>
            </a:r>
          </a:p>
          <a:p>
            <a:pPr algn="l">
              <a:lnSpc>
                <a:spcPts val="3640"/>
              </a:lnSpc>
              <a:spcAft>
                <a:spcPts val="900"/>
              </a:spcAft>
            </a:pPr>
            <a:endParaRPr lang="en-US" sz="2600" b="1" spc="241" dirty="0">
              <a:solidFill>
                <a:srgbClr val="162A4C"/>
              </a:solidFill>
              <a:latin typeface="Avenir"/>
              <a:ea typeface="Avenir"/>
              <a:cs typeface="Avenir"/>
              <a:sym typeface="Avenir"/>
            </a:endParaRPr>
          </a:p>
          <a:p>
            <a:pPr algn="l">
              <a:lnSpc>
                <a:spcPts val="3640"/>
              </a:lnSpc>
              <a:spcAft>
                <a:spcPts val="900"/>
              </a:spcAft>
            </a:pPr>
            <a:r>
              <a:rPr lang="en-US" sz="2600" b="1" spc="241" dirty="0">
                <a:solidFill>
                  <a:srgbClr val="162A4C"/>
                </a:solidFill>
                <a:latin typeface="Avenir Light"/>
                <a:ea typeface="Avenir Light"/>
                <a:cs typeface="Avenir Light"/>
                <a:sym typeface="Avenir Light"/>
              </a:rPr>
              <a:t>Area of Expertise:</a:t>
            </a:r>
            <a:endParaRPr lang="en-US" sz="2600" b="1" spc="241" dirty="0">
              <a:solidFill>
                <a:srgbClr val="162A4C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FA1B4D-9F6C-A2E4-5E98-DBC9926A64E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9" t="49" r="27511" b="-49"/>
          <a:stretch/>
        </p:blipFill>
        <p:spPr>
          <a:xfrm>
            <a:off x="8687989" y="1"/>
            <a:ext cx="11881496" cy="11881496"/>
          </a:xfrm>
          <a:prstGeom prst="ellipse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10096</TotalTime>
  <Words>641</Words>
  <Application>Microsoft Macintosh PowerPoint</Application>
  <PresentationFormat>Custom</PresentationFormat>
  <Paragraphs>147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Avenir Next Condensed Ultra Lig</vt:lpstr>
      <vt:lpstr>Avenir Next Condensed</vt:lpstr>
      <vt:lpstr>Avenir Italics</vt:lpstr>
      <vt:lpstr>Avenir Bold</vt:lpstr>
      <vt:lpstr>Avenir</vt:lpstr>
      <vt:lpstr>Avenir Black</vt:lpstr>
      <vt:lpstr>Calibri</vt:lpstr>
      <vt:lpstr>Avenir Next Condensed Demi Bold</vt:lpstr>
      <vt:lpstr>Avenir Book</vt:lpstr>
      <vt:lpstr>Arial</vt:lpstr>
      <vt:lpstr>Canva Sans Bold</vt:lpstr>
      <vt:lpstr>Avenir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Buyer's Presentation</dc:title>
  <cp:lastModifiedBy>Talisa Roberts</cp:lastModifiedBy>
  <cp:revision>11</cp:revision>
  <cp:lastPrinted>2024-07-19T19:19:25Z</cp:lastPrinted>
  <dcterms:created xsi:type="dcterms:W3CDTF">2006-08-16T00:00:00Z</dcterms:created>
  <dcterms:modified xsi:type="dcterms:W3CDTF">2024-07-25T16:16:05Z</dcterms:modified>
  <dc:identifier>DAGJvIH3iR4</dc:identifier>
</cp:coreProperties>
</file>