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4" r:id="rId2"/>
    <p:sldId id="276" r:id="rId3"/>
    <p:sldId id="275" r:id="rId4"/>
    <p:sldId id="277" r:id="rId5"/>
    <p:sldId id="265" r:id="rId6"/>
    <p:sldId id="261" r:id="rId7"/>
    <p:sldId id="260" r:id="rId8"/>
    <p:sldId id="282" r:id="rId9"/>
    <p:sldId id="26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73" r:id="rId18"/>
  </p:sldIdLst>
  <p:sldSz cx="18288000" cy="10287000"/>
  <p:notesSz cx="6858000" cy="9144000"/>
  <p:embeddedFontLst>
    <p:embeddedFont>
      <p:font typeface="Avenir" panose="02000503020000020003" pitchFamily="2" charset="0"/>
      <p:regular r:id="rId19"/>
      <p:italic r:id="rId20"/>
    </p:embeddedFont>
    <p:embeddedFont>
      <p:font typeface="Avenir Black" panose="02000503020000020003" pitchFamily="2" charset="0"/>
      <p:bold r:id="rId21"/>
      <p:italic r:id="rId22"/>
      <p:boldItalic r:id="rId23"/>
    </p:embeddedFont>
    <p:embeddedFont>
      <p:font typeface="Avenir Book" panose="02000503020000020003" pitchFamily="2" charset="0"/>
      <p:regular r:id="rId24"/>
      <p:italic r:id="rId25"/>
    </p:embeddedFont>
    <p:embeddedFont>
      <p:font typeface="Avenir Heavy" panose="02000503020000020003" pitchFamily="2" charset="0"/>
      <p:bold r:id="rId26"/>
      <p:italic r:id="rId27"/>
      <p:boldItalic r:id="rId28"/>
    </p:embeddedFont>
    <p:embeddedFont>
      <p:font typeface="Avenir Italics" panose="02000503020000020003" pitchFamily="2" charset="0"/>
      <p:regular r:id="rId29"/>
      <p:bold r:id="rId30"/>
      <p:italic r:id="rId31"/>
      <p:boldItalic r:id="rId32"/>
    </p:embeddedFont>
    <p:embeddedFont>
      <p:font typeface="Avenir Light" panose="020B0402020203020204" pitchFamily="34" charset="77"/>
      <p:regular r:id="rId33"/>
      <p:italic r:id="rId34"/>
    </p:embeddedFont>
    <p:embeddedFont>
      <p:font typeface="Avenir Medium" panose="02000503020000020003" pitchFamily="2" charset="0"/>
      <p:regular r:id="rId35"/>
      <p:italic r:id="rId36"/>
    </p:embeddedFont>
    <p:embeddedFont>
      <p:font typeface="AVENIR MEDIUM OBLIQUE" panose="02000503020000020003" pitchFamily="2" charset="0"/>
      <p:italic r:id="rId37"/>
    </p:embeddedFont>
    <p:embeddedFont>
      <p:font typeface="HK Grotesk Bold" panose="020F0502020204030204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31" autoAdjust="0"/>
    <p:restoredTop sz="94674" autoAdjust="0"/>
  </p:normalViewPr>
  <p:slideViewPr>
    <p:cSldViewPr>
      <p:cViewPr varScale="1">
        <p:scale>
          <a:sx n="68" d="100"/>
          <a:sy n="68" d="100"/>
        </p:scale>
        <p:origin x="1152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20" Type="http://schemas.openxmlformats.org/officeDocument/2006/relationships/font" Target="fonts/font2.fntdata"/><Relationship Id="rId41" Type="http://schemas.openxmlformats.org/officeDocument/2006/relationships/font" Target="fonts/font2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key with a house shaped keychain&#10;&#10;Description automatically generated">
            <a:extLst>
              <a:ext uri="{FF2B5EF4-FFF2-40B4-BE49-F238E27FC236}">
                <a16:creationId xmlns:a16="http://schemas.microsoft.com/office/drawing/2014/main" id="{CFBDD23A-42AF-A796-4199-846FB20CDC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3" r="3623"/>
          <a:stretch/>
        </p:blipFill>
        <p:spPr>
          <a:xfrm>
            <a:off x="1" y="0"/>
            <a:ext cx="18287996" cy="10287000"/>
          </a:xfrm>
          <a:prstGeom prst="rect">
            <a:avLst/>
          </a:prstGeom>
        </p:spPr>
      </p:pic>
      <p:sp>
        <p:nvSpPr>
          <p:cNvPr id="5" name="Freeform 5">
            <a:extLst>
              <a:ext uri="{FF2B5EF4-FFF2-40B4-BE49-F238E27FC236}">
                <a16:creationId xmlns:a16="http://schemas.microsoft.com/office/drawing/2014/main" id="{F9D328BB-54C5-A8B0-F58F-1B505CFAE43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" y="0"/>
            <a:ext cx="18287996" cy="10287000"/>
          </a:xfrm>
          <a:custGeom>
            <a:avLst/>
            <a:gdLst/>
            <a:ahLst/>
            <a:cxnLst/>
            <a:rect l="l" t="t" r="r" b="b"/>
            <a:pathLst>
              <a:path w="4816592" h="2709333">
                <a:moveTo>
                  <a:pt x="0" y="0"/>
                </a:moveTo>
                <a:lnTo>
                  <a:pt x="4816592" y="0"/>
                </a:lnTo>
                <a:lnTo>
                  <a:pt x="4816592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162A4C">
              <a:alpha val="45000"/>
            </a:srgbClr>
          </a:solidFill>
        </p:spPr>
        <p:txBody>
          <a:bodyPr/>
          <a:lstStyle/>
          <a:p>
            <a:endParaRPr lang="en-US" sz="270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1742025E-4C92-668A-14F8-6BA586981723}"/>
              </a:ext>
            </a:extLst>
          </p:cNvPr>
          <p:cNvGrpSpPr/>
          <p:nvPr/>
        </p:nvGrpSpPr>
        <p:grpSpPr>
          <a:xfrm>
            <a:off x="3651878" y="2291618"/>
            <a:ext cx="10984247" cy="5892343"/>
            <a:chOff x="0" y="0"/>
            <a:chExt cx="14645662" cy="7856456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C4B7621-A095-6853-ED00-423EC200493B}"/>
                </a:ext>
              </a:extLst>
            </p:cNvPr>
            <p:cNvSpPr/>
            <p:nvPr/>
          </p:nvSpPr>
          <p:spPr>
            <a:xfrm>
              <a:off x="0" y="0"/>
              <a:ext cx="14645662" cy="6370863"/>
            </a:xfrm>
            <a:custGeom>
              <a:avLst/>
              <a:gdLst/>
              <a:ahLst/>
              <a:cxnLst/>
              <a:rect l="l" t="t" r="r" b="b"/>
              <a:pathLst>
                <a:path w="14645662" h="6370863">
                  <a:moveTo>
                    <a:pt x="0" y="0"/>
                  </a:moveTo>
                  <a:lnTo>
                    <a:pt x="14645662" y="0"/>
                  </a:lnTo>
                  <a:lnTo>
                    <a:pt x="14645662" y="6370863"/>
                  </a:lnTo>
                  <a:lnTo>
                    <a:pt x="0" y="63708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791302B8-7465-4A64-405C-96E201987D0E}"/>
                </a:ext>
              </a:extLst>
            </p:cNvPr>
            <p:cNvSpPr txBox="1"/>
            <p:nvPr/>
          </p:nvSpPr>
          <p:spPr>
            <a:xfrm>
              <a:off x="3409140" y="6963989"/>
              <a:ext cx="7827384" cy="892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</a:pPr>
              <a:r>
                <a:rPr lang="en-US" sz="2700" i="1" dirty="0">
                  <a:solidFill>
                    <a:srgbClr val="FFFFFF"/>
                  </a:solidFill>
                  <a:latin typeface="Avenir Italics"/>
                  <a:ea typeface="Avenir Italics"/>
                  <a:cs typeface="Avenir Italics"/>
                  <a:sym typeface="Avenir Italics"/>
                </a:rPr>
                <a:t>Where Luxury meets Lifestyle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2067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1864606" y="2705100"/>
            <a:ext cx="12156194" cy="6093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 defTabSz="740663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20"/>
            </a:pPr>
            <a:r>
              <a:rPr lang="en-US" sz="2400" dirty="0">
                <a:latin typeface="Avenir Book" panose="02000503020000020003" pitchFamily="2" charset="0"/>
              </a:rPr>
              <a:t>Inspection Issues</a:t>
            </a:r>
          </a:p>
          <a:p>
            <a:pPr marL="285750" indent="-285750" defTabSz="740663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20"/>
            </a:pPr>
            <a:r>
              <a:rPr lang="en-US" sz="2400" dirty="0">
                <a:latin typeface="Avenir Book" panose="02000503020000020003" pitchFamily="2" charset="0"/>
              </a:rPr>
              <a:t>Problem Solving</a:t>
            </a:r>
          </a:p>
          <a:p>
            <a:pPr marL="285750" indent="-285750" defTabSz="740663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20"/>
            </a:pPr>
            <a:r>
              <a:rPr lang="en-US" sz="2400" dirty="0">
                <a:latin typeface="Avenir Book" panose="02000503020000020003" pitchFamily="2" charset="0"/>
              </a:rPr>
              <a:t>Conflict Resolution </a:t>
            </a:r>
          </a:p>
          <a:p>
            <a:pPr marL="285750" indent="-285750" defTabSz="740663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20"/>
            </a:pPr>
            <a:r>
              <a:rPr lang="en-US" sz="2400" dirty="0">
                <a:latin typeface="Avenir Book" panose="02000503020000020003" pitchFamily="2" charset="0"/>
              </a:rPr>
              <a:t>Survey Boundary Questions</a:t>
            </a:r>
          </a:p>
          <a:p>
            <a:pPr marL="285750" indent="-285750" defTabSz="740663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20"/>
            </a:pPr>
            <a:r>
              <a:rPr lang="en-US" sz="2400" dirty="0">
                <a:latin typeface="Avenir Book" panose="02000503020000020003" pitchFamily="2" charset="0"/>
              </a:rPr>
              <a:t>Tenant in possession</a:t>
            </a:r>
          </a:p>
          <a:p>
            <a:pPr marL="285750" indent="-285750" defTabSz="740663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20"/>
            </a:pPr>
            <a:r>
              <a:rPr lang="en-US" sz="2400" dirty="0">
                <a:latin typeface="Avenir Book" panose="02000503020000020003" pitchFamily="2" charset="0"/>
              </a:rPr>
              <a:t>Permit / Code / Association Violations, Estoppels</a:t>
            </a:r>
          </a:p>
          <a:p>
            <a:pPr marL="285750" indent="-285750" defTabSz="740663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20"/>
            </a:pPr>
            <a:r>
              <a:rPr lang="en-US" sz="2400" dirty="0">
                <a:latin typeface="Avenir Book" panose="02000503020000020003" pitchFamily="2" charset="0"/>
              </a:rPr>
              <a:t>Search results</a:t>
            </a:r>
          </a:p>
          <a:p>
            <a:pPr marL="656083" lvl="1" indent="-285750" defTabSz="740663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20"/>
            </a:pPr>
            <a:r>
              <a:rPr lang="en-US" sz="2400" dirty="0">
                <a:latin typeface="Avenir Book" panose="02000503020000020003" pitchFamily="2" charset="0"/>
              </a:rPr>
              <a:t>Municipal violations / liens</a:t>
            </a:r>
          </a:p>
          <a:p>
            <a:pPr marL="656083" lvl="1" indent="-285750" defTabSz="740663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20"/>
            </a:pPr>
            <a:r>
              <a:rPr lang="en-US" sz="2400" dirty="0">
                <a:latin typeface="Avenir Book" panose="02000503020000020003" pitchFamily="2" charset="0"/>
              </a:rPr>
              <a:t>Water balances </a:t>
            </a:r>
          </a:p>
          <a:p>
            <a:pPr marL="656083" lvl="1" indent="-285750" defTabSz="740663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20"/>
            </a:pPr>
            <a:r>
              <a:rPr lang="en-US" sz="2400" dirty="0">
                <a:latin typeface="Avenir Book" panose="02000503020000020003" pitchFamily="2" charset="0"/>
              </a:rPr>
              <a:t>Potential liens</a:t>
            </a:r>
          </a:p>
          <a:p>
            <a:pPr marL="656083" lvl="1" indent="-285750" defTabSz="740663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20"/>
            </a:pPr>
            <a:r>
              <a:rPr lang="en-US" sz="2400" dirty="0">
                <a:latin typeface="Avenir Book" panose="02000503020000020003" pitchFamily="2" charset="0"/>
              </a:rPr>
              <a:t>Title Issues</a:t>
            </a:r>
          </a:p>
          <a:p>
            <a:pPr marL="656083" lvl="1" indent="-285750" defTabSz="740663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20"/>
            </a:pPr>
            <a:r>
              <a:rPr lang="en-US" sz="2400" dirty="0">
                <a:latin typeface="Avenir Book" panose="02000503020000020003" pitchFamily="2" charset="0"/>
              </a:rPr>
              <a:t>Notice of Commencement, contractors, balanced owed, Waiver and release of lien rights, sufficient funds from association</a:t>
            </a:r>
          </a:p>
          <a:p>
            <a:pPr marL="656083" lvl="1" indent="-285750" defTabSz="740663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20"/>
            </a:pPr>
            <a:r>
              <a:rPr lang="en-US" sz="2400" dirty="0">
                <a:latin typeface="Avenir Book" panose="02000503020000020003" pitchFamily="2" charset="0"/>
              </a:rPr>
              <a:t>Probate, </a:t>
            </a:r>
            <a:r>
              <a:rPr lang="en-US" sz="2400" dirty="0" err="1">
                <a:latin typeface="Avenir Book" panose="02000503020000020003" pitchFamily="2" charset="0"/>
              </a:rPr>
              <a:t>lis</a:t>
            </a:r>
            <a:r>
              <a:rPr lang="en-US" sz="2400" dirty="0">
                <a:latin typeface="Avenir Book" panose="02000503020000020003" pitchFamily="2" charset="0"/>
              </a:rPr>
              <a:t> pendens, and other title issues that may potentially delay closing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1822225E-AA17-9C12-E82E-20C4A2DD1C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153400" y="-190500"/>
            <a:ext cx="11856098" cy="12042649"/>
          </a:xfrm>
          <a:custGeom>
            <a:avLst/>
            <a:gdLst/>
            <a:ahLst/>
            <a:cxnLst/>
            <a:rect l="l" t="t" r="r" b="b"/>
            <a:pathLst>
              <a:path w="9578212" h="10287000">
                <a:moveTo>
                  <a:pt x="0" y="0"/>
                </a:moveTo>
                <a:lnTo>
                  <a:pt x="9578212" y="0"/>
                </a:lnTo>
                <a:lnTo>
                  <a:pt x="957821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965E80C8-2979-2E7C-DCFC-10109D3221FE}"/>
              </a:ext>
            </a:extLst>
          </p:cNvPr>
          <p:cNvSpPr txBox="1"/>
          <p:nvPr/>
        </p:nvSpPr>
        <p:spPr>
          <a:xfrm>
            <a:off x="1200198" y="1104900"/>
            <a:ext cx="15887603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b="1" dirty="0">
                <a:latin typeface="Avenir Heavy" panose="02000503020000020003" pitchFamily="2" charset="0"/>
              </a:rPr>
              <a:t>Managing the Transaction Cont.</a:t>
            </a:r>
          </a:p>
        </p:txBody>
      </p:sp>
    </p:spTree>
    <p:extLst>
      <p:ext uri="{BB962C8B-B14F-4D97-AF65-F5344CB8AC3E}">
        <p14:creationId xmlns:p14="http://schemas.microsoft.com/office/powerpoint/2010/main" val="3568999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/>
          <p:cNvSpPr txBox="1"/>
          <p:nvPr/>
        </p:nvSpPr>
        <p:spPr>
          <a:xfrm>
            <a:off x="8740004" y="1091136"/>
            <a:ext cx="8605021" cy="18248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6600" b="1" dirty="0">
                <a:solidFill>
                  <a:schemeClr val="tx1"/>
                </a:solidFill>
                <a:latin typeface="Avenir Black" panose="02000503020000020003" pitchFamily="2" charset="0"/>
              </a:rPr>
              <a:t>Relationships—It takes a village!</a:t>
            </a:r>
            <a:endParaRPr lang="en-US" sz="6600" dirty="0">
              <a:solidFill>
                <a:srgbClr val="1566A8"/>
              </a:solidFill>
              <a:latin typeface="HK Grotesk Bold"/>
              <a:ea typeface="HK Grotesk Bold"/>
              <a:cs typeface="HK Grotesk Bold"/>
              <a:sym typeface="HK Grotesk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8718233" y="3072336"/>
            <a:ext cx="8309161" cy="6262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  <a:defRPr sz="2000"/>
            </a:pPr>
            <a:r>
              <a:rPr lang="en-US" sz="2400" dirty="0">
                <a:latin typeface="Avenir Book" panose="02000503020000020003" pitchFamily="2" charset="0"/>
              </a:rPr>
              <a:t>Other Realtors / Agents</a:t>
            </a:r>
          </a:p>
          <a:p>
            <a:pPr marL="800100" lvl="1" indent="-342900">
              <a:lnSpc>
                <a:spcPts val="3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pPr>
            <a:r>
              <a:rPr lang="en-US" sz="2400" dirty="0">
                <a:latin typeface="Avenir Book" panose="02000503020000020003" pitchFamily="2" charset="0"/>
              </a:rPr>
              <a:t>Respect within the Industry</a:t>
            </a:r>
          </a:p>
          <a:p>
            <a:pPr marL="800100" lvl="1" indent="-342900">
              <a:lnSpc>
                <a:spcPts val="3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pPr>
            <a:r>
              <a:rPr lang="en-US" sz="2400" dirty="0">
                <a:latin typeface="Avenir Book" panose="02000503020000020003" pitchFamily="2" charset="0"/>
              </a:rPr>
              <a:t>Willingness of other agents to partner with you on a transaction</a:t>
            </a:r>
          </a:p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  <a:defRPr sz="2000"/>
            </a:pPr>
            <a:r>
              <a:rPr lang="en-US" sz="2400" dirty="0">
                <a:latin typeface="Avenir Book" panose="02000503020000020003" pitchFamily="2" charset="0"/>
              </a:rPr>
              <a:t>Consumers</a:t>
            </a:r>
          </a:p>
          <a:p>
            <a:pPr marL="800100" lvl="1" indent="-342900">
              <a:lnSpc>
                <a:spcPts val="3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pPr>
            <a:r>
              <a:rPr lang="en-US" sz="2400" dirty="0">
                <a:latin typeface="Avenir Book" panose="02000503020000020003" pitchFamily="2" charset="0"/>
              </a:rPr>
              <a:t>Respected within the community</a:t>
            </a:r>
          </a:p>
          <a:p>
            <a:pPr marL="800100" lvl="1" indent="-342900">
              <a:lnSpc>
                <a:spcPts val="3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pPr>
            <a:r>
              <a:rPr lang="en-US" sz="2400" dirty="0">
                <a:latin typeface="Avenir Book" panose="02000503020000020003" pitchFamily="2" charset="0"/>
              </a:rPr>
              <a:t>Referrals because of a job well done</a:t>
            </a:r>
          </a:p>
          <a:p>
            <a:pPr marL="800100" lvl="1" indent="-342900">
              <a:lnSpc>
                <a:spcPts val="3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pPr>
            <a:r>
              <a:rPr lang="en-US" sz="2400" dirty="0">
                <a:latin typeface="Avenir Book" panose="02000503020000020003" pitchFamily="2" charset="0"/>
              </a:rPr>
              <a:t>Consumers sharing of potential future listings creating off market opportunities without competition </a:t>
            </a:r>
          </a:p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  <a:defRPr sz="2000"/>
            </a:pPr>
            <a:r>
              <a:rPr lang="en-US" sz="2400" dirty="0">
                <a:latin typeface="Avenir Book" panose="02000503020000020003" pitchFamily="2" charset="0"/>
              </a:rPr>
              <a:t>Vendors / Trades</a:t>
            </a:r>
          </a:p>
          <a:p>
            <a:pPr marL="800100" lvl="1" indent="-342900">
              <a:lnSpc>
                <a:spcPts val="3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pPr>
            <a:r>
              <a:rPr lang="en-US" sz="2400" dirty="0">
                <a:latin typeface="Avenir Book" panose="02000503020000020003" pitchFamily="2" charset="0"/>
              </a:rPr>
              <a:t>Years of vetting trades to develop a pool of trusted experts in their respective fields</a:t>
            </a:r>
          </a:p>
          <a:p>
            <a:pPr marL="800100" lvl="1" indent="-342900">
              <a:lnSpc>
                <a:spcPts val="3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pPr>
            <a:r>
              <a:rPr lang="en-US" sz="2400" dirty="0">
                <a:latin typeface="Avenir Book" panose="02000503020000020003" pitchFamily="2" charset="0"/>
              </a:rPr>
              <a:t>Prioritization for a quick turn around when needed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774A6DC7-48B2-0A99-C05D-C7D37E2C931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4" r="20784"/>
          <a:stretch/>
        </p:blipFill>
        <p:spPr>
          <a:xfrm>
            <a:off x="0" y="0"/>
            <a:ext cx="7992933" cy="10292443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E3EA311D-27BA-A9B3-8C14-7B083764276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5352" y="490057"/>
            <a:ext cx="609600" cy="619192"/>
          </a:xfrm>
          <a:custGeom>
            <a:avLst/>
            <a:gdLst/>
            <a:ahLst/>
            <a:cxnLst/>
            <a:rect l="l" t="t" r="r" b="b"/>
            <a:pathLst>
              <a:path w="9578212" h="10287000">
                <a:moveTo>
                  <a:pt x="0" y="0"/>
                </a:moveTo>
                <a:lnTo>
                  <a:pt x="9578212" y="0"/>
                </a:lnTo>
                <a:lnTo>
                  <a:pt x="957821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/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226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8153400" y="3285233"/>
            <a:ext cx="9601201" cy="50695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defTabSz="713231">
              <a:lnSpc>
                <a:spcPts val="35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1950"/>
            </a:pPr>
            <a:r>
              <a:rPr lang="en-US" sz="2400" dirty="0">
                <a:latin typeface="Avenir Book" panose="02000503020000020003" pitchFamily="2" charset="0"/>
              </a:rPr>
              <a:t>Following Closing</a:t>
            </a:r>
          </a:p>
          <a:p>
            <a:pPr marL="699516" lvl="1" indent="-342900" defTabSz="713231">
              <a:lnSpc>
                <a:spcPts val="35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950"/>
            </a:pPr>
            <a:r>
              <a:rPr lang="en-US" sz="2400" dirty="0">
                <a:latin typeface="Avenir Book" panose="02000503020000020003" pitchFamily="2" charset="0"/>
              </a:rPr>
              <a:t>Ensuring all is as expected in your new home</a:t>
            </a:r>
          </a:p>
          <a:p>
            <a:pPr marL="699516" lvl="1" indent="-342900" defTabSz="713231">
              <a:lnSpc>
                <a:spcPts val="35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950"/>
            </a:pPr>
            <a:r>
              <a:rPr lang="en-US" sz="2400" dirty="0">
                <a:latin typeface="Avenir Book" panose="02000503020000020003" pitchFamily="2" charset="0"/>
              </a:rPr>
              <a:t>Vendor recommendations for on going home care / projects</a:t>
            </a:r>
          </a:p>
          <a:p>
            <a:pPr marL="699516" lvl="1" indent="-342900" defTabSz="713231">
              <a:lnSpc>
                <a:spcPts val="35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950"/>
            </a:pPr>
            <a:r>
              <a:rPr lang="en-US" sz="2400" dirty="0">
                <a:latin typeface="Avenir Book" panose="02000503020000020003" pitchFamily="2" charset="0"/>
              </a:rPr>
              <a:t>Your homestead resource </a:t>
            </a:r>
          </a:p>
          <a:p>
            <a:pPr marL="1056132" lvl="2" indent="-342900" defTabSz="713231">
              <a:lnSpc>
                <a:spcPts val="35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950"/>
            </a:pPr>
            <a:r>
              <a:rPr lang="en-US" sz="2400" dirty="0">
                <a:latin typeface="Avenir Book" panose="02000503020000020003" pitchFamily="2" charset="0"/>
              </a:rPr>
              <a:t>Guidance on filing homestead and/or transferring homestead </a:t>
            </a:r>
          </a:p>
          <a:p>
            <a:pPr marL="342900" indent="-342900" defTabSz="713231">
              <a:lnSpc>
                <a:spcPts val="35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1950"/>
            </a:pPr>
            <a:r>
              <a:rPr lang="en-US" sz="2400" dirty="0">
                <a:latin typeface="Avenir Book" panose="02000503020000020003" pitchFamily="2" charset="0"/>
              </a:rPr>
              <a:t>Testimonials</a:t>
            </a:r>
          </a:p>
          <a:p>
            <a:pPr marL="342900" indent="-342900" defTabSz="713231">
              <a:lnSpc>
                <a:spcPts val="35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1950"/>
            </a:pPr>
            <a:r>
              <a:rPr lang="en-US" sz="2400" dirty="0">
                <a:latin typeface="Avenir Book" panose="02000503020000020003" pitchFamily="2" charset="0"/>
              </a:rPr>
              <a:t>Keeping you informed about trends</a:t>
            </a:r>
          </a:p>
          <a:p>
            <a:pPr marL="342900" indent="-342900" defTabSz="713231">
              <a:lnSpc>
                <a:spcPts val="35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1950"/>
            </a:pPr>
            <a:r>
              <a:rPr lang="en-US" sz="2400" dirty="0">
                <a:latin typeface="Avenir Book" panose="02000503020000020003" pitchFamily="2" charset="0"/>
              </a:rPr>
              <a:t>Monthly market reports and news you can use</a:t>
            </a:r>
          </a:p>
          <a:p>
            <a:pPr marL="342900" indent="-342900" defTabSz="713231">
              <a:lnSpc>
                <a:spcPts val="35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1950"/>
            </a:pPr>
            <a:r>
              <a:rPr lang="en-US" sz="2400" dirty="0">
                <a:latin typeface="Avenir Book" panose="02000503020000020003" pitchFamily="2" charset="0"/>
              </a:rPr>
              <a:t>Client appreciation parties </a:t>
            </a:r>
          </a:p>
          <a:p>
            <a:pPr marL="342900" indent="-342900" defTabSz="713231">
              <a:lnSpc>
                <a:spcPts val="35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1950"/>
            </a:pPr>
            <a:r>
              <a:rPr lang="en-US" sz="2400" dirty="0">
                <a:latin typeface="Avenir Book" panose="02000503020000020003" pitchFamily="2" charset="0"/>
              </a:rPr>
              <a:t>A continuing relationship and resource for all things real estate</a:t>
            </a:r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965E80C8-2979-2E7C-DCFC-10109D3221FE}"/>
              </a:ext>
            </a:extLst>
          </p:cNvPr>
          <p:cNvSpPr txBox="1"/>
          <p:nvPr/>
        </p:nvSpPr>
        <p:spPr>
          <a:xfrm>
            <a:off x="7861300" y="1409700"/>
            <a:ext cx="10248803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9600" b="1" dirty="0">
                <a:latin typeface="Avenir Heavy" panose="02000503020000020003" pitchFamily="2" charset="0"/>
              </a:rPr>
              <a:t>Post Closing</a:t>
            </a: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A544787C-0200-4E80-C7BD-23DBEC5616F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2866221" y="-266700"/>
            <a:ext cx="11984821" cy="12173397"/>
          </a:xfrm>
          <a:custGeom>
            <a:avLst/>
            <a:gdLst/>
            <a:ahLst/>
            <a:cxnLst/>
            <a:rect l="l" t="t" r="r" b="b"/>
            <a:pathLst>
              <a:path w="9578212" h="10287000">
                <a:moveTo>
                  <a:pt x="0" y="0"/>
                </a:moveTo>
                <a:lnTo>
                  <a:pt x="9578212" y="0"/>
                </a:lnTo>
                <a:lnTo>
                  <a:pt x="957821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913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/>
          <p:cNvSpPr txBox="1"/>
          <p:nvPr/>
        </p:nvSpPr>
        <p:spPr>
          <a:xfrm>
            <a:off x="8944351" y="1641571"/>
            <a:ext cx="8505449" cy="27211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600" b="1" dirty="0">
                <a:latin typeface="Avenir Heavy" panose="02000503020000020003" pitchFamily="2" charset="0"/>
              </a:rPr>
              <a:t>Your Real Estate Resource and Partner</a:t>
            </a:r>
          </a:p>
          <a:p>
            <a:pPr algn="ctr">
              <a:lnSpc>
                <a:spcPts val="8000"/>
              </a:lnSpc>
              <a:spcAft>
                <a:spcPts val="1200"/>
              </a:spcAft>
            </a:pPr>
            <a:r>
              <a:rPr lang="en-US" sz="7200" b="1" dirty="0">
                <a:latin typeface="Avenir Heavy" panose="02000503020000020003" pitchFamily="2" charset="0"/>
              </a:rPr>
              <a:t>Why “Me”</a:t>
            </a:r>
            <a:endParaRPr lang="en-US" sz="7200" dirty="0">
              <a:solidFill>
                <a:srgbClr val="1566A8"/>
              </a:solidFill>
              <a:latin typeface="HK Grotesk Bold"/>
              <a:ea typeface="HK Grotesk Bold"/>
              <a:cs typeface="HK Grotesk Bold"/>
              <a:sym typeface="HK Grotesk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476324" y="4892287"/>
            <a:ext cx="7570533" cy="37564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4200"/>
              </a:lnSpc>
              <a:buSzTx/>
              <a:buNone/>
              <a:defRPr sz="2000" b="1"/>
            </a:pPr>
            <a:r>
              <a:rPr lang="en-US" sz="3200" dirty="0">
                <a:latin typeface="Avenir Light" panose="020B0402020203020204" pitchFamily="34" charset="77"/>
              </a:rPr>
              <a:t>We prioritize building enduring relationships over one transaction or commission. Our aim is to serve as your dedicated real estate resource today and in the future.</a:t>
            </a:r>
          </a:p>
          <a:p>
            <a:pPr marL="0" indent="0" algn="ctr">
              <a:lnSpc>
                <a:spcPts val="4200"/>
              </a:lnSpc>
              <a:buSzTx/>
              <a:buNone/>
              <a:defRPr sz="2000" b="1"/>
            </a:pPr>
            <a:endParaRPr lang="en-US" sz="3200" dirty="0">
              <a:latin typeface="Avenir Light" panose="020B0402020203020204" pitchFamily="34" charset="77"/>
            </a:endParaRPr>
          </a:p>
          <a:p>
            <a:pPr marL="0" indent="0" algn="ctr">
              <a:lnSpc>
                <a:spcPts val="4200"/>
              </a:lnSpc>
              <a:buSzTx/>
              <a:buNone/>
              <a:defRPr sz="2000" b="1"/>
            </a:pPr>
            <a:r>
              <a:rPr lang="en-US" sz="3200" dirty="0">
                <a:latin typeface="Avenir Light" panose="020B0402020203020204" pitchFamily="34" charset="77"/>
              </a:rPr>
              <a:t>Our business thrives on referrals.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E1CFBEB-B151-0540-F0CA-DF32423DB3B3}"/>
              </a:ext>
            </a:extLst>
          </p:cNvPr>
          <p:cNvSpPr/>
          <p:nvPr/>
        </p:nvSpPr>
        <p:spPr>
          <a:xfrm>
            <a:off x="445352" y="490057"/>
            <a:ext cx="609600" cy="619192"/>
          </a:xfrm>
          <a:custGeom>
            <a:avLst/>
            <a:gdLst/>
            <a:ahLst/>
            <a:cxnLst/>
            <a:rect l="l" t="t" r="r" b="b"/>
            <a:pathLst>
              <a:path w="9578212" h="10287000">
                <a:moveTo>
                  <a:pt x="0" y="0"/>
                </a:moveTo>
                <a:lnTo>
                  <a:pt x="9578212" y="0"/>
                </a:lnTo>
                <a:lnTo>
                  <a:pt x="957821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/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53FB12C-5761-44AD-E771-C878604E5CE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6" t="-234" r="10194" b="1350"/>
          <a:stretch/>
        </p:blipFill>
        <p:spPr>
          <a:xfrm>
            <a:off x="-1" y="-24377"/>
            <a:ext cx="8077201" cy="1029867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Freeform 1">
            <a:extLst>
              <a:ext uri="{FF2B5EF4-FFF2-40B4-BE49-F238E27FC236}">
                <a16:creationId xmlns:a16="http://schemas.microsoft.com/office/drawing/2014/main" id="{13C48FE5-CC93-3714-66FE-0F16D9764AA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7752" y="642457"/>
            <a:ext cx="609600" cy="619192"/>
          </a:xfrm>
          <a:custGeom>
            <a:avLst/>
            <a:gdLst/>
            <a:ahLst/>
            <a:cxnLst/>
            <a:rect l="l" t="t" r="r" b="b"/>
            <a:pathLst>
              <a:path w="9578212" h="10287000">
                <a:moveTo>
                  <a:pt x="0" y="0"/>
                </a:moveTo>
                <a:lnTo>
                  <a:pt x="9578212" y="0"/>
                </a:lnTo>
                <a:lnTo>
                  <a:pt x="957821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/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680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A505C101-51F4-D520-D460-CC619372022E}"/>
              </a:ext>
            </a:extLst>
          </p:cNvPr>
          <p:cNvSpPr txBox="1"/>
          <p:nvPr/>
        </p:nvSpPr>
        <p:spPr>
          <a:xfrm>
            <a:off x="781050" y="2505719"/>
            <a:ext cx="7665116" cy="6676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  <a:spcAft>
                <a:spcPts val="900"/>
              </a:spcAft>
            </a:pPr>
            <a:r>
              <a:rPr lang="en-US" sz="2600" b="1" spc="241" dirty="0">
                <a:latin typeface="Avenir Light"/>
                <a:ea typeface="Avenir Light"/>
                <a:cs typeface="Avenir Light"/>
                <a:sym typeface="Avenir Light"/>
              </a:rPr>
              <a:t>Name:</a:t>
            </a:r>
          </a:p>
          <a:p>
            <a:pPr algn="l">
              <a:lnSpc>
                <a:spcPts val="3640"/>
              </a:lnSpc>
              <a:spcAft>
                <a:spcPts val="900"/>
              </a:spcAft>
            </a:pPr>
            <a:endParaRPr lang="en-US" sz="2600" b="1" spc="241" dirty="0">
              <a:latin typeface="Avenir"/>
              <a:ea typeface="Avenir"/>
              <a:cs typeface="Avenir"/>
              <a:sym typeface="Avenir"/>
            </a:endParaRPr>
          </a:p>
          <a:p>
            <a:pPr algn="l">
              <a:lnSpc>
                <a:spcPts val="3640"/>
              </a:lnSpc>
              <a:spcAft>
                <a:spcPts val="900"/>
              </a:spcAft>
            </a:pPr>
            <a:r>
              <a:rPr lang="en-US" sz="2600" b="1" spc="241" dirty="0">
                <a:latin typeface="Avenir Light"/>
                <a:ea typeface="Avenir Light"/>
                <a:cs typeface="Avenir Light"/>
                <a:sym typeface="Avenir Light"/>
              </a:rPr>
              <a:t>Bio: </a:t>
            </a:r>
          </a:p>
          <a:p>
            <a:pPr algn="l">
              <a:lnSpc>
                <a:spcPts val="3640"/>
              </a:lnSpc>
              <a:spcAft>
                <a:spcPts val="900"/>
              </a:spcAft>
            </a:pPr>
            <a:endParaRPr lang="en-US" sz="2600" b="1" spc="241" dirty="0">
              <a:latin typeface="Avenir Light"/>
              <a:ea typeface="Avenir Light"/>
              <a:cs typeface="Avenir Light"/>
              <a:sym typeface="Avenir Light"/>
            </a:endParaRPr>
          </a:p>
          <a:p>
            <a:pPr algn="l">
              <a:lnSpc>
                <a:spcPts val="3640"/>
              </a:lnSpc>
              <a:spcAft>
                <a:spcPts val="900"/>
              </a:spcAft>
            </a:pPr>
            <a:r>
              <a:rPr lang="en-US" sz="2600" b="1" spc="241" dirty="0">
                <a:latin typeface="Avenir Light"/>
                <a:ea typeface="Avenir Light"/>
                <a:cs typeface="Avenir Light"/>
                <a:sym typeface="Avenir Light"/>
              </a:rPr>
              <a:t>Contact Information: </a:t>
            </a:r>
          </a:p>
          <a:p>
            <a:pPr algn="l">
              <a:lnSpc>
                <a:spcPts val="3640"/>
              </a:lnSpc>
              <a:spcAft>
                <a:spcPts val="900"/>
              </a:spcAft>
            </a:pPr>
            <a:r>
              <a:rPr lang="en-US" sz="2600" b="1" spc="241" dirty="0">
                <a:latin typeface="Avenir"/>
                <a:ea typeface="Avenir"/>
                <a:cs typeface="Avenir"/>
                <a:sym typeface="Avenir"/>
              </a:rPr>
              <a:t>#</a:t>
            </a:r>
          </a:p>
          <a:p>
            <a:pPr algn="l">
              <a:lnSpc>
                <a:spcPts val="3640"/>
              </a:lnSpc>
              <a:spcAft>
                <a:spcPts val="900"/>
              </a:spcAft>
            </a:pPr>
            <a:r>
              <a:rPr lang="en-US" sz="2600" b="1" spc="241" dirty="0">
                <a:latin typeface="Avenir"/>
                <a:ea typeface="Avenir"/>
                <a:cs typeface="Avenir"/>
                <a:sym typeface="Avenir"/>
              </a:rPr>
              <a:t>email </a:t>
            </a:r>
          </a:p>
          <a:p>
            <a:pPr algn="l">
              <a:lnSpc>
                <a:spcPts val="3640"/>
              </a:lnSpc>
              <a:spcAft>
                <a:spcPts val="900"/>
              </a:spcAft>
            </a:pPr>
            <a:endParaRPr lang="en-US" sz="2600" b="1" spc="241" dirty="0">
              <a:latin typeface="Avenir"/>
              <a:ea typeface="Avenir"/>
              <a:cs typeface="Avenir"/>
              <a:sym typeface="Avenir"/>
            </a:endParaRPr>
          </a:p>
          <a:p>
            <a:pPr algn="l">
              <a:lnSpc>
                <a:spcPts val="3640"/>
              </a:lnSpc>
              <a:spcAft>
                <a:spcPts val="900"/>
              </a:spcAft>
            </a:pPr>
            <a:r>
              <a:rPr lang="en-US" sz="2600" b="1" spc="241" dirty="0">
                <a:latin typeface="Avenir Light"/>
                <a:ea typeface="Avenir Light"/>
                <a:cs typeface="Avenir Light"/>
                <a:sym typeface="Avenir Light"/>
              </a:rPr>
              <a:t>Professional Experience &amp;</a:t>
            </a:r>
            <a:r>
              <a:rPr lang="en-US" sz="2600" b="1" spc="241" dirty="0">
                <a:latin typeface="Avenir"/>
                <a:ea typeface="Avenir Light"/>
                <a:cs typeface="Avenir Light"/>
                <a:sym typeface="Avenir"/>
              </a:rPr>
              <a:t> </a:t>
            </a:r>
            <a:r>
              <a:rPr lang="en-US" sz="2600" b="1" spc="241" dirty="0">
                <a:latin typeface="Avenir Light"/>
                <a:ea typeface="Avenir Light"/>
                <a:cs typeface="Avenir Light"/>
                <a:sym typeface="Avenir Light"/>
              </a:rPr>
              <a:t>Years in Real Estate: </a:t>
            </a:r>
          </a:p>
          <a:p>
            <a:pPr algn="l">
              <a:lnSpc>
                <a:spcPts val="3640"/>
              </a:lnSpc>
              <a:spcAft>
                <a:spcPts val="900"/>
              </a:spcAft>
            </a:pPr>
            <a:endParaRPr lang="en-US" sz="2600" b="1" spc="241" dirty="0">
              <a:latin typeface="Avenir"/>
              <a:ea typeface="Avenir"/>
              <a:cs typeface="Avenir"/>
              <a:sym typeface="Avenir"/>
            </a:endParaRPr>
          </a:p>
          <a:p>
            <a:pPr algn="l">
              <a:lnSpc>
                <a:spcPts val="3640"/>
              </a:lnSpc>
              <a:spcAft>
                <a:spcPts val="900"/>
              </a:spcAft>
            </a:pPr>
            <a:r>
              <a:rPr lang="en-US" sz="2600" b="1" spc="241" dirty="0">
                <a:latin typeface="Avenir Light"/>
                <a:ea typeface="Avenir Light"/>
                <a:cs typeface="Avenir Light"/>
                <a:sym typeface="Avenir Light"/>
              </a:rPr>
              <a:t>Area of Expertise:</a:t>
            </a:r>
            <a:endParaRPr lang="en-US" sz="2600" b="1" spc="241" dirty="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8" name="Picture 7" descr="Woman with red hair in green top">
            <a:extLst>
              <a:ext uri="{FF2B5EF4-FFF2-40B4-BE49-F238E27FC236}">
                <a16:creationId xmlns:a16="http://schemas.microsoft.com/office/drawing/2014/main" id="{3FC2EA59-0F97-8A28-4ED2-9B7AAD7441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6" t="-884" r="17866" b="-1"/>
          <a:stretch/>
        </p:blipFill>
        <p:spPr>
          <a:xfrm>
            <a:off x="9036714" y="799844"/>
            <a:ext cx="8470236" cy="8687311"/>
          </a:xfrm>
          <a:prstGeom prst="rect">
            <a:avLst/>
          </a:prstGeom>
        </p:spPr>
      </p:pic>
      <p:sp>
        <p:nvSpPr>
          <p:cNvPr id="9" name="TextBox 19">
            <a:extLst>
              <a:ext uri="{FF2B5EF4-FFF2-40B4-BE49-F238E27FC236}">
                <a16:creationId xmlns:a16="http://schemas.microsoft.com/office/drawing/2014/main" id="{8A3CA68A-F33F-7379-B2E2-F92A93F2FB59}"/>
              </a:ext>
            </a:extLst>
          </p:cNvPr>
          <p:cNvSpPr txBox="1"/>
          <p:nvPr/>
        </p:nvSpPr>
        <p:spPr>
          <a:xfrm>
            <a:off x="724752" y="1455233"/>
            <a:ext cx="7290403" cy="9450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150"/>
              </a:lnSpc>
            </a:pPr>
            <a:r>
              <a:rPr lang="en-US" sz="6600" b="1" dirty="0">
                <a:latin typeface="Avenir Heavy" panose="02000503020000020003" pitchFamily="2" charset="0"/>
              </a:rPr>
              <a:t>Get to Know Me</a:t>
            </a:r>
            <a:endParaRPr lang="en-US" sz="6500" dirty="0">
              <a:solidFill>
                <a:srgbClr val="1566A8"/>
              </a:solidFill>
              <a:latin typeface="HK Grotesk Bold"/>
              <a:ea typeface="HK Grotesk Bold"/>
              <a:cs typeface="HK Grotesk Bold"/>
              <a:sym typeface="HK Grotesk Bold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82CC8936-73D2-EF65-8016-31784DDCD77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5352" y="490057"/>
            <a:ext cx="609600" cy="619192"/>
          </a:xfrm>
          <a:custGeom>
            <a:avLst/>
            <a:gdLst/>
            <a:ahLst/>
            <a:cxnLst/>
            <a:rect l="l" t="t" r="r" b="b"/>
            <a:pathLst>
              <a:path w="9578212" h="10287000">
                <a:moveTo>
                  <a:pt x="0" y="0"/>
                </a:moveTo>
                <a:lnTo>
                  <a:pt x="9578212" y="0"/>
                </a:lnTo>
                <a:lnTo>
                  <a:pt x="957821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/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9"/>
          <p:cNvSpPr txBox="1"/>
          <p:nvPr/>
        </p:nvSpPr>
        <p:spPr>
          <a:xfrm>
            <a:off x="1155763" y="921833"/>
            <a:ext cx="15976474" cy="9450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50"/>
              </a:lnSpc>
            </a:pPr>
            <a:r>
              <a:rPr lang="en-US" sz="6600" b="1" dirty="0">
                <a:latin typeface="Avenir Heavy" panose="02000503020000020003" pitchFamily="2" charset="0"/>
              </a:rPr>
              <a:t>What Some of My Clients Have to Say</a:t>
            </a:r>
            <a:endParaRPr lang="en-US" sz="6500" dirty="0">
              <a:solidFill>
                <a:srgbClr val="1566A8"/>
              </a:solidFill>
              <a:latin typeface="HK Grotesk Bold"/>
              <a:ea typeface="HK Grotesk Bold"/>
              <a:cs typeface="HK Grotesk Bold"/>
              <a:sym typeface="HK Grotesk Bold"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66485AFA-5B5A-9206-A498-82B2F8443B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5352" y="490057"/>
            <a:ext cx="609600" cy="619192"/>
          </a:xfrm>
          <a:custGeom>
            <a:avLst/>
            <a:gdLst/>
            <a:ahLst/>
            <a:cxnLst/>
            <a:rect l="l" t="t" r="r" b="b"/>
            <a:pathLst>
              <a:path w="9578212" h="10287000">
                <a:moveTo>
                  <a:pt x="0" y="0"/>
                </a:moveTo>
                <a:lnTo>
                  <a:pt x="9578212" y="0"/>
                </a:lnTo>
                <a:lnTo>
                  <a:pt x="957821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/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F24EB3-245F-58BD-ED5F-4369D8FB118C}"/>
              </a:ext>
            </a:extLst>
          </p:cNvPr>
          <p:cNvSpPr txBox="1"/>
          <p:nvPr/>
        </p:nvSpPr>
        <p:spPr>
          <a:xfrm>
            <a:off x="775552" y="2155417"/>
            <a:ext cx="10070248" cy="75344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lIns="182880" tIns="182880" rIns="182880" bIns="182880" rtlCol="0">
            <a:spAutoFit/>
          </a:bodyPr>
          <a:lstStyle/>
          <a:p>
            <a:pPr marL="0" indent="0" algn="ctr" defTabSz="758951">
              <a:lnSpc>
                <a:spcPts val="3500"/>
              </a:lnSpc>
              <a:spcBef>
                <a:spcPts val="800"/>
              </a:spcBef>
              <a:buSzTx/>
              <a:buNone/>
              <a:defRPr sz="1577" b="1">
                <a:solidFill>
                  <a:srgbClr val="1A222C"/>
                </a:solidFill>
                <a:latin typeface="Circular"/>
                <a:ea typeface="Circular"/>
                <a:cs typeface="Circular"/>
                <a:sym typeface="Circular"/>
              </a:defRPr>
            </a:pPr>
            <a:r>
              <a:rPr lang="en-US" sz="2200" dirty="0">
                <a:latin typeface="Avenir Book" panose="02000503020000020003" pitchFamily="2" charset="0"/>
              </a:rPr>
              <a:t>Lorem Ipsum</a:t>
            </a:r>
          </a:p>
          <a:p>
            <a:pPr marL="0" indent="0" defTabSz="758951">
              <a:lnSpc>
                <a:spcPts val="3500"/>
              </a:lnSpc>
              <a:spcBef>
                <a:spcPts val="800"/>
              </a:spcBef>
              <a:spcAft>
                <a:spcPts val="600"/>
              </a:spcAft>
              <a:buSzTx/>
              <a:buNone/>
              <a:defRPr sz="1079"/>
            </a:pP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Lorem ipsum odor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amet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consectetuer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adipiscing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elit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. Ex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scelerisque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ut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augue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curabitur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risus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blandit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sed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nibh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. Dictum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arcu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porttitor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maecenas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adipiscing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;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hendrerit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suspendisse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mi porta.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Primis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tristique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fames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purus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fermentum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elit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pellentesque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amet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malesuada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Vivamus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maecenas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ad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commodo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libero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interdum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. Quam id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vivamus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nisl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non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morbi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donec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Potenti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mi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dapibus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luctus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dignissim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pharetra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lobortis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curae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molestie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laoreet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.</a:t>
            </a:r>
          </a:p>
          <a:p>
            <a:pPr marL="0" indent="0" defTabSz="758951">
              <a:lnSpc>
                <a:spcPts val="3500"/>
              </a:lnSpc>
              <a:spcBef>
                <a:spcPts val="800"/>
              </a:spcBef>
              <a:spcAft>
                <a:spcPts val="600"/>
              </a:spcAft>
              <a:buSzTx/>
              <a:buNone/>
              <a:defRPr sz="1079"/>
            </a:pP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Adonec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integer; ex semper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netus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pharetra. Convallis et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ultricies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ante vel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lacus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lectus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lobortis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hendrerit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. Lorem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fusce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fringilla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blandit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rutrum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porttitor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. Dis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inceptos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nibh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pulvinar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hendrerit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cubilia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fames. Magnis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malesuada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inceptos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dignissim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enim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felis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nam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Iaculis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augue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imperdiet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nulla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habitasse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inceptos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hendrerit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Orci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torquent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turpis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mus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faucibus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habitant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primis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sem. Ut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leo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consequat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pellentesque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nulla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malesuada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. Dui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malesuada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accumsan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turpis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primis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ante gravida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faucibus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.</a:t>
            </a:r>
          </a:p>
          <a:p>
            <a:pPr marL="0" indent="0" defTabSz="758951">
              <a:lnSpc>
                <a:spcPts val="3500"/>
              </a:lnSpc>
              <a:spcBef>
                <a:spcPts val="800"/>
              </a:spcBef>
              <a:buSzTx/>
              <a:buNone/>
              <a:defRPr sz="1079"/>
            </a:pP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Tempor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fringilla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nisl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auctor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metus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vestibulum tempus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aliquam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ornare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A51C71-8A32-3F6A-4579-683E93E9D0F7}"/>
              </a:ext>
            </a:extLst>
          </p:cNvPr>
          <p:cNvSpPr txBox="1"/>
          <p:nvPr/>
        </p:nvSpPr>
        <p:spPr>
          <a:xfrm>
            <a:off x="10947400" y="4852186"/>
            <a:ext cx="6565048" cy="25843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lIns="182880" tIns="182880" rIns="182880" bIns="182880" rtlCol="0">
            <a:spAutoFit/>
          </a:bodyPr>
          <a:lstStyle/>
          <a:p>
            <a:pPr algn="ctr">
              <a:lnSpc>
                <a:spcPts val="3500"/>
              </a:lnSpc>
              <a:defRPr b="1">
                <a:solidFill>
                  <a:srgbClr val="1A222C"/>
                </a:solidFill>
                <a:latin typeface="Circular"/>
                <a:ea typeface="Circular"/>
                <a:cs typeface="Circular"/>
                <a:sym typeface="Circular"/>
              </a:defRPr>
            </a:pPr>
            <a:r>
              <a:rPr lang="en-US" sz="2200" dirty="0">
                <a:latin typeface="Avenir Book" panose="02000503020000020003" pitchFamily="2" charset="0"/>
              </a:rPr>
              <a:t>Lorem Ipsum</a:t>
            </a:r>
          </a:p>
          <a:p>
            <a:pPr>
              <a:lnSpc>
                <a:spcPts val="3500"/>
              </a:lnSpc>
              <a:defRPr sz="1600">
                <a:solidFill>
                  <a:srgbClr val="1A222C"/>
                </a:solidFill>
                <a:latin typeface="Circular"/>
                <a:ea typeface="Circular"/>
                <a:cs typeface="Circular"/>
                <a:sym typeface="Circular"/>
              </a:defRPr>
            </a:pP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Lorem ipsum odor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amet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consectetuer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adipiscing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elit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. Ex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scelerisque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ut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augue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curabitur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risus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blandit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sed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nibh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. Dictum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arcu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porttitor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maecenas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adipiscing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;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hendrerit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suspendisse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mi porta</a:t>
            </a:r>
            <a:endParaRPr lang="en-US" sz="2200" dirty="0">
              <a:latin typeface="Avenir Book" panose="02000503020000020003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20470B5-FFED-47FF-59C4-B052561B1451}"/>
              </a:ext>
            </a:extLst>
          </p:cNvPr>
          <p:cNvSpPr txBox="1"/>
          <p:nvPr/>
        </p:nvSpPr>
        <p:spPr>
          <a:xfrm>
            <a:off x="10947400" y="2155417"/>
            <a:ext cx="6565048" cy="25843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lIns="182880" tIns="182880" rIns="182880" bIns="182880" rtlCol="0">
            <a:spAutoFit/>
          </a:bodyPr>
          <a:lstStyle/>
          <a:p>
            <a:pPr algn="ctr">
              <a:lnSpc>
                <a:spcPts val="3500"/>
              </a:lnSpc>
              <a:defRPr b="1">
                <a:solidFill>
                  <a:srgbClr val="1A222C"/>
                </a:solidFill>
                <a:latin typeface="Circular"/>
                <a:ea typeface="Circular"/>
                <a:cs typeface="Circular"/>
                <a:sym typeface="Circular"/>
              </a:defRPr>
            </a:pPr>
            <a:r>
              <a:rPr lang="en-US" sz="2200" dirty="0">
                <a:latin typeface="Avenir Book" panose="02000503020000020003" pitchFamily="2" charset="0"/>
              </a:rPr>
              <a:t>Lorem Ipsum</a:t>
            </a:r>
          </a:p>
          <a:p>
            <a:pPr>
              <a:lnSpc>
                <a:spcPts val="3500"/>
              </a:lnSpc>
              <a:defRPr sz="1600">
                <a:solidFill>
                  <a:srgbClr val="1A222C"/>
                </a:solidFill>
                <a:latin typeface="Circular"/>
                <a:ea typeface="Circular"/>
                <a:cs typeface="Circular"/>
                <a:sym typeface="Circular"/>
              </a:defRPr>
            </a:pP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Lorem ipsum odor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amet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consectetuer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adipiscing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elit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. Ex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scelerisque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ut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augue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curabitur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risus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blandit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sed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nibh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. Dictum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arcu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porttitor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maecenas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adipiscing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;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hendrerit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suspendisse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mi porta.</a:t>
            </a:r>
            <a:endParaRPr lang="en-US" sz="2200" dirty="0">
              <a:latin typeface="Avenir Book" panose="02000503020000020003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E9CCA9E-68EF-21A2-DCE6-0FCFA909A56E}"/>
              </a:ext>
            </a:extLst>
          </p:cNvPr>
          <p:cNvSpPr txBox="1"/>
          <p:nvPr/>
        </p:nvSpPr>
        <p:spPr>
          <a:xfrm>
            <a:off x="10947400" y="7548956"/>
            <a:ext cx="6565048" cy="21355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lIns="182880" tIns="182880" rIns="182880" bIns="182880" rtlCol="0">
            <a:spAutoFit/>
          </a:bodyPr>
          <a:lstStyle/>
          <a:p>
            <a:pPr algn="ctr">
              <a:lnSpc>
                <a:spcPts val="3500"/>
              </a:lnSpc>
              <a:defRPr b="1">
                <a:solidFill>
                  <a:srgbClr val="1A222C"/>
                </a:solidFill>
                <a:latin typeface="Circular"/>
                <a:ea typeface="Circular"/>
                <a:cs typeface="Circular"/>
                <a:sym typeface="Circular"/>
              </a:defRPr>
            </a:pPr>
            <a:r>
              <a:rPr lang="en-US" sz="2200" dirty="0">
                <a:latin typeface="Avenir Book" panose="02000503020000020003" pitchFamily="2" charset="0"/>
              </a:rPr>
              <a:t>Lorem Ipsum</a:t>
            </a:r>
          </a:p>
          <a:p>
            <a:pPr>
              <a:lnSpc>
                <a:spcPts val="3500"/>
              </a:lnSpc>
              <a:defRPr sz="1600">
                <a:solidFill>
                  <a:srgbClr val="1A222C"/>
                </a:solidFill>
                <a:latin typeface="Circular"/>
                <a:ea typeface="Circular"/>
                <a:cs typeface="Circular"/>
                <a:sym typeface="Circular"/>
              </a:defRPr>
            </a:pP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Lorem ipsum odor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amet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consectetuer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adipiscing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elit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. Ex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scelerisque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ut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augue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curabitur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risus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blandit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sed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nibh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. </a:t>
            </a:r>
            <a:endParaRPr lang="en-US" sz="220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864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9"/>
          <p:cNvSpPr txBox="1"/>
          <p:nvPr/>
        </p:nvSpPr>
        <p:spPr>
          <a:xfrm>
            <a:off x="1155763" y="998033"/>
            <a:ext cx="15976474" cy="9450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50"/>
              </a:lnSpc>
            </a:pPr>
            <a:r>
              <a:rPr lang="en-US" sz="6600" b="1" dirty="0">
                <a:latin typeface="Avenir Heavy" panose="02000503020000020003" pitchFamily="2" charset="0"/>
              </a:rPr>
              <a:t>What Some of My Clients Have to Say</a:t>
            </a:r>
            <a:endParaRPr lang="en-US" sz="6500" dirty="0">
              <a:solidFill>
                <a:srgbClr val="1566A8"/>
              </a:solidFill>
              <a:latin typeface="HK Grotesk Bold"/>
              <a:ea typeface="HK Grotesk Bold"/>
              <a:cs typeface="HK Grotesk Bold"/>
              <a:sym typeface="HK Grotesk Bold"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66485AFA-5B5A-9206-A498-82B2F8443B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5352" y="490057"/>
            <a:ext cx="609600" cy="619192"/>
          </a:xfrm>
          <a:custGeom>
            <a:avLst/>
            <a:gdLst/>
            <a:ahLst/>
            <a:cxnLst/>
            <a:rect l="l" t="t" r="r" b="b"/>
            <a:pathLst>
              <a:path w="9578212" h="10287000">
                <a:moveTo>
                  <a:pt x="0" y="0"/>
                </a:moveTo>
                <a:lnTo>
                  <a:pt x="9578212" y="0"/>
                </a:lnTo>
                <a:lnTo>
                  <a:pt x="957821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/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F24EB3-245F-58BD-ED5F-4369D8FB118C}"/>
              </a:ext>
            </a:extLst>
          </p:cNvPr>
          <p:cNvSpPr txBox="1"/>
          <p:nvPr/>
        </p:nvSpPr>
        <p:spPr>
          <a:xfrm>
            <a:off x="8679597" y="2413783"/>
            <a:ext cx="9067800" cy="44823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lIns="182880" tIns="182880" rIns="182880" bIns="182880" rtlCol="0">
            <a:spAutoFit/>
          </a:bodyPr>
          <a:lstStyle/>
          <a:p>
            <a:pPr marL="0" indent="0" algn="ctr" defTabSz="758951">
              <a:lnSpc>
                <a:spcPts val="3500"/>
              </a:lnSpc>
              <a:spcBef>
                <a:spcPts val="800"/>
              </a:spcBef>
              <a:buSzTx/>
              <a:buNone/>
              <a:defRPr sz="1577" b="1">
                <a:solidFill>
                  <a:srgbClr val="1A222C"/>
                </a:solidFill>
                <a:latin typeface="Circular"/>
                <a:ea typeface="Circular"/>
                <a:cs typeface="Circular"/>
                <a:sym typeface="Circular"/>
              </a:defRPr>
            </a:pPr>
            <a:r>
              <a:rPr lang="en-US" sz="2200" dirty="0">
                <a:latin typeface="Avenir Book" panose="02000503020000020003" pitchFamily="2" charset="0"/>
              </a:rPr>
              <a:t>Lorem Ipsum</a:t>
            </a:r>
          </a:p>
          <a:p>
            <a:pPr marL="0" indent="0" defTabSz="758951">
              <a:lnSpc>
                <a:spcPts val="3500"/>
              </a:lnSpc>
              <a:spcBef>
                <a:spcPts val="800"/>
              </a:spcBef>
              <a:spcAft>
                <a:spcPts val="600"/>
              </a:spcAft>
              <a:buSzTx/>
              <a:buNone/>
              <a:defRPr sz="1079"/>
            </a:pP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Lorem ipsum odor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amet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consectetuer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adipiscing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elit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. Ex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scelerisque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ut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augue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curabitur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risus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blandit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sed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nibh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. Dictum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arcu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porttitor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maecenas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adipiscing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;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hendrerit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suspendisse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mi porta.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Primis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tristique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fames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purus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fermentum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elit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pellentesque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amet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malesuada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Vivamus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maecenas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ad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commodo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libero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interdum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. Quam id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vivamus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nisl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non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morbi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donec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Potenti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mi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dapibus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luctus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dignissim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pharetra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lobortis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curae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molestie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laoreet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Adonec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integer; ex semper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netus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pharetra. Convallis et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ultricies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ante vel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lacus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lectus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lobortis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hendrerit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D9CDB2-942D-EF35-C767-E118F690EC62}"/>
              </a:ext>
            </a:extLst>
          </p:cNvPr>
          <p:cNvSpPr txBox="1"/>
          <p:nvPr/>
        </p:nvSpPr>
        <p:spPr>
          <a:xfrm>
            <a:off x="540603" y="2430767"/>
            <a:ext cx="7936647" cy="44823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lIns="182880" tIns="182880" rIns="182880" bIns="182880" rtlCol="0">
            <a:spAutoFit/>
          </a:bodyPr>
          <a:lstStyle/>
          <a:p>
            <a:pPr marL="0" indent="0" algn="ctr" defTabSz="758951">
              <a:lnSpc>
                <a:spcPts val="3500"/>
              </a:lnSpc>
              <a:spcBef>
                <a:spcPts val="800"/>
              </a:spcBef>
              <a:buSzTx/>
              <a:buNone/>
              <a:defRPr sz="1577" b="1">
                <a:solidFill>
                  <a:srgbClr val="1A222C"/>
                </a:solidFill>
                <a:latin typeface="Circular"/>
                <a:ea typeface="Circular"/>
                <a:cs typeface="Circular"/>
                <a:sym typeface="Circular"/>
              </a:defRPr>
            </a:pPr>
            <a:r>
              <a:rPr lang="en-US" sz="2200" dirty="0">
                <a:latin typeface="Avenir Book" panose="02000503020000020003" pitchFamily="2" charset="0"/>
              </a:rPr>
              <a:t>Lorem Ipsum</a:t>
            </a:r>
          </a:p>
          <a:p>
            <a:pPr marL="0" indent="0" defTabSz="758951">
              <a:lnSpc>
                <a:spcPts val="3500"/>
              </a:lnSpc>
              <a:spcBef>
                <a:spcPts val="800"/>
              </a:spcBef>
              <a:spcAft>
                <a:spcPts val="600"/>
              </a:spcAft>
              <a:buSzTx/>
              <a:buNone/>
              <a:defRPr sz="1079"/>
            </a:pP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Lorem ipsum odor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amet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consectetuer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adipiscing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elit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. Ex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scelerisque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ut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augue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curabitur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risus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blandit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sed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nibh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. Dictum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arcu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porttitor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maecenas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adipiscing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;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hendrerit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suspendisse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mi porta.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Primis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tristique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fames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purus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fermentum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elit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pellentesque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amet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malesuada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Vivamus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maecenas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ad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commodo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libero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interdum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. Quam id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vivamus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nisl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non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morbi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donec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Potenti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mi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dapibus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luctus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dignissim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pharetra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lobortis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curae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molestie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laoreet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76AD58-2EEB-FC7F-C7B4-2AA3A70DCFD6}"/>
              </a:ext>
            </a:extLst>
          </p:cNvPr>
          <p:cNvSpPr txBox="1"/>
          <p:nvPr/>
        </p:nvSpPr>
        <p:spPr>
          <a:xfrm>
            <a:off x="8679597" y="7044320"/>
            <a:ext cx="9067801" cy="25843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lIns="182880" tIns="182880" rIns="182880" bIns="182880" rtlCol="0">
            <a:spAutoFit/>
          </a:bodyPr>
          <a:lstStyle/>
          <a:p>
            <a:pPr algn="ctr">
              <a:lnSpc>
                <a:spcPts val="3500"/>
              </a:lnSpc>
              <a:defRPr b="1">
                <a:solidFill>
                  <a:srgbClr val="1A222C"/>
                </a:solidFill>
                <a:latin typeface="Circular"/>
                <a:ea typeface="Circular"/>
                <a:cs typeface="Circular"/>
                <a:sym typeface="Circular"/>
              </a:defRPr>
            </a:pPr>
            <a:r>
              <a:rPr lang="en-US" sz="2200" dirty="0">
                <a:latin typeface="Avenir Book" panose="02000503020000020003" pitchFamily="2" charset="0"/>
              </a:rPr>
              <a:t>Lorem Ipsum</a:t>
            </a:r>
          </a:p>
          <a:p>
            <a:pPr>
              <a:lnSpc>
                <a:spcPts val="3500"/>
              </a:lnSpc>
              <a:defRPr sz="1600">
                <a:solidFill>
                  <a:srgbClr val="1A222C"/>
                </a:solidFill>
                <a:latin typeface="Circular"/>
                <a:ea typeface="Circular"/>
                <a:cs typeface="Circular"/>
                <a:sym typeface="Circular"/>
              </a:defRPr>
            </a:pP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Lorem ipsum odor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amet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consectetuer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adipiscing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elit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. Ex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scelerisque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ut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augue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curabitur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risus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blandit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sed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nibh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. Dictum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arcu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porttitor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maecenas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adipiscing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;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hendrerit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suspendisse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mi porta.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Primis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tristique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fames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purus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fermentum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elit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pellentesque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amet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malesuada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. </a:t>
            </a:r>
            <a:endParaRPr lang="en-US" sz="2200" dirty="0">
              <a:latin typeface="Avenir Book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FBA4B4-49BF-A024-8F60-5390E2F52043}"/>
              </a:ext>
            </a:extLst>
          </p:cNvPr>
          <p:cNvSpPr txBox="1"/>
          <p:nvPr/>
        </p:nvSpPr>
        <p:spPr>
          <a:xfrm>
            <a:off x="540602" y="7033434"/>
            <a:ext cx="7936648" cy="25843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lIns="182880" tIns="182880" rIns="182880" bIns="182880" rtlCol="0">
            <a:spAutoFit/>
          </a:bodyPr>
          <a:lstStyle/>
          <a:p>
            <a:pPr algn="ctr">
              <a:lnSpc>
                <a:spcPts val="3500"/>
              </a:lnSpc>
              <a:defRPr b="1">
                <a:solidFill>
                  <a:srgbClr val="1A222C"/>
                </a:solidFill>
                <a:latin typeface="Circular"/>
                <a:ea typeface="Circular"/>
                <a:cs typeface="Circular"/>
                <a:sym typeface="Circular"/>
              </a:defRPr>
            </a:pPr>
            <a:r>
              <a:rPr lang="en-US" sz="2200" dirty="0">
                <a:latin typeface="Avenir Book" panose="02000503020000020003" pitchFamily="2" charset="0"/>
              </a:rPr>
              <a:t>Lorem Ipsum</a:t>
            </a:r>
          </a:p>
          <a:p>
            <a:pPr>
              <a:lnSpc>
                <a:spcPts val="3500"/>
              </a:lnSpc>
              <a:defRPr sz="1600">
                <a:solidFill>
                  <a:srgbClr val="1A222C"/>
                </a:solidFill>
                <a:latin typeface="Circular"/>
                <a:ea typeface="Circular"/>
                <a:cs typeface="Circular"/>
                <a:sym typeface="Circular"/>
              </a:defRPr>
            </a:pP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Lorem ipsum odor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amet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consectetuer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adipiscing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elit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. Ex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scelerisque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ut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augue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curabitur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risus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blandit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sed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nibh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. Dictum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arcu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porttitor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maecenas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adipiscing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;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hendrerit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venir Book" panose="02000503020000020003" pitchFamily="2" charset="0"/>
              </a:rPr>
              <a:t>suspendisse</a:t>
            </a:r>
            <a:r>
              <a:rPr lang="en-US" sz="2200" dirty="0">
                <a:solidFill>
                  <a:schemeClr val="tx1"/>
                </a:solidFill>
                <a:latin typeface="Avenir Book" panose="02000503020000020003" pitchFamily="2" charset="0"/>
              </a:rPr>
              <a:t> mi porta. </a:t>
            </a:r>
            <a:endParaRPr lang="en-US" sz="220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4130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60957" y="1389731"/>
            <a:ext cx="18166083" cy="174212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indent="0" algn="ctr" defTabSz="1344167">
              <a:lnSpc>
                <a:spcPct val="72000"/>
              </a:lnSpc>
              <a:spcBef>
                <a:spcPts val="1350"/>
              </a:spcBef>
              <a:buNone/>
              <a:defRPr sz="2254"/>
            </a:pPr>
            <a:r>
              <a:rPr sz="3600" b="1" dirty="0">
                <a:latin typeface="Avenir Heavy" panose="02000503020000020003" pitchFamily="2" charset="0"/>
              </a:rPr>
              <a:t>Our relationship begins with business </a:t>
            </a:r>
            <a:r>
              <a:rPr lang="en-US" sz="3600" b="1" dirty="0">
                <a:latin typeface="Avenir Heavy" panose="02000503020000020003" pitchFamily="2" charset="0"/>
              </a:rPr>
              <a:t>and</a:t>
            </a:r>
            <a:r>
              <a:rPr sz="3600" b="1" dirty="0">
                <a:latin typeface="Avenir Heavy" panose="02000503020000020003" pitchFamily="2" charset="0"/>
              </a:rPr>
              <a:t> endures the test of time </a:t>
            </a:r>
          </a:p>
          <a:p>
            <a:pPr marL="0" indent="0" algn="ctr" defTabSz="1344167">
              <a:lnSpc>
                <a:spcPct val="72000"/>
              </a:lnSpc>
              <a:spcBef>
                <a:spcPts val="1350"/>
              </a:spcBef>
              <a:buNone/>
              <a:defRPr sz="2254"/>
            </a:pPr>
            <a:r>
              <a:rPr sz="3600" b="1" dirty="0">
                <a:latin typeface="Avenir Heavy" panose="02000503020000020003" pitchFamily="2" charset="0"/>
              </a:rPr>
              <a:t>through friendship and mutual respect</a:t>
            </a:r>
            <a:r>
              <a:rPr lang="en-US" sz="3600" b="1" dirty="0">
                <a:latin typeface="Avenir Heavy" panose="02000503020000020003" pitchFamily="2" charset="0"/>
              </a:rPr>
              <a:t>.</a:t>
            </a:r>
            <a:endParaRPr sz="3600" b="1" dirty="0">
              <a:latin typeface="Avenir Heavy" panose="02000503020000020003" pitchFamily="2" charset="0"/>
            </a:endParaRPr>
          </a:p>
        </p:txBody>
      </p:sp>
      <p:sp>
        <p:nvSpPr>
          <p:cNvPr id="225" name="TextBox 5"/>
          <p:cNvSpPr txBox="1"/>
          <p:nvPr/>
        </p:nvSpPr>
        <p:spPr>
          <a:xfrm>
            <a:off x="2853687" y="3715290"/>
            <a:ext cx="1258062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8579" rIns="68579">
            <a:spAutoFit/>
          </a:bodyPr>
          <a:lstStyle/>
          <a:p>
            <a:pPr algn="ctr"/>
            <a:r>
              <a:rPr sz="3600" b="1" dirty="0">
                <a:latin typeface="Avenir Heavy" panose="02000503020000020003" pitchFamily="2" charset="0"/>
              </a:rPr>
              <a:t>Now</a:t>
            </a:r>
            <a:r>
              <a:rPr sz="3600" b="1">
                <a:latin typeface="Avenir Heavy" panose="02000503020000020003" pitchFamily="2" charset="0"/>
              </a:rPr>
              <a:t>…let</a:t>
            </a:r>
            <a:r>
              <a:rPr lang="en-US" sz="3600" b="1">
                <a:latin typeface="Avenir Heavy" panose="02000503020000020003" pitchFamily="2" charset="0"/>
              </a:rPr>
              <a:t>'</a:t>
            </a:r>
            <a:r>
              <a:rPr sz="3600" b="1">
                <a:latin typeface="Avenir Heavy" panose="02000503020000020003" pitchFamily="2" charset="0"/>
              </a:rPr>
              <a:t>s </a:t>
            </a:r>
            <a:r>
              <a:rPr sz="3600" b="1" dirty="0">
                <a:latin typeface="Avenir Heavy" panose="02000503020000020003" pitchFamily="2" charset="0"/>
              </a:rPr>
              <a:t>get started </a:t>
            </a:r>
            <a:r>
              <a:rPr lang="en-US" sz="3600" b="1" dirty="0">
                <a:latin typeface="Avenir Heavy" panose="02000503020000020003" pitchFamily="2" charset="0"/>
              </a:rPr>
              <a:t>on</a:t>
            </a:r>
            <a:r>
              <a:rPr sz="3600" b="1" dirty="0">
                <a:latin typeface="Avenir Heavy" panose="02000503020000020003" pitchFamily="2" charset="0"/>
              </a:rPr>
              <a:t> find</a:t>
            </a:r>
            <a:r>
              <a:rPr lang="en-US" sz="3600" b="1" dirty="0">
                <a:latin typeface="Avenir Heavy" panose="02000503020000020003" pitchFamily="2" charset="0"/>
              </a:rPr>
              <a:t>ing</a:t>
            </a:r>
            <a:r>
              <a:rPr sz="3600" b="1" dirty="0">
                <a:latin typeface="Avenir Heavy" panose="02000503020000020003" pitchFamily="2" charset="0"/>
              </a:rPr>
              <a:t> you the right home!</a:t>
            </a:r>
          </a:p>
        </p:txBody>
      </p:sp>
      <p:pic>
        <p:nvPicPr>
          <p:cNvPr id="4" name="Picture 3" descr="A logo with blue and yellow letters&#10;&#10;Description automatically generated">
            <a:extLst>
              <a:ext uri="{FF2B5EF4-FFF2-40B4-BE49-F238E27FC236}">
                <a16:creationId xmlns:a16="http://schemas.microsoft.com/office/drawing/2014/main" id="{AF589067-6B95-3691-7C29-B42333968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797" y="5372100"/>
            <a:ext cx="7772400" cy="283692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view of a city from a balcony&#10;&#10;Description automatically generated">
            <a:extLst>
              <a:ext uri="{FF2B5EF4-FFF2-40B4-BE49-F238E27FC236}">
                <a16:creationId xmlns:a16="http://schemas.microsoft.com/office/drawing/2014/main" id="{DFEF155D-E623-6237-02C1-A16C1901F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0862"/>
            <a:ext cx="18288000" cy="5270499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3070200" y="4511750"/>
            <a:ext cx="5486400" cy="2603982"/>
            <a:chOff x="0" y="-7952"/>
            <a:chExt cx="1269524" cy="1248047"/>
          </a:xfrm>
        </p:grpSpPr>
        <p:sp>
          <p:nvSpPr>
            <p:cNvPr id="14" name="Freeform 14"/>
            <p:cNvSpPr/>
            <p:nvPr/>
          </p:nvSpPr>
          <p:spPr>
            <a:xfrm>
              <a:off x="0" y="-7952"/>
              <a:ext cx="1269524" cy="1248047"/>
            </a:xfrm>
            <a:custGeom>
              <a:avLst/>
              <a:gdLst/>
              <a:ahLst/>
              <a:cxnLst/>
              <a:rect l="l" t="t" r="r" b="b"/>
              <a:pathLst>
                <a:path w="1269524" h="1248047">
                  <a:moveTo>
                    <a:pt x="0" y="0"/>
                  </a:moveTo>
                  <a:lnTo>
                    <a:pt x="1269524" y="0"/>
                  </a:lnTo>
                  <a:lnTo>
                    <a:pt x="1269524" y="1248047"/>
                  </a:lnTo>
                  <a:lnTo>
                    <a:pt x="0" y="1248047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138998" y="1562100"/>
            <a:ext cx="14010005" cy="9444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9600" b="1" dirty="0">
                <a:latin typeface="Avenir Heavy" panose="02000503020000020003" pitchFamily="2" charset="0"/>
              </a:rPr>
              <a:t>Buyer Representation</a:t>
            </a:r>
            <a:endParaRPr lang="en-US" sz="6000" dirty="0">
              <a:solidFill>
                <a:srgbClr val="1566A8"/>
              </a:solidFill>
              <a:latin typeface="HK Grotesk Bold"/>
              <a:ea typeface="HK Grotesk Bold"/>
              <a:cs typeface="HK Grotesk Bold"/>
              <a:sym typeface="HK Grotesk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3925884" y="5205705"/>
            <a:ext cx="3775032" cy="11695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800" b="1" dirty="0">
                <a:latin typeface="Avenir Book" panose="02000503020000020003" pitchFamily="2" charset="0"/>
              </a:rPr>
              <a:t>Why Buyer Representation</a:t>
            </a:r>
          </a:p>
        </p:txBody>
      </p:sp>
      <p:grpSp>
        <p:nvGrpSpPr>
          <p:cNvPr id="2" name="Group 13">
            <a:extLst>
              <a:ext uri="{FF2B5EF4-FFF2-40B4-BE49-F238E27FC236}">
                <a16:creationId xmlns:a16="http://schemas.microsoft.com/office/drawing/2014/main" id="{7CF0AD3D-E993-65D6-689B-BC9733E3CA6C}"/>
              </a:ext>
            </a:extLst>
          </p:cNvPr>
          <p:cNvGrpSpPr/>
          <p:nvPr/>
        </p:nvGrpSpPr>
        <p:grpSpPr>
          <a:xfrm>
            <a:off x="9829799" y="4488489"/>
            <a:ext cx="5486400" cy="2603982"/>
            <a:chOff x="0" y="-7952"/>
            <a:chExt cx="1269524" cy="1248047"/>
          </a:xfrm>
        </p:grpSpPr>
        <p:sp>
          <p:nvSpPr>
            <p:cNvPr id="3" name="Freeform 14">
              <a:extLst>
                <a:ext uri="{FF2B5EF4-FFF2-40B4-BE49-F238E27FC236}">
                  <a16:creationId xmlns:a16="http://schemas.microsoft.com/office/drawing/2014/main" id="{73A0988E-F56A-57B5-B447-375B5372D1D8}"/>
                </a:ext>
              </a:extLst>
            </p:cNvPr>
            <p:cNvSpPr/>
            <p:nvPr/>
          </p:nvSpPr>
          <p:spPr>
            <a:xfrm>
              <a:off x="0" y="-7952"/>
              <a:ext cx="1269524" cy="1248047"/>
            </a:xfrm>
            <a:custGeom>
              <a:avLst/>
              <a:gdLst/>
              <a:ahLst/>
              <a:cxnLst/>
              <a:rect l="l" t="t" r="r" b="b"/>
              <a:pathLst>
                <a:path w="1269524" h="1248047">
                  <a:moveTo>
                    <a:pt x="0" y="0"/>
                  </a:moveTo>
                  <a:lnTo>
                    <a:pt x="1269524" y="0"/>
                  </a:lnTo>
                  <a:lnTo>
                    <a:pt x="1269524" y="1248047"/>
                  </a:lnTo>
                  <a:lnTo>
                    <a:pt x="0" y="1248047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10931567" y="5505965"/>
            <a:ext cx="3282865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000" b="1" dirty="0">
                <a:latin typeface="Avenir Book" panose="02000503020000020003" pitchFamily="2" charset="0"/>
              </a:rPr>
              <a:t>Why “Me”</a:t>
            </a: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35B87FE2-75ED-3D11-AA7A-96C195FD88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5352" y="490057"/>
            <a:ext cx="609600" cy="619192"/>
          </a:xfrm>
          <a:custGeom>
            <a:avLst/>
            <a:gdLst/>
            <a:ahLst/>
            <a:cxnLst/>
            <a:rect l="l" t="t" r="r" b="b"/>
            <a:pathLst>
              <a:path w="9578212" h="10287000">
                <a:moveTo>
                  <a:pt x="0" y="0"/>
                </a:moveTo>
                <a:lnTo>
                  <a:pt x="9578212" y="0"/>
                </a:lnTo>
                <a:lnTo>
                  <a:pt x="957821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/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176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/>
          <p:cNvSpPr txBox="1"/>
          <p:nvPr/>
        </p:nvSpPr>
        <p:spPr>
          <a:xfrm>
            <a:off x="7901050" y="1973468"/>
            <a:ext cx="935825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6000" b="1" dirty="0">
                <a:latin typeface="Avenir Heavy" panose="02000503020000020003" pitchFamily="2" charset="0"/>
              </a:rPr>
              <a:t>A Buyer’s Representative: </a:t>
            </a:r>
            <a:br>
              <a:rPr lang="en-US" sz="6000" b="1" dirty="0">
                <a:latin typeface="Avenir Heavy" panose="02000503020000020003" pitchFamily="2" charset="0"/>
              </a:rPr>
            </a:br>
            <a:r>
              <a:rPr lang="en-US" sz="6000" b="1" dirty="0">
                <a:latin typeface="Avenir Heavy" panose="02000503020000020003" pitchFamily="2" charset="0"/>
              </a:rPr>
              <a:t>An Invaluable Investment</a:t>
            </a:r>
            <a:endParaRPr lang="en-US" sz="6000" dirty="0">
              <a:solidFill>
                <a:srgbClr val="1566A8"/>
              </a:solidFill>
              <a:latin typeface="HK Grotesk Bold"/>
              <a:ea typeface="HK Grotesk Bold"/>
              <a:cs typeface="HK Grotesk Bold"/>
              <a:sym typeface="HK Grotesk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7948675" y="4305273"/>
            <a:ext cx="8309161" cy="4308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  <a:defRPr sz="3600"/>
            </a:pPr>
            <a:r>
              <a:rPr lang="en-US" sz="4000" b="1" dirty="0">
                <a:latin typeface="Avenir Heavy" panose="02000503020000020003" pitchFamily="2" charset="0"/>
              </a:rPr>
              <a:t>Advocacy</a:t>
            </a:r>
          </a:p>
          <a:p>
            <a:pPr marL="571500" indent="-571500">
              <a:buFont typeface="Arial" panose="020B0604020202020204" pitchFamily="34" charset="0"/>
              <a:buChar char="•"/>
              <a:defRPr sz="3600"/>
            </a:pPr>
            <a:r>
              <a:rPr lang="en-US" sz="4000" dirty="0">
                <a:latin typeface="Avenir Book" panose="02000503020000020003" pitchFamily="2" charset="0"/>
              </a:rPr>
              <a:t>Education / Education</a:t>
            </a:r>
          </a:p>
          <a:p>
            <a:pPr marL="571500" indent="-571500">
              <a:buFont typeface="Arial" panose="020B0604020202020204" pitchFamily="34" charset="0"/>
              <a:buChar char="•"/>
              <a:defRPr sz="3600"/>
            </a:pPr>
            <a:r>
              <a:rPr lang="en-US" sz="4000" dirty="0">
                <a:latin typeface="Avenir Book" panose="02000503020000020003" pitchFamily="2" charset="0"/>
              </a:rPr>
              <a:t>Guidance</a:t>
            </a:r>
          </a:p>
          <a:p>
            <a:pPr marL="571500" indent="-571500">
              <a:buFont typeface="Arial" panose="020B0604020202020204" pitchFamily="34" charset="0"/>
              <a:buChar char="•"/>
              <a:defRPr sz="3600"/>
            </a:pPr>
            <a:r>
              <a:rPr lang="en-US" sz="4000" dirty="0">
                <a:latin typeface="Avenir Book" panose="02000503020000020003" pitchFamily="2" charset="0"/>
              </a:rPr>
              <a:t>Protection</a:t>
            </a:r>
          </a:p>
          <a:p>
            <a:pPr marL="571500" indent="-571500">
              <a:buFont typeface="Arial" panose="020B0604020202020204" pitchFamily="34" charset="0"/>
              <a:buChar char="•"/>
              <a:defRPr sz="3600"/>
            </a:pPr>
            <a:r>
              <a:rPr lang="en-US" sz="4000" dirty="0">
                <a:latin typeface="Avenir Book" panose="02000503020000020003" pitchFamily="2" charset="0"/>
              </a:rPr>
              <a:t>Managing the Transaction</a:t>
            </a:r>
          </a:p>
          <a:p>
            <a:pPr marL="571500" indent="-571500">
              <a:buFont typeface="Arial" panose="020B0604020202020204" pitchFamily="34" charset="0"/>
              <a:buChar char="•"/>
              <a:defRPr sz="3600"/>
            </a:pPr>
            <a:r>
              <a:rPr lang="en-US" sz="4000" dirty="0">
                <a:latin typeface="Avenir Book" panose="02000503020000020003" pitchFamily="2" charset="0"/>
              </a:rPr>
              <a:t>Relationship and Contacts</a:t>
            </a:r>
          </a:p>
          <a:p>
            <a:pPr marL="571500" indent="-571500">
              <a:buFont typeface="Arial" panose="020B0604020202020204" pitchFamily="34" charset="0"/>
              <a:buChar char="•"/>
              <a:defRPr sz="3600"/>
            </a:pPr>
            <a:r>
              <a:rPr lang="en-US" sz="4000" dirty="0">
                <a:latin typeface="Avenir Book" panose="02000503020000020003" pitchFamily="2" charset="0"/>
              </a:rPr>
              <a:t>Ongoing Resource</a:t>
            </a:r>
          </a:p>
        </p:txBody>
      </p:sp>
      <p:sp>
        <p:nvSpPr>
          <p:cNvPr id="18" name="Freeform 2">
            <a:extLst>
              <a:ext uri="{FF2B5EF4-FFF2-40B4-BE49-F238E27FC236}">
                <a16:creationId xmlns:a16="http://schemas.microsoft.com/office/drawing/2014/main" id="{27C496CE-F06F-67CF-6BBE-12C347006D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2866221" y="-266700"/>
            <a:ext cx="11984821" cy="12173397"/>
          </a:xfrm>
          <a:custGeom>
            <a:avLst/>
            <a:gdLst/>
            <a:ahLst/>
            <a:cxnLst/>
            <a:rect l="l" t="t" r="r" b="b"/>
            <a:pathLst>
              <a:path w="9578212" h="10287000">
                <a:moveTo>
                  <a:pt x="0" y="0"/>
                </a:moveTo>
                <a:lnTo>
                  <a:pt x="9578212" y="0"/>
                </a:lnTo>
                <a:lnTo>
                  <a:pt x="957821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532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/>
          <p:cNvSpPr txBox="1"/>
          <p:nvPr/>
        </p:nvSpPr>
        <p:spPr>
          <a:xfrm>
            <a:off x="8692379" y="1181100"/>
            <a:ext cx="8605021" cy="12137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800"/>
              </a:lnSpc>
            </a:pPr>
            <a:r>
              <a:rPr lang="en-US" sz="9600" b="1" dirty="0">
                <a:latin typeface="Avenir Heavy" panose="02000503020000020003" pitchFamily="2" charset="0"/>
              </a:rPr>
              <a:t>Advocacy</a:t>
            </a:r>
            <a:endParaRPr lang="en-US" sz="8000" dirty="0">
              <a:solidFill>
                <a:srgbClr val="1566A8"/>
              </a:solidFill>
              <a:latin typeface="HK Grotesk Bold"/>
              <a:ea typeface="HK Grotesk Bold"/>
              <a:cs typeface="HK Grotesk Bold"/>
              <a:sym typeface="HK Grotesk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740004" y="2324100"/>
            <a:ext cx="8088886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400" i="1" dirty="0">
                <a:latin typeface="Avenir Medium Oblique" panose="02000503020000020003" pitchFamily="2" charset="0"/>
              </a:rPr>
              <a:t>What a Buyer’s Representative commits to you</a:t>
            </a:r>
            <a:endParaRPr lang="en-US" sz="2400" i="1" dirty="0">
              <a:solidFill>
                <a:srgbClr val="128AA8"/>
              </a:solidFill>
              <a:latin typeface="Avenir Medium Oblique" panose="02000503020000020003" pitchFamily="2" charset="0"/>
              <a:ea typeface="HK Grotesk Medium"/>
              <a:cs typeface="HK Grotesk Medium"/>
              <a:sym typeface="HK Grotesk Medium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8740004" y="3238500"/>
            <a:ext cx="8309161" cy="6014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  <a:defRPr sz="1700"/>
            </a:pPr>
            <a:r>
              <a:rPr lang="en-US" sz="2200" dirty="0">
                <a:latin typeface="Avenir Book" panose="02000503020000020003" pitchFamily="2" charset="0"/>
              </a:rPr>
              <a:t>Exclusive Buyer’s Rep representing YOU</a:t>
            </a:r>
          </a:p>
          <a:p>
            <a:pPr marL="742950" lvl="1" indent="-285750">
              <a:lnSpc>
                <a:spcPts val="3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/>
            </a:pPr>
            <a:r>
              <a:rPr lang="en-US" sz="2200" dirty="0">
                <a:latin typeface="Avenir Book" panose="02000503020000020003" pitchFamily="2" charset="0"/>
              </a:rPr>
              <a:t>Single Agency • Transaction Brokerage</a:t>
            </a:r>
          </a:p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  <a:defRPr sz="1700"/>
            </a:pPr>
            <a:r>
              <a:rPr lang="en-US" sz="2200" dirty="0">
                <a:latin typeface="Avenir Book" panose="02000503020000020003" pitchFamily="2" charset="0"/>
              </a:rPr>
              <a:t>As exclusive buyer’s agents, we commit to you the following duties:</a:t>
            </a:r>
          </a:p>
          <a:p>
            <a:pPr marL="742950" lvl="1" indent="-285750">
              <a:lnSpc>
                <a:spcPts val="3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/>
            </a:pPr>
            <a:r>
              <a:rPr lang="en-US" sz="2200" dirty="0">
                <a:latin typeface="Avenir Book" panose="02000503020000020003" pitchFamily="2" charset="0"/>
              </a:rPr>
              <a:t>Dealing honestly and fairly</a:t>
            </a:r>
          </a:p>
          <a:p>
            <a:pPr marL="742950" lvl="1" indent="-285750">
              <a:lnSpc>
                <a:spcPts val="3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/>
            </a:pPr>
            <a:r>
              <a:rPr lang="en-US" sz="2200" dirty="0">
                <a:latin typeface="Avenir Book" panose="02000503020000020003" pitchFamily="2" charset="0"/>
              </a:rPr>
              <a:t>Loyalty</a:t>
            </a:r>
          </a:p>
          <a:p>
            <a:pPr marL="742950" lvl="1" indent="-285750">
              <a:lnSpc>
                <a:spcPts val="3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/>
            </a:pPr>
            <a:r>
              <a:rPr lang="en-US" sz="2200" dirty="0">
                <a:latin typeface="Avenir Book" panose="02000503020000020003" pitchFamily="2" charset="0"/>
              </a:rPr>
              <a:t>Confidentiality</a:t>
            </a:r>
          </a:p>
          <a:p>
            <a:pPr marL="742950" lvl="1" indent="-285750">
              <a:lnSpc>
                <a:spcPts val="3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/>
            </a:pPr>
            <a:r>
              <a:rPr lang="en-US" sz="2200" dirty="0">
                <a:latin typeface="Avenir Book" panose="02000503020000020003" pitchFamily="2" charset="0"/>
              </a:rPr>
              <a:t>Obedience</a:t>
            </a:r>
          </a:p>
          <a:p>
            <a:pPr marL="742950" lvl="1" indent="-285750">
              <a:lnSpc>
                <a:spcPts val="3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/>
            </a:pPr>
            <a:r>
              <a:rPr lang="en-US" sz="2200" dirty="0">
                <a:latin typeface="Avenir Book" panose="02000503020000020003" pitchFamily="2" charset="0"/>
              </a:rPr>
              <a:t>Full Disclosure</a:t>
            </a:r>
          </a:p>
          <a:p>
            <a:pPr marL="742950" lvl="1" indent="-285750">
              <a:lnSpc>
                <a:spcPts val="3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/>
            </a:pPr>
            <a:r>
              <a:rPr lang="en-US" sz="2200" dirty="0">
                <a:latin typeface="Avenir Book" panose="02000503020000020003" pitchFamily="2" charset="0"/>
              </a:rPr>
              <a:t>Accounting for all funds</a:t>
            </a:r>
          </a:p>
          <a:p>
            <a:pPr marL="742950" lvl="1" indent="-285750">
              <a:lnSpc>
                <a:spcPts val="3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/>
            </a:pPr>
            <a:r>
              <a:rPr lang="en-US" sz="2200" dirty="0">
                <a:latin typeface="Avenir Book" panose="02000503020000020003" pitchFamily="2" charset="0"/>
              </a:rPr>
              <a:t>Skill, care and diligence in the transaction</a:t>
            </a:r>
          </a:p>
          <a:p>
            <a:pPr marL="742950" lvl="1" indent="-285750">
              <a:lnSpc>
                <a:spcPts val="3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/>
            </a:pPr>
            <a:r>
              <a:rPr lang="en-US" sz="2200" dirty="0">
                <a:latin typeface="Avenir Book" panose="02000503020000020003" pitchFamily="2" charset="0"/>
              </a:rPr>
              <a:t>Disclosing all known facts that materially affect the value of the residential real property and are not readily observable</a:t>
            </a:r>
          </a:p>
          <a:p>
            <a:pPr marL="742950" lvl="1" indent="-285750">
              <a:lnSpc>
                <a:spcPts val="3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/>
            </a:pPr>
            <a:r>
              <a:rPr lang="en-US" sz="2200" dirty="0">
                <a:latin typeface="Avenir Book" panose="02000503020000020003" pitchFamily="2" charset="0"/>
              </a:rPr>
              <a:t>Fiduciary Responsibility</a:t>
            </a:r>
          </a:p>
        </p:txBody>
      </p:sp>
      <p:pic>
        <p:nvPicPr>
          <p:cNvPr id="19" name="Picture 3" descr="Picture 3">
            <a:extLst>
              <a:ext uri="{FF2B5EF4-FFF2-40B4-BE49-F238E27FC236}">
                <a16:creationId xmlns:a16="http://schemas.microsoft.com/office/drawing/2014/main" id="{35ED4553-2AE9-DFC5-FD44-FB14D8E66B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6324" t="117" r="18661" b="5147"/>
          <a:stretch/>
        </p:blipFill>
        <p:spPr>
          <a:xfrm>
            <a:off x="0" y="0"/>
            <a:ext cx="7837897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Freeform 1">
            <a:extLst>
              <a:ext uri="{FF2B5EF4-FFF2-40B4-BE49-F238E27FC236}">
                <a16:creationId xmlns:a16="http://schemas.microsoft.com/office/drawing/2014/main" id="{CEB175DA-C167-BD7F-342C-A1E0991CB1E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5352" y="490057"/>
            <a:ext cx="609600" cy="619192"/>
          </a:xfrm>
          <a:custGeom>
            <a:avLst/>
            <a:gdLst/>
            <a:ahLst/>
            <a:cxnLst/>
            <a:rect l="l" t="t" r="r" b="b"/>
            <a:pathLst>
              <a:path w="9578212" h="10287000">
                <a:moveTo>
                  <a:pt x="0" y="0"/>
                </a:moveTo>
                <a:lnTo>
                  <a:pt x="9578212" y="0"/>
                </a:lnTo>
                <a:lnTo>
                  <a:pt x="957821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/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073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>
            <a:extLst>
              <a:ext uri="{FF2B5EF4-FFF2-40B4-BE49-F238E27FC236}">
                <a16:creationId xmlns:a16="http://schemas.microsoft.com/office/drawing/2014/main" id="{AB11B130-2527-9380-EC74-369E7329E9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153400" y="-190500"/>
            <a:ext cx="11856098" cy="12042649"/>
          </a:xfrm>
          <a:custGeom>
            <a:avLst/>
            <a:gdLst/>
            <a:ahLst/>
            <a:cxnLst/>
            <a:rect l="l" t="t" r="r" b="b"/>
            <a:pathLst>
              <a:path w="9578212" h="10287000">
                <a:moveTo>
                  <a:pt x="0" y="0"/>
                </a:moveTo>
                <a:lnTo>
                  <a:pt x="9578212" y="0"/>
                </a:lnTo>
                <a:lnTo>
                  <a:pt x="957821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3" name="TextBox 13"/>
          <p:cNvSpPr txBox="1"/>
          <p:nvPr/>
        </p:nvSpPr>
        <p:spPr>
          <a:xfrm>
            <a:off x="1024594" y="1112308"/>
            <a:ext cx="10333570" cy="9450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150"/>
              </a:lnSpc>
            </a:pPr>
            <a:r>
              <a:rPr lang="en-US" sz="6600" b="1" dirty="0">
                <a:latin typeface="Avenir Heavy" panose="02000503020000020003" pitchFamily="2" charset="0"/>
              </a:rPr>
              <a:t>Education / Expertise</a:t>
            </a:r>
            <a:endParaRPr lang="en-US" sz="6500" dirty="0">
              <a:solidFill>
                <a:srgbClr val="1566A8"/>
              </a:solidFill>
              <a:latin typeface="HK Grotesk Bold"/>
              <a:ea typeface="HK Grotesk Bold"/>
              <a:cs typeface="HK Grotesk Bold"/>
              <a:sym typeface="HK Grotesk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47196" y="2094609"/>
            <a:ext cx="11017222" cy="313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310"/>
              </a:lnSpc>
            </a:pPr>
            <a:r>
              <a:rPr lang="en-US" sz="2400" i="1" dirty="0">
                <a:latin typeface="Avenir Medium Oblique" panose="02000503020000020003" pitchFamily="2" charset="0"/>
              </a:rPr>
              <a:t>“Navigating you through every stage of the real estate process and beyond"</a:t>
            </a:r>
            <a:endParaRPr lang="en-US" sz="2400" i="1" spc="105" dirty="0">
              <a:solidFill>
                <a:srgbClr val="128AA8"/>
              </a:solidFill>
              <a:latin typeface="Avenir Medium Oblique" panose="02000503020000020003" pitchFamily="2" charset="0"/>
              <a:ea typeface="HK Grotesk Medium"/>
              <a:cs typeface="HK Grotesk Medium"/>
              <a:sym typeface="HK Grotesk Medium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47195" y="2712508"/>
            <a:ext cx="16555005" cy="68250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defTabSz="448055">
              <a:lnSpc>
                <a:spcPct val="11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70"/>
            </a:pPr>
            <a:r>
              <a:rPr lang="en-US" sz="2100" dirty="0">
                <a:latin typeface="Avenir Book" panose="02000503020000020003" pitchFamily="2" charset="0"/>
              </a:rPr>
              <a:t>Ensuring you are set up for success!</a:t>
            </a:r>
          </a:p>
          <a:p>
            <a:pPr marL="566929" lvl="1" indent="-342900" defTabSz="448055">
              <a:lnSpc>
                <a:spcPct val="11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70"/>
            </a:pPr>
            <a:r>
              <a:rPr lang="en-US" sz="2100" dirty="0">
                <a:latin typeface="Avenir Book" panose="02000503020000020003" pitchFamily="2" charset="0"/>
              </a:rPr>
              <a:t>Cash transaction</a:t>
            </a:r>
          </a:p>
          <a:p>
            <a:pPr marL="566929" lvl="1" indent="-342900" defTabSz="448055">
              <a:lnSpc>
                <a:spcPct val="11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70"/>
            </a:pPr>
            <a:r>
              <a:rPr lang="en-US" sz="2100" dirty="0">
                <a:latin typeface="Avenir Book" panose="02000503020000020003" pitchFamily="2" charset="0"/>
              </a:rPr>
              <a:t>Finance transaction </a:t>
            </a:r>
          </a:p>
          <a:p>
            <a:pPr marL="790957" lvl="2" indent="-342900" defTabSz="448055">
              <a:lnSpc>
                <a:spcPct val="11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70"/>
            </a:pPr>
            <a:r>
              <a:rPr lang="en-US" sz="2100" dirty="0">
                <a:latin typeface="Avenir Book" panose="02000503020000020003" pitchFamily="2" charset="0"/>
              </a:rPr>
              <a:t>Introduction to trusted loan officers who can partner with you to determine the right and comfortable sales price range </a:t>
            </a:r>
          </a:p>
          <a:p>
            <a:pPr marL="790957" lvl="2" indent="-342900" defTabSz="448055">
              <a:lnSpc>
                <a:spcPct val="11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70"/>
            </a:pPr>
            <a:r>
              <a:rPr lang="en-US" sz="2100" dirty="0">
                <a:latin typeface="Avenir Book" panose="02000503020000020003" pitchFamily="2" charset="0"/>
              </a:rPr>
              <a:t>Loan Pre-approval</a:t>
            </a:r>
          </a:p>
          <a:p>
            <a:pPr marL="342900" indent="-342900" defTabSz="448055">
              <a:lnSpc>
                <a:spcPct val="11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70"/>
            </a:pPr>
            <a:r>
              <a:rPr lang="en-US" sz="2100" dirty="0">
                <a:latin typeface="Avenir Book" panose="02000503020000020003" pitchFamily="2" charset="0"/>
              </a:rPr>
              <a:t>Starting the process of your home search</a:t>
            </a:r>
          </a:p>
          <a:p>
            <a:pPr marL="566929" lvl="1" indent="-342900" defTabSz="448055">
              <a:lnSpc>
                <a:spcPct val="11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70"/>
            </a:pPr>
            <a:r>
              <a:rPr lang="en-US" sz="2100" dirty="0">
                <a:latin typeface="Avenir Book" panose="02000503020000020003" pitchFamily="2" charset="0"/>
              </a:rPr>
              <a:t>Beyond the initial consultation our job is to expose you to the opportunities and options to further focus on your desired final selection</a:t>
            </a:r>
          </a:p>
          <a:p>
            <a:pPr marL="342900" indent="-342900" defTabSz="448055">
              <a:lnSpc>
                <a:spcPct val="11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70"/>
            </a:pPr>
            <a:r>
              <a:rPr lang="en-US" sz="2100" dirty="0">
                <a:latin typeface="Avenir Book" panose="02000503020000020003" pitchFamily="2" charset="0"/>
              </a:rPr>
              <a:t>Create a property search on and off market opportunities</a:t>
            </a:r>
          </a:p>
          <a:p>
            <a:pPr marL="566929" lvl="1" indent="-342900" defTabSz="448055">
              <a:lnSpc>
                <a:spcPct val="11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70"/>
            </a:pPr>
            <a:r>
              <a:rPr lang="en-US" sz="2100" dirty="0">
                <a:latin typeface="Avenir Book" panose="02000503020000020003" pitchFamily="2" charset="0"/>
              </a:rPr>
              <a:t>Customized portal for you </a:t>
            </a:r>
          </a:p>
          <a:p>
            <a:pPr marL="790957" lvl="2" indent="-342900" defTabSz="448055">
              <a:lnSpc>
                <a:spcPct val="11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70"/>
            </a:pPr>
            <a:r>
              <a:rPr lang="en-US" sz="2100" dirty="0">
                <a:latin typeface="Avenir Book" panose="02000503020000020003" pitchFamily="2" charset="0"/>
              </a:rPr>
              <a:t>We will review and send you properties to look at online</a:t>
            </a:r>
          </a:p>
          <a:p>
            <a:pPr marL="790957" lvl="2" indent="-342900" defTabSz="448055">
              <a:lnSpc>
                <a:spcPct val="11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70"/>
            </a:pPr>
            <a:r>
              <a:rPr lang="en-US" sz="2100" dirty="0">
                <a:latin typeface="Avenir Book" panose="02000503020000020003" pitchFamily="2" charset="0"/>
              </a:rPr>
              <a:t>You can search within the portal where we can see your favorites and your search parameters should they change throughout the process</a:t>
            </a:r>
          </a:p>
          <a:p>
            <a:pPr marL="566929" lvl="1" indent="-342900" defTabSz="448055">
              <a:lnSpc>
                <a:spcPct val="11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70"/>
            </a:pPr>
            <a:r>
              <a:rPr lang="en-US" sz="2100" dirty="0">
                <a:latin typeface="Avenir Book" panose="02000503020000020003" pitchFamily="2" charset="0"/>
              </a:rPr>
              <a:t>Off market properties</a:t>
            </a:r>
          </a:p>
          <a:p>
            <a:pPr marL="790957" lvl="2" indent="-342900" defTabSz="448055">
              <a:lnSpc>
                <a:spcPct val="11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70"/>
            </a:pPr>
            <a:r>
              <a:rPr lang="en-US" sz="2100" dirty="0">
                <a:latin typeface="Avenir Book" panose="02000503020000020003" pitchFamily="2" charset="0"/>
              </a:rPr>
              <a:t>Our relationships with consumers and other realtors alike, provides us with insight into "off market" or "coming soon" opportunities</a:t>
            </a:r>
          </a:p>
          <a:p>
            <a:pPr marL="566929" lvl="1" indent="-342900" defTabSz="448055">
              <a:lnSpc>
                <a:spcPct val="11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70"/>
            </a:pPr>
            <a:r>
              <a:rPr lang="en-US" sz="2100" dirty="0">
                <a:latin typeface="Avenir Book" panose="02000503020000020003" pitchFamily="2" charset="0"/>
              </a:rPr>
              <a:t>Marketing for off market opportunities based upon your wish list</a:t>
            </a:r>
          </a:p>
          <a:p>
            <a:pPr marL="790957" lvl="2" indent="-342900" defTabSz="448055">
              <a:lnSpc>
                <a:spcPct val="11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70"/>
            </a:pPr>
            <a:r>
              <a:rPr lang="en-US" sz="2100" dirty="0">
                <a:latin typeface="Avenir Book" panose="02000503020000020003" pitchFamily="2" charset="0"/>
              </a:rPr>
              <a:t>Door knocking, phone calls, letters </a:t>
            </a:r>
          </a:p>
          <a:p>
            <a:pPr marL="790957" lvl="2" indent="-342900" defTabSz="448055">
              <a:lnSpc>
                <a:spcPct val="11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70"/>
            </a:pPr>
            <a:r>
              <a:rPr lang="en-US" sz="2100" dirty="0">
                <a:latin typeface="Avenir Book" panose="02000503020000020003" pitchFamily="2" charset="0"/>
              </a:rPr>
              <a:t>Targeted areas identified through our consultation and feedback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/>
          <p:cNvSpPr txBox="1"/>
          <p:nvPr/>
        </p:nvSpPr>
        <p:spPr>
          <a:xfrm>
            <a:off x="16764288" y="9286819"/>
            <a:ext cx="495012" cy="23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731"/>
              </a:lnSpc>
            </a:pPr>
            <a:r>
              <a:rPr lang="en-US" sz="1731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6.</a:t>
            </a:r>
          </a:p>
        </p:txBody>
      </p:sp>
      <p:sp>
        <p:nvSpPr>
          <p:cNvPr id="14" name="Freeform 14"/>
          <p:cNvSpPr/>
          <p:nvPr/>
        </p:nvSpPr>
        <p:spPr>
          <a:xfrm>
            <a:off x="16866452" y="757227"/>
            <a:ext cx="392848" cy="97855"/>
          </a:xfrm>
          <a:custGeom>
            <a:avLst/>
            <a:gdLst/>
            <a:ahLst/>
            <a:cxnLst/>
            <a:rect l="l" t="t" r="r" b="b"/>
            <a:pathLst>
              <a:path w="392848" h="97855">
                <a:moveTo>
                  <a:pt x="0" y="0"/>
                </a:moveTo>
                <a:lnTo>
                  <a:pt x="392848" y="0"/>
                </a:lnTo>
                <a:lnTo>
                  <a:pt x="392848" y="97855"/>
                </a:lnTo>
                <a:lnTo>
                  <a:pt x="0" y="978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990600" y="1943100"/>
            <a:ext cx="8610600" cy="925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6600" b="1" dirty="0">
                <a:latin typeface="Avenir Heavy" panose="02000503020000020003" pitchFamily="2" charset="0"/>
              </a:rPr>
              <a:t>Education / Expertise</a:t>
            </a:r>
            <a:endParaRPr lang="en-US" sz="6600" dirty="0">
              <a:solidFill>
                <a:srgbClr val="1566A8"/>
              </a:solidFill>
              <a:latin typeface="HK Grotesk Bold"/>
              <a:ea typeface="HK Grotesk Bold"/>
              <a:cs typeface="HK Grotesk Bold"/>
              <a:sym typeface="HK Grotesk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90600" y="3129904"/>
            <a:ext cx="7230658" cy="56209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defTabSz="804672">
              <a:lnSpc>
                <a:spcPts val="35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71"/>
            </a:pPr>
            <a:r>
              <a:rPr lang="en-US" sz="2400" dirty="0">
                <a:latin typeface="Avenir Book" panose="02000503020000020003" pitchFamily="2" charset="0"/>
              </a:rPr>
              <a:t>Our job is to educate, expose and introduce you to local options, items such as:</a:t>
            </a:r>
            <a:br>
              <a:rPr lang="en-US" sz="2400" dirty="0">
                <a:latin typeface="Avenir Book" panose="02000503020000020003" pitchFamily="2" charset="0"/>
              </a:rPr>
            </a:br>
            <a:endParaRPr lang="en-US" sz="2400" dirty="0">
              <a:latin typeface="Avenir Book" panose="02000503020000020003" pitchFamily="2" charset="0"/>
            </a:endParaRPr>
          </a:p>
          <a:p>
            <a:pPr marL="859536" lvl="1" indent="-457200" defTabSz="804672">
              <a:lnSpc>
                <a:spcPts val="35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71"/>
            </a:pPr>
            <a:r>
              <a:rPr lang="en-US" sz="2400" dirty="0">
                <a:latin typeface="Avenir Book" panose="02000503020000020003" pitchFamily="2" charset="0"/>
              </a:rPr>
              <a:t>Different lifestyle options</a:t>
            </a:r>
          </a:p>
          <a:p>
            <a:pPr marL="859536" lvl="1" indent="-457200" defTabSz="804672">
              <a:lnSpc>
                <a:spcPts val="35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71"/>
            </a:pPr>
            <a:r>
              <a:rPr lang="en-US" sz="2400" dirty="0">
                <a:latin typeface="Avenir Book" panose="02000503020000020003" pitchFamily="2" charset="0"/>
              </a:rPr>
              <a:t>Gated neighborhoods</a:t>
            </a:r>
          </a:p>
          <a:p>
            <a:pPr marL="859536" lvl="1" indent="-457200" defTabSz="804672">
              <a:lnSpc>
                <a:spcPts val="35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71"/>
            </a:pPr>
            <a:r>
              <a:rPr lang="en-US" sz="2400" dirty="0">
                <a:latin typeface="Avenir Book" panose="02000503020000020003" pitchFamily="2" charset="0"/>
              </a:rPr>
              <a:t>Homeowners Associations benefits and limitations</a:t>
            </a:r>
          </a:p>
          <a:p>
            <a:pPr marL="859536" lvl="1" indent="-457200" defTabSz="804672">
              <a:lnSpc>
                <a:spcPts val="35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71"/>
            </a:pPr>
            <a:r>
              <a:rPr lang="en-US" sz="2400" dirty="0">
                <a:latin typeface="Avenir Book" panose="02000503020000020003" pitchFamily="2" charset="0"/>
              </a:rPr>
              <a:t>Condo Associations including assessments, reserves, amenities, rule and regulations, etc.</a:t>
            </a:r>
          </a:p>
          <a:p>
            <a:pPr marL="859536" lvl="1" indent="-457200" defTabSz="804672">
              <a:lnSpc>
                <a:spcPts val="35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71"/>
            </a:pPr>
            <a:r>
              <a:rPr lang="en-US" sz="2400" dirty="0">
                <a:latin typeface="Avenir Book" panose="02000503020000020003" pitchFamily="2" charset="0"/>
              </a:rPr>
              <a:t>Rules and Regulations in General of Associations, Municipalities that impacts your specific lifestyle</a:t>
            </a: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FE87B764-7B6E-9346-CFEA-C426F5B6095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2" t="205" r="39298" b="-205"/>
          <a:stretch/>
        </p:blipFill>
        <p:spPr>
          <a:xfrm>
            <a:off x="10363200" y="0"/>
            <a:ext cx="7924800" cy="10308167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Freeform 20">
            <a:extLst>
              <a:ext uri="{FF2B5EF4-FFF2-40B4-BE49-F238E27FC236}">
                <a16:creationId xmlns:a16="http://schemas.microsoft.com/office/drawing/2014/main" id="{0C9025A4-4AC0-AC48-CE52-3421E4CC49E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5352" y="490057"/>
            <a:ext cx="609600" cy="619192"/>
          </a:xfrm>
          <a:custGeom>
            <a:avLst/>
            <a:gdLst/>
            <a:ahLst/>
            <a:cxnLst/>
            <a:rect l="l" t="t" r="r" b="b"/>
            <a:pathLst>
              <a:path w="9578212" h="10287000">
                <a:moveTo>
                  <a:pt x="0" y="0"/>
                </a:moveTo>
                <a:lnTo>
                  <a:pt x="9578212" y="0"/>
                </a:lnTo>
                <a:lnTo>
                  <a:pt x="957821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/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65" b="21469"/>
          <a:stretch/>
        </p:blipFill>
        <p:spPr>
          <a:xfrm>
            <a:off x="0" y="2979773"/>
            <a:ext cx="18288000" cy="6097437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2519998" y="1333500"/>
            <a:ext cx="13248005" cy="9444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9600" b="1" dirty="0">
                <a:latin typeface="Avenir Heavy" panose="02000503020000020003" pitchFamily="2" charset="0"/>
              </a:rPr>
              <a:t>Guidance</a:t>
            </a:r>
            <a:endParaRPr lang="en-US" sz="6000" dirty="0">
              <a:solidFill>
                <a:srgbClr val="1566A8"/>
              </a:solidFill>
              <a:latin typeface="HK Grotesk Bold"/>
              <a:ea typeface="HK Grotesk Bold"/>
              <a:cs typeface="HK Grotesk Bold"/>
              <a:sym typeface="HK Grotesk Bold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8FE2B23-C5E3-3866-7914-4227F1C172EA}"/>
              </a:ext>
            </a:extLst>
          </p:cNvPr>
          <p:cNvGrpSpPr/>
          <p:nvPr/>
        </p:nvGrpSpPr>
        <p:grpSpPr>
          <a:xfrm>
            <a:off x="12103482" y="3743210"/>
            <a:ext cx="4763535" cy="4531370"/>
            <a:chOff x="12103482" y="3743210"/>
            <a:chExt cx="4763535" cy="4531370"/>
          </a:xfrm>
        </p:grpSpPr>
        <p:grpSp>
          <p:nvGrpSpPr>
            <p:cNvPr id="2" name="Group 8">
              <a:extLst>
                <a:ext uri="{FF2B5EF4-FFF2-40B4-BE49-F238E27FC236}">
                  <a16:creationId xmlns:a16="http://schemas.microsoft.com/office/drawing/2014/main" id="{B4C63579-A4B6-3A36-05B7-DA374F72F4B4}"/>
                </a:ext>
              </a:extLst>
            </p:cNvPr>
            <p:cNvGrpSpPr/>
            <p:nvPr/>
          </p:nvGrpSpPr>
          <p:grpSpPr>
            <a:xfrm>
              <a:off x="12103482" y="3743210"/>
              <a:ext cx="4763535" cy="4531370"/>
              <a:chOff x="0" y="0"/>
              <a:chExt cx="1269524" cy="1248047"/>
            </a:xfrm>
          </p:grpSpPr>
          <p:sp>
            <p:nvSpPr>
              <p:cNvPr id="3" name="Freeform 9">
                <a:extLst>
                  <a:ext uri="{FF2B5EF4-FFF2-40B4-BE49-F238E27FC236}">
                    <a16:creationId xmlns:a16="http://schemas.microsoft.com/office/drawing/2014/main" id="{28E4EC26-C904-2861-7ED7-4C8F681733E7}"/>
                  </a:ext>
                </a:extLst>
              </p:cNvPr>
              <p:cNvSpPr/>
              <p:nvPr/>
            </p:nvSpPr>
            <p:spPr>
              <a:xfrm>
                <a:off x="0" y="0"/>
                <a:ext cx="1269524" cy="1248047"/>
              </a:xfrm>
              <a:custGeom>
                <a:avLst/>
                <a:gdLst/>
                <a:ahLst/>
                <a:cxnLst/>
                <a:rect l="l" t="t" r="r" b="b"/>
                <a:pathLst>
                  <a:path w="1269524" h="1248047">
                    <a:moveTo>
                      <a:pt x="0" y="0"/>
                    </a:moveTo>
                    <a:lnTo>
                      <a:pt x="1269524" y="0"/>
                    </a:lnTo>
                    <a:lnTo>
                      <a:pt x="1269524" y="1248047"/>
                    </a:lnTo>
                    <a:lnTo>
                      <a:pt x="0" y="124804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12490250" y="4923490"/>
              <a:ext cx="3989998" cy="738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400" dirty="0">
                  <a:latin typeface="Avenir Medium" panose="02000503020000020003" pitchFamily="2" charset="0"/>
                </a:rPr>
                <a:t>You cannot write an offer without fully understanding: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2590047" y="5932919"/>
              <a:ext cx="3790404" cy="16414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488950">
                <a:spcBef>
                  <a:spcPts val="400"/>
                </a:spcBef>
                <a:defRPr sz="1100"/>
              </a:pPr>
              <a:r>
                <a:rPr lang="en-US" sz="2000" dirty="0">
                  <a:latin typeface="Avenir Book" panose="02000503020000020003" pitchFamily="2" charset="0"/>
                </a:rPr>
                <a:t>Market conditions, e.g. Seller’s Market, Buyers Market, Balanced Market</a:t>
              </a:r>
            </a:p>
            <a:p>
              <a:pPr defTabSz="488950">
                <a:spcBef>
                  <a:spcPts val="400"/>
                </a:spcBef>
                <a:defRPr sz="1100"/>
              </a:pPr>
              <a:endParaRPr lang="en-US" sz="2000" dirty="0">
                <a:latin typeface="Avenir Book" panose="02000503020000020003" pitchFamily="2" charset="0"/>
              </a:endParaRPr>
            </a:p>
            <a:p>
              <a:pPr defTabSz="488950">
                <a:spcBef>
                  <a:spcPts val="400"/>
                </a:spcBef>
                <a:defRPr sz="1100"/>
              </a:pPr>
              <a:r>
                <a:rPr lang="en-US" sz="2000" dirty="0">
                  <a:latin typeface="Avenir Book" panose="02000503020000020003" pitchFamily="2" charset="0"/>
                </a:rPr>
                <a:t>Seller’s motivation</a:t>
              </a:r>
            </a:p>
          </p:txBody>
        </p:sp>
        <p:sp>
          <p:nvSpPr>
            <p:cNvPr id="34" name="Square">
              <a:extLst>
                <a:ext uri="{FF2B5EF4-FFF2-40B4-BE49-F238E27FC236}">
                  <a16:creationId xmlns:a16="http://schemas.microsoft.com/office/drawing/2014/main" id="{DA2499EA-0615-981D-5022-0C02110CB881}"/>
                </a:ext>
              </a:extLst>
            </p:cNvPr>
            <p:cNvSpPr/>
            <p:nvPr/>
          </p:nvSpPr>
          <p:spPr>
            <a:xfrm>
              <a:off x="14161284" y="4176639"/>
              <a:ext cx="647930" cy="647930"/>
            </a:xfrm>
            <a:prstGeom prst="rect">
              <a:avLst/>
            </a:prstGeom>
            <a:blipFill rotWithShape="1">
              <a:blip r:embed="rId3"/>
              <a:srcRect/>
              <a:stretch>
                <a:fillRect/>
              </a:stretch>
            </a:blipFill>
            <a:ln w="190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  <a:endParaRPr>
                <a:latin typeface="Avenir Book" panose="02000503020000020003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1F7C03-CF44-1C81-7BA3-C84AF9F8F6B0}"/>
              </a:ext>
            </a:extLst>
          </p:cNvPr>
          <p:cNvGrpSpPr/>
          <p:nvPr/>
        </p:nvGrpSpPr>
        <p:grpSpPr>
          <a:xfrm>
            <a:off x="6872555" y="3736330"/>
            <a:ext cx="4763535" cy="4531370"/>
            <a:chOff x="6872555" y="3736330"/>
            <a:chExt cx="4763535" cy="4531370"/>
          </a:xfrm>
        </p:grpSpPr>
        <p:grpSp>
          <p:nvGrpSpPr>
            <p:cNvPr id="4" name="Group 8">
              <a:extLst>
                <a:ext uri="{FF2B5EF4-FFF2-40B4-BE49-F238E27FC236}">
                  <a16:creationId xmlns:a16="http://schemas.microsoft.com/office/drawing/2014/main" id="{38EF82FC-CBAE-818A-8B4A-EC112194EE53}"/>
                </a:ext>
              </a:extLst>
            </p:cNvPr>
            <p:cNvGrpSpPr/>
            <p:nvPr/>
          </p:nvGrpSpPr>
          <p:grpSpPr>
            <a:xfrm>
              <a:off x="6872555" y="3736330"/>
              <a:ext cx="4763535" cy="4531370"/>
              <a:chOff x="0" y="0"/>
              <a:chExt cx="1269524" cy="1248047"/>
            </a:xfrm>
          </p:grpSpPr>
          <p:sp>
            <p:nvSpPr>
              <p:cNvPr id="5" name="Freeform 9">
                <a:extLst>
                  <a:ext uri="{FF2B5EF4-FFF2-40B4-BE49-F238E27FC236}">
                    <a16:creationId xmlns:a16="http://schemas.microsoft.com/office/drawing/2014/main" id="{33C7D7C3-7E59-955A-B36C-21582B8BD7AF}"/>
                  </a:ext>
                </a:extLst>
              </p:cNvPr>
              <p:cNvSpPr/>
              <p:nvPr/>
            </p:nvSpPr>
            <p:spPr>
              <a:xfrm>
                <a:off x="0" y="0"/>
                <a:ext cx="1269524" cy="1248047"/>
              </a:xfrm>
              <a:custGeom>
                <a:avLst/>
                <a:gdLst/>
                <a:ahLst/>
                <a:cxnLst/>
                <a:rect l="l" t="t" r="r" b="b"/>
                <a:pathLst>
                  <a:path w="1269524" h="1248047">
                    <a:moveTo>
                      <a:pt x="0" y="0"/>
                    </a:moveTo>
                    <a:lnTo>
                      <a:pt x="1269524" y="0"/>
                    </a:lnTo>
                    <a:lnTo>
                      <a:pt x="1269524" y="1248047"/>
                    </a:lnTo>
                    <a:lnTo>
                      <a:pt x="0" y="124804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7072844" y="4914900"/>
              <a:ext cx="4362957" cy="3693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400" dirty="0">
                  <a:latin typeface="Avenir Medium" panose="02000503020000020003" pitchFamily="2" charset="0"/>
                </a:rPr>
                <a:t>Monthly market analysis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362420" y="5524500"/>
              <a:ext cx="3783805" cy="22057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488950">
                <a:spcBef>
                  <a:spcPts val="400"/>
                </a:spcBef>
                <a:defRPr sz="1100"/>
              </a:pPr>
              <a:r>
                <a:rPr lang="en-US" sz="2000" dirty="0">
                  <a:latin typeface="Avenir Book" panose="02000503020000020003" pitchFamily="2" charset="0"/>
                </a:rPr>
                <a:t>Monthly analysis of key indicators that allow us to better understand the unique aspect of each community and city</a:t>
              </a:r>
            </a:p>
            <a:p>
              <a:pPr defTabSz="488950">
                <a:spcBef>
                  <a:spcPts val="400"/>
                </a:spcBef>
                <a:defRPr sz="1100"/>
              </a:pPr>
              <a:r>
                <a:rPr lang="en-US" sz="2000" dirty="0">
                  <a:latin typeface="Avenir Book" panose="02000503020000020003" pitchFamily="2" charset="0"/>
                </a:rPr>
                <a:t>Macro analysis of overall real estate industry and economy as a whole</a:t>
              </a:r>
            </a:p>
          </p:txBody>
        </p:sp>
        <p:sp>
          <p:nvSpPr>
            <p:cNvPr id="35" name="Square">
              <a:extLst>
                <a:ext uri="{FF2B5EF4-FFF2-40B4-BE49-F238E27FC236}">
                  <a16:creationId xmlns:a16="http://schemas.microsoft.com/office/drawing/2014/main" id="{3FA3FC28-1518-51AC-AE81-FEE6E45DD000}"/>
                </a:ext>
              </a:extLst>
            </p:cNvPr>
            <p:cNvSpPr/>
            <p:nvPr/>
          </p:nvSpPr>
          <p:spPr>
            <a:xfrm>
              <a:off x="8930357" y="4176639"/>
              <a:ext cx="647930" cy="647930"/>
            </a:xfrm>
            <a:prstGeom prst="rect">
              <a:avLst/>
            </a:prstGeom>
            <a:blipFill rotWithShape="1">
              <a:blip r:embed="rId4"/>
              <a:srcRect/>
              <a:stretch>
                <a:fillRect/>
              </a:stretch>
            </a:blipFill>
            <a:ln w="190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  <a:endParaRPr>
                <a:latin typeface="Avenir Book" panose="02000503020000020003" pitchFamily="2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C73CA6F-AF18-1F4A-DC02-93577A377B2A}"/>
              </a:ext>
            </a:extLst>
          </p:cNvPr>
          <p:cNvGrpSpPr/>
          <p:nvPr/>
        </p:nvGrpSpPr>
        <p:grpSpPr>
          <a:xfrm>
            <a:off x="1420983" y="3781310"/>
            <a:ext cx="4763535" cy="4531370"/>
            <a:chOff x="1420983" y="3781310"/>
            <a:chExt cx="4763535" cy="4531370"/>
          </a:xfrm>
        </p:grpSpPr>
        <p:grpSp>
          <p:nvGrpSpPr>
            <p:cNvPr id="8" name="Group 8"/>
            <p:cNvGrpSpPr/>
            <p:nvPr/>
          </p:nvGrpSpPr>
          <p:grpSpPr>
            <a:xfrm>
              <a:off x="1420983" y="3781310"/>
              <a:ext cx="4763535" cy="4531370"/>
              <a:chOff x="0" y="0"/>
              <a:chExt cx="1269524" cy="124804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269524" cy="1248047"/>
              </a:xfrm>
              <a:custGeom>
                <a:avLst/>
                <a:gdLst/>
                <a:ahLst/>
                <a:cxnLst/>
                <a:rect l="l" t="t" r="r" b="b"/>
                <a:pathLst>
                  <a:path w="1269524" h="1248047">
                    <a:moveTo>
                      <a:pt x="0" y="0"/>
                    </a:moveTo>
                    <a:lnTo>
                      <a:pt x="1269524" y="0"/>
                    </a:lnTo>
                    <a:lnTo>
                      <a:pt x="1269524" y="1248047"/>
                    </a:lnTo>
                    <a:lnTo>
                      <a:pt x="0" y="124804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1621272" y="4914900"/>
              <a:ext cx="4362957" cy="3693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400" dirty="0">
                  <a:latin typeface="Avenir Medium" panose="02000503020000020003" pitchFamily="2" charset="0"/>
                </a:rPr>
                <a:t>Market awareness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910395" y="5415871"/>
              <a:ext cx="3784710" cy="25519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488950">
                <a:spcBef>
                  <a:spcPts val="400"/>
                </a:spcBef>
                <a:defRPr sz="1100"/>
              </a:pPr>
              <a:r>
                <a:rPr lang="en-US" sz="2000" dirty="0">
                  <a:latin typeface="Avenir Book" panose="02000503020000020003" pitchFamily="2" charset="0"/>
                </a:rPr>
                <a:t>Involvement in the community</a:t>
              </a:r>
            </a:p>
            <a:p>
              <a:pPr marL="285750" lvl="1" indent="-285750" defTabSz="488950">
                <a:spcBef>
                  <a:spcPts val="100"/>
                </a:spcBef>
                <a:buSzPct val="100000"/>
                <a:buFont typeface="Arial" panose="020B0604020202020204" pitchFamily="34" charset="0"/>
                <a:buChar char="•"/>
                <a:defRPr sz="1100"/>
              </a:pPr>
              <a:r>
                <a:rPr lang="en-US" sz="2000" dirty="0">
                  <a:latin typeface="Avenir Book" panose="02000503020000020003" pitchFamily="2" charset="0"/>
                </a:rPr>
                <a:t>Chambers of commerce</a:t>
              </a:r>
            </a:p>
            <a:p>
              <a:pPr marL="285750" lvl="1" indent="-285750" defTabSz="488950">
                <a:spcBef>
                  <a:spcPts val="100"/>
                </a:spcBef>
                <a:buSzPct val="100000"/>
                <a:buFont typeface="Arial" panose="020B0604020202020204" pitchFamily="34" charset="0"/>
                <a:buChar char="•"/>
                <a:defRPr sz="1100"/>
              </a:pPr>
              <a:r>
                <a:rPr lang="en-US" sz="2000" dirty="0">
                  <a:latin typeface="Avenir Book" panose="02000503020000020003" pitchFamily="2" charset="0"/>
                </a:rPr>
                <a:t>Industry conventions</a:t>
              </a:r>
            </a:p>
            <a:p>
              <a:pPr marL="285750" lvl="1" indent="-285750" defTabSz="488950">
                <a:spcBef>
                  <a:spcPts val="100"/>
                </a:spcBef>
                <a:buSzPct val="100000"/>
                <a:buFont typeface="Arial" panose="020B0604020202020204" pitchFamily="34" charset="0"/>
                <a:buChar char="•"/>
                <a:defRPr sz="1100"/>
              </a:pPr>
              <a:r>
                <a:rPr lang="en-US" sz="2000" dirty="0">
                  <a:latin typeface="Avenir Book" panose="02000503020000020003" pitchFamily="2" charset="0"/>
                </a:rPr>
                <a:t>Development Boards</a:t>
              </a:r>
            </a:p>
            <a:p>
              <a:pPr marL="285750" lvl="1" indent="-285750" defTabSz="488950">
                <a:spcBef>
                  <a:spcPts val="100"/>
                </a:spcBef>
                <a:buSzPct val="100000"/>
                <a:buFont typeface="Arial" panose="020B0604020202020204" pitchFamily="34" charset="0"/>
                <a:buChar char="•"/>
                <a:defRPr sz="1100"/>
              </a:pPr>
              <a:r>
                <a:rPr lang="en-US" sz="2000" dirty="0">
                  <a:latin typeface="Avenir Book" panose="02000503020000020003" pitchFamily="2" charset="0"/>
                </a:rPr>
                <a:t>Economists</a:t>
              </a:r>
            </a:p>
            <a:p>
              <a:pPr marL="285750" lvl="1" indent="-285750" defTabSz="488950">
                <a:spcBef>
                  <a:spcPts val="100"/>
                </a:spcBef>
                <a:buSzPct val="100000"/>
                <a:buFont typeface="Arial" panose="020B0604020202020204" pitchFamily="34" charset="0"/>
                <a:buChar char="•"/>
                <a:defRPr sz="1100"/>
              </a:pPr>
              <a:r>
                <a:rPr lang="en-US" sz="2000" dirty="0">
                  <a:latin typeface="Avenir Book" panose="02000503020000020003" pitchFamily="2" charset="0"/>
                </a:rPr>
                <a:t>Local non-profit boards</a:t>
              </a:r>
            </a:p>
            <a:p>
              <a:pPr marL="285750" lvl="1" indent="-285750" defTabSz="488950">
                <a:spcBef>
                  <a:spcPts val="100"/>
                </a:spcBef>
                <a:buSzPct val="100000"/>
                <a:buFont typeface="Arial" panose="020B0604020202020204" pitchFamily="34" charset="0"/>
                <a:buChar char="•"/>
                <a:defRPr sz="1100"/>
              </a:pPr>
              <a:r>
                <a:rPr lang="en-US" sz="2000" dirty="0">
                  <a:latin typeface="Avenir Book" panose="02000503020000020003" pitchFamily="2" charset="0"/>
                </a:rPr>
                <a:t>Roundtables</a:t>
              </a:r>
            </a:p>
            <a:p>
              <a:pPr marL="285750" lvl="1" indent="-285750" defTabSz="488950">
                <a:spcBef>
                  <a:spcPts val="100"/>
                </a:spcBef>
                <a:buSzPct val="100000"/>
                <a:buFont typeface="Arial" panose="020B0604020202020204" pitchFamily="34" charset="0"/>
                <a:buChar char="•"/>
                <a:defRPr sz="1100"/>
              </a:pPr>
              <a:r>
                <a:rPr lang="en-US" sz="2000" dirty="0">
                  <a:latin typeface="Avenir Book" panose="02000503020000020003" pitchFamily="2" charset="0"/>
                </a:rPr>
                <a:t>Broker’s Opens</a:t>
              </a:r>
            </a:p>
          </p:txBody>
        </p:sp>
        <p:sp>
          <p:nvSpPr>
            <p:cNvPr id="36" name="Square">
              <a:extLst>
                <a:ext uri="{FF2B5EF4-FFF2-40B4-BE49-F238E27FC236}">
                  <a16:creationId xmlns:a16="http://schemas.microsoft.com/office/drawing/2014/main" id="{BA556326-346C-058F-8AB3-A1553BAA9C8F}"/>
                </a:ext>
              </a:extLst>
            </p:cNvPr>
            <p:cNvSpPr/>
            <p:nvPr/>
          </p:nvSpPr>
          <p:spPr>
            <a:xfrm>
              <a:off x="3478785" y="4176639"/>
              <a:ext cx="647930" cy="647930"/>
            </a:xfrm>
            <a:prstGeom prst="rect">
              <a:avLst/>
            </a:prstGeom>
            <a:blipFill rotWithShape="1">
              <a:blip r:embed="rId5"/>
              <a:srcRect/>
              <a:stretch>
                <a:fillRect/>
              </a:stretch>
            </a:blipFill>
            <a:ln w="190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2800"/>
              </a:pPr>
              <a:endParaRPr>
                <a:latin typeface="Avenir Book" panose="02000503020000020003" pitchFamily="2" charset="0"/>
              </a:endParaRPr>
            </a:p>
          </p:txBody>
        </p:sp>
      </p:grpSp>
      <p:sp>
        <p:nvSpPr>
          <p:cNvPr id="37" name="Freeform 36">
            <a:extLst>
              <a:ext uri="{FF2B5EF4-FFF2-40B4-BE49-F238E27FC236}">
                <a16:creationId xmlns:a16="http://schemas.microsoft.com/office/drawing/2014/main" id="{47D4A91C-F27B-C0F4-CC80-5DD58041719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5352" y="490057"/>
            <a:ext cx="609600" cy="619192"/>
          </a:xfrm>
          <a:custGeom>
            <a:avLst/>
            <a:gdLst/>
            <a:ahLst/>
            <a:cxnLst/>
            <a:rect l="l" t="t" r="r" b="b"/>
            <a:pathLst>
              <a:path w="9578212" h="10287000">
                <a:moveTo>
                  <a:pt x="0" y="0"/>
                </a:moveTo>
                <a:lnTo>
                  <a:pt x="9578212" y="0"/>
                </a:lnTo>
                <a:lnTo>
                  <a:pt x="957821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/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/>
          <p:cNvSpPr txBox="1"/>
          <p:nvPr/>
        </p:nvSpPr>
        <p:spPr>
          <a:xfrm>
            <a:off x="1066800" y="1104900"/>
            <a:ext cx="10515600" cy="9346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594359">
              <a:lnSpc>
                <a:spcPct val="90000"/>
              </a:lnSpc>
              <a:defRPr sz="2859">
                <a:latin typeface="Aptos Display"/>
                <a:ea typeface="Aptos Display"/>
                <a:cs typeface="Aptos Display"/>
                <a:sym typeface="Aptos Display"/>
              </a:defRPr>
            </a:pPr>
            <a:r>
              <a:rPr lang="en-US" sz="6600" b="1" dirty="0">
                <a:latin typeface="Avenir Heavy" panose="02000503020000020003" pitchFamily="2" charset="0"/>
              </a:rPr>
              <a:t>Guidance and Protection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43000" y="2012283"/>
            <a:ext cx="10515600" cy="3118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310"/>
              </a:lnSpc>
            </a:pPr>
            <a:r>
              <a:rPr lang="en-US" sz="2400" i="1" dirty="0">
                <a:latin typeface="Avenir Medium Oblique" panose="02000503020000020003" pitchFamily="2" charset="0"/>
              </a:rPr>
              <a:t>Getting you into the right home at the right price at the right time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89403" y="2705100"/>
            <a:ext cx="13524515" cy="68839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defTabSz="649223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1349"/>
            </a:pPr>
            <a:r>
              <a:rPr lang="en-US" sz="2100" dirty="0">
                <a:latin typeface="Avenir Book" panose="02000503020000020003" pitchFamily="2" charset="0"/>
              </a:rPr>
              <a:t>Contract</a:t>
            </a:r>
          </a:p>
          <a:p>
            <a:pPr marL="667513" lvl="1" indent="-342900" defTabSz="649223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349"/>
            </a:pPr>
            <a:r>
              <a:rPr lang="en-US" sz="2100" dirty="0">
                <a:latin typeface="Avenir Book" panose="02000503020000020003" pitchFamily="2" charset="0"/>
              </a:rPr>
              <a:t>Conversations with listing agent to understand the Seller’s motivation, wish list, etc.</a:t>
            </a:r>
          </a:p>
          <a:p>
            <a:pPr marL="992124" lvl="2" indent="-342900" defTabSz="649223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349"/>
            </a:pPr>
            <a:r>
              <a:rPr lang="en-US" sz="2100" dirty="0">
                <a:latin typeface="Avenir Book" panose="02000503020000020003" pitchFamily="2" charset="0"/>
              </a:rPr>
              <a:t>Relationships with other agents is paramount</a:t>
            </a:r>
          </a:p>
          <a:p>
            <a:pPr marL="667513" lvl="1" indent="-342900" defTabSz="649223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349"/>
            </a:pPr>
            <a:r>
              <a:rPr lang="en-US" sz="2100" dirty="0">
                <a:latin typeface="Avenir Book" panose="02000503020000020003" pitchFamily="2" charset="0"/>
              </a:rPr>
              <a:t>Never solely based upon price!</a:t>
            </a:r>
          </a:p>
          <a:p>
            <a:pPr marL="667513" lvl="1" indent="-342900" defTabSz="649223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349"/>
            </a:pPr>
            <a:r>
              <a:rPr lang="en-US" sz="2100" dirty="0">
                <a:latin typeface="Avenir Book" panose="02000503020000020003" pitchFamily="2" charset="0"/>
              </a:rPr>
              <a:t>Strong offers are made with a strategy including price and terms</a:t>
            </a:r>
          </a:p>
          <a:p>
            <a:pPr marL="992124" lvl="2" indent="-342900" defTabSz="649223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349"/>
            </a:pPr>
            <a:r>
              <a:rPr lang="en-US" sz="2100" dirty="0">
                <a:latin typeface="Avenir Book" panose="02000503020000020003" pitchFamily="2" charset="0"/>
              </a:rPr>
              <a:t>Price</a:t>
            </a:r>
          </a:p>
          <a:p>
            <a:pPr marL="992124" lvl="2" indent="-342900" defTabSz="649223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349"/>
            </a:pPr>
            <a:r>
              <a:rPr lang="en-US" sz="2100" dirty="0">
                <a:latin typeface="Avenir Book" panose="02000503020000020003" pitchFamily="2" charset="0"/>
              </a:rPr>
              <a:t>Deposit (s) – amounts and timing (2</a:t>
            </a:r>
            <a:r>
              <a:rPr lang="en-US" sz="2100" baseline="29479" dirty="0">
                <a:latin typeface="Avenir Book" panose="02000503020000020003" pitchFamily="2" charset="0"/>
              </a:rPr>
              <a:t>nd</a:t>
            </a:r>
            <a:r>
              <a:rPr lang="en-US" sz="2100" dirty="0">
                <a:latin typeface="Avenir Book" panose="02000503020000020003" pitchFamily="2" charset="0"/>
              </a:rPr>
              <a:t> deposit after inspection)</a:t>
            </a:r>
          </a:p>
          <a:p>
            <a:pPr marL="992124" lvl="2" indent="-342900" defTabSz="649223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349"/>
            </a:pPr>
            <a:r>
              <a:rPr lang="en-US" sz="2100" dirty="0">
                <a:latin typeface="Avenir Book" panose="02000503020000020003" pitchFamily="2" charset="0"/>
              </a:rPr>
              <a:t>Good through date and closing date</a:t>
            </a:r>
          </a:p>
          <a:p>
            <a:pPr marL="992124" lvl="2" indent="-342900" defTabSz="649223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349"/>
            </a:pPr>
            <a:r>
              <a:rPr lang="en-US" sz="2100" dirty="0">
                <a:latin typeface="Avenir Book" panose="02000503020000020003" pitchFamily="2" charset="0"/>
              </a:rPr>
              <a:t>Assignability </a:t>
            </a:r>
          </a:p>
          <a:p>
            <a:pPr marL="992124" lvl="2" indent="-342900" defTabSz="649223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349"/>
            </a:pPr>
            <a:r>
              <a:rPr lang="en-US" sz="2100" dirty="0">
                <a:latin typeface="Avenir Book" panose="02000503020000020003" pitchFamily="2" charset="0"/>
              </a:rPr>
              <a:t>Contingencies</a:t>
            </a:r>
          </a:p>
          <a:p>
            <a:pPr marL="1316736" lvl="3" indent="-342900" defTabSz="649223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349"/>
            </a:pPr>
            <a:r>
              <a:rPr lang="en-US" sz="2100" dirty="0">
                <a:latin typeface="Avenir Book" panose="02000503020000020003" pitchFamily="2" charset="0"/>
              </a:rPr>
              <a:t>Inspections</a:t>
            </a:r>
          </a:p>
          <a:p>
            <a:pPr marL="1316736" lvl="3" indent="-342900" defTabSz="649223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349"/>
            </a:pPr>
            <a:r>
              <a:rPr lang="en-US" sz="2100" dirty="0">
                <a:latin typeface="Avenir Book" panose="02000503020000020003" pitchFamily="2" charset="0"/>
              </a:rPr>
              <a:t>Financial Terms</a:t>
            </a:r>
          </a:p>
          <a:p>
            <a:pPr marL="1773936" lvl="4" indent="-342900" defTabSz="649223">
              <a:spcBef>
                <a:spcPts val="300"/>
              </a:spcBef>
              <a:buFont typeface="Arial" panose="020B0604020202020204" pitchFamily="34" charset="0"/>
              <a:buChar char="•"/>
              <a:defRPr sz="1349"/>
            </a:pPr>
            <a:r>
              <a:rPr lang="en-US" sz="2100" dirty="0">
                <a:latin typeface="Avenir Book" panose="02000503020000020003" pitchFamily="2" charset="0"/>
              </a:rPr>
              <a:t>Cash or Mortgage </a:t>
            </a:r>
          </a:p>
          <a:p>
            <a:pPr marL="1773936" lvl="4" indent="-342900" defTabSz="649223">
              <a:spcBef>
                <a:spcPts val="300"/>
              </a:spcBef>
              <a:buFont typeface="Arial" panose="020B0604020202020204" pitchFamily="34" charset="0"/>
              <a:buChar char="•"/>
              <a:defRPr sz="1349"/>
            </a:pPr>
            <a:r>
              <a:rPr lang="en-US" sz="2100" dirty="0">
                <a:latin typeface="Avenir Book" panose="02000503020000020003" pitchFamily="2" charset="0"/>
              </a:rPr>
              <a:t>Cash does not mean a buyer cannot get a mortgage (strategy)</a:t>
            </a:r>
          </a:p>
          <a:p>
            <a:pPr marL="1316736" lvl="3" indent="-342900" defTabSz="649223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349"/>
            </a:pPr>
            <a:r>
              <a:rPr lang="en-US" sz="2100" dirty="0">
                <a:latin typeface="Avenir Book" panose="02000503020000020003" pitchFamily="2" charset="0"/>
              </a:rPr>
              <a:t>Appraisal, if needed (it is not automatic under a finance contingency)</a:t>
            </a:r>
          </a:p>
          <a:p>
            <a:pPr marL="1316736" lvl="3" indent="-342900" defTabSz="649223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349"/>
            </a:pPr>
            <a:r>
              <a:rPr lang="en-US" sz="2100" dirty="0">
                <a:latin typeface="Avenir Book" panose="02000503020000020003" pitchFamily="2" charset="0"/>
              </a:rPr>
              <a:t>Permits</a:t>
            </a:r>
          </a:p>
          <a:p>
            <a:pPr marL="1316736" lvl="3" indent="-342900" defTabSz="649223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349"/>
            </a:pPr>
            <a:r>
              <a:rPr lang="en-US" sz="2100" dirty="0">
                <a:latin typeface="Avenir Book" panose="02000503020000020003" pitchFamily="2" charset="0"/>
              </a:rPr>
              <a:t>Post Occupancy</a:t>
            </a:r>
          </a:p>
          <a:p>
            <a:pPr marL="1316736" lvl="3" indent="-342900" defTabSz="649223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349"/>
            </a:pPr>
            <a:r>
              <a:rPr lang="en-US" sz="2100" dirty="0">
                <a:latin typeface="Avenir Book" panose="02000503020000020003" pitchFamily="2" charset="0"/>
              </a:rPr>
              <a:t>Addend / Riders</a:t>
            </a:r>
          </a:p>
          <a:p>
            <a:pPr marL="342900" indent="-342900" defTabSz="649223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1349"/>
            </a:pPr>
            <a:r>
              <a:rPr lang="en-US" sz="2100" dirty="0">
                <a:latin typeface="Avenir Book" panose="02000503020000020003" pitchFamily="2" charset="0"/>
              </a:rPr>
              <a:t>Expert Negotiations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40D96FF8-490D-F7ED-800F-AE68CF13EF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153400" y="-190500"/>
            <a:ext cx="11856098" cy="12042649"/>
          </a:xfrm>
          <a:custGeom>
            <a:avLst/>
            <a:gdLst/>
            <a:ahLst/>
            <a:cxnLst/>
            <a:rect l="l" t="t" r="r" b="b"/>
            <a:pathLst>
              <a:path w="9578212" h="10287000">
                <a:moveTo>
                  <a:pt x="0" y="0"/>
                </a:moveTo>
                <a:lnTo>
                  <a:pt x="9578212" y="0"/>
                </a:lnTo>
                <a:lnTo>
                  <a:pt x="957821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054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645406" y="2628900"/>
            <a:ext cx="8346194" cy="66813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300"/>
            </a:pPr>
            <a:r>
              <a:rPr lang="en-US" sz="2000" dirty="0">
                <a:latin typeface="Avenir Book" panose="02000503020000020003" pitchFamily="2" charset="0"/>
              </a:rPr>
              <a:t>Contract Time</a:t>
            </a:r>
          </a:p>
          <a:p>
            <a:pPr marL="742950" lvl="1" indent="-28575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00"/>
            </a:pPr>
            <a:r>
              <a:rPr lang="en-US" sz="2000" dirty="0">
                <a:latin typeface="Avenir Book" panose="02000503020000020003" pitchFamily="2" charset="0"/>
              </a:rPr>
              <a:t>Team of Resources: Title, Mortgage, Insurance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300"/>
            </a:pPr>
            <a:r>
              <a:rPr lang="en-US" sz="2000" dirty="0">
                <a:latin typeface="Avenir Book" panose="02000503020000020003" pitchFamily="2" charset="0"/>
              </a:rPr>
              <a:t>Milestones</a:t>
            </a:r>
          </a:p>
          <a:p>
            <a:pPr marL="742950" lvl="1" indent="-28575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00"/>
            </a:pPr>
            <a:r>
              <a:rPr lang="en-US" sz="2000" dirty="0">
                <a:latin typeface="Avenir Book" panose="02000503020000020003" pitchFamily="2" charset="0"/>
              </a:rPr>
              <a:t>Ensure everyone is aware of the important milestone dates and what is expected</a:t>
            </a:r>
          </a:p>
          <a:p>
            <a:pPr marL="742950" lvl="1" indent="-28575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00"/>
            </a:pPr>
            <a:r>
              <a:rPr lang="en-US" sz="2000" dirty="0">
                <a:latin typeface="Avenir Book" panose="02000503020000020003" pitchFamily="2" charset="0"/>
              </a:rPr>
              <a:t>Deposits</a:t>
            </a:r>
          </a:p>
          <a:p>
            <a:pPr marL="742950" lvl="1" indent="-28575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00"/>
            </a:pPr>
            <a:r>
              <a:rPr lang="en-US" sz="2000" dirty="0">
                <a:latin typeface="Avenir Book" panose="02000503020000020003" pitchFamily="2" charset="0"/>
              </a:rPr>
              <a:t>Inspections/Due Diligence</a:t>
            </a:r>
          </a:p>
          <a:p>
            <a:pPr marL="742950" lvl="1" indent="-28575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00"/>
            </a:pPr>
            <a:r>
              <a:rPr lang="en-US" sz="2000" dirty="0">
                <a:latin typeface="Avenir Book" panose="02000503020000020003" pitchFamily="2" charset="0"/>
              </a:rPr>
              <a:t>Association and loan documentation received and turned in on time, if applicable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300"/>
            </a:pPr>
            <a:r>
              <a:rPr lang="en-US" sz="2000" dirty="0">
                <a:latin typeface="Avenir Book" panose="02000503020000020003" pitchFamily="2" charset="0"/>
              </a:rPr>
              <a:t>Inspections</a:t>
            </a:r>
          </a:p>
          <a:p>
            <a:pPr marL="742950" lvl="1" indent="-28575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00"/>
            </a:pPr>
            <a:r>
              <a:rPr lang="en-US" sz="2000" dirty="0">
                <a:latin typeface="Avenir Book" panose="02000503020000020003" pitchFamily="2" charset="0"/>
              </a:rPr>
              <a:t>Recommendation to trusted and respected inspection companies</a:t>
            </a:r>
          </a:p>
          <a:p>
            <a:pPr marL="742950" lvl="1" indent="-28575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00"/>
            </a:pPr>
            <a:r>
              <a:rPr lang="en-US" sz="2000" dirty="0">
                <a:latin typeface="Avenir Book" panose="02000503020000020003" pitchFamily="2" charset="0"/>
              </a:rPr>
              <a:t>What inspections are needed</a:t>
            </a:r>
          </a:p>
          <a:p>
            <a:pPr marL="1200150" lvl="2" indent="-28575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00"/>
            </a:pPr>
            <a:r>
              <a:rPr lang="en-US" sz="2000" dirty="0">
                <a:latin typeface="Avenir Book" panose="02000503020000020003" pitchFamily="2" charset="0"/>
              </a:rPr>
              <a:t>General Home Inspection</a:t>
            </a:r>
          </a:p>
          <a:p>
            <a:pPr marL="1200150" lvl="2" indent="-28575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00"/>
            </a:pPr>
            <a:r>
              <a:rPr lang="en-US" sz="2000" dirty="0">
                <a:latin typeface="Avenir Book" panose="02000503020000020003" pitchFamily="2" charset="0"/>
              </a:rPr>
              <a:t>4-point Inspection</a:t>
            </a:r>
          </a:p>
          <a:p>
            <a:pPr marL="1200150" lvl="2" indent="-28575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00"/>
            </a:pPr>
            <a:r>
              <a:rPr lang="en-US" sz="2000" dirty="0">
                <a:latin typeface="Avenir Book" panose="02000503020000020003" pitchFamily="2" charset="0"/>
              </a:rPr>
              <a:t>Wind Mitigation</a:t>
            </a:r>
          </a:p>
          <a:p>
            <a:pPr marL="1200150" lvl="2" indent="-28575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00"/>
            </a:pPr>
            <a:r>
              <a:rPr lang="en-US" sz="2000" dirty="0">
                <a:latin typeface="Avenir Book" panose="02000503020000020003" pitchFamily="2" charset="0"/>
              </a:rPr>
              <a:t>Pool, Roof, WDO, etc.</a:t>
            </a:r>
          </a:p>
          <a:p>
            <a:pPr marL="742950" lvl="1" indent="-28575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00"/>
            </a:pPr>
            <a:r>
              <a:rPr lang="en-US" sz="2000" dirty="0">
                <a:latin typeface="Avenir Book" panose="02000503020000020003" pitchFamily="2" charset="0"/>
              </a:rPr>
              <a:t>Completed in time to allow for review and research if needed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300"/>
            </a:pPr>
            <a:r>
              <a:rPr lang="en-US" sz="2000" dirty="0">
                <a:latin typeface="Avenir Book" panose="02000503020000020003" pitchFamily="2" charset="0"/>
              </a:rPr>
              <a:t>Repairs</a:t>
            </a:r>
          </a:p>
          <a:p>
            <a:pPr marL="742950" lvl="1" indent="-28575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00"/>
            </a:pPr>
            <a:r>
              <a:rPr lang="en-US" sz="2000" dirty="0">
                <a:latin typeface="Avenir Book" panose="02000503020000020003" pitchFamily="2" charset="0"/>
              </a:rPr>
              <a:t>Based upon which contract was used, strategy on repairs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536502" y="2400300"/>
            <a:ext cx="8106092" cy="7130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28600" lvl="5" indent="-228600">
              <a:spcBef>
                <a:spcPts val="1000"/>
              </a:spcBef>
              <a:buSzPct val="100000"/>
              <a:buFont typeface="Arial"/>
              <a:buChar char="•"/>
              <a:defRPr sz="1300"/>
            </a:pPr>
            <a:r>
              <a:rPr lang="en-US" sz="2000" dirty="0">
                <a:latin typeface="Avenir Book" panose="02000503020000020003" pitchFamily="2" charset="0"/>
              </a:rPr>
              <a:t>Insurance</a:t>
            </a:r>
          </a:p>
          <a:p>
            <a:pPr marL="685800" lvl="6" indent="-228600">
              <a:spcBef>
                <a:spcPts val="500"/>
              </a:spcBef>
              <a:buSzPct val="100000"/>
              <a:buFont typeface="Arial"/>
              <a:buChar char="•"/>
              <a:defRPr sz="1300"/>
            </a:pPr>
            <a:r>
              <a:rPr lang="en-US" sz="2000" dirty="0">
                <a:latin typeface="Avenir Book" panose="02000503020000020003" pitchFamily="2" charset="0"/>
              </a:rPr>
              <a:t>Recommendation to trusted agents</a:t>
            </a:r>
          </a:p>
          <a:p>
            <a:pPr marL="685800" lvl="6" indent="-228600">
              <a:spcBef>
                <a:spcPts val="500"/>
              </a:spcBef>
              <a:buSzPct val="100000"/>
              <a:buFont typeface="Arial"/>
              <a:buChar char="•"/>
              <a:defRPr sz="1300"/>
            </a:pPr>
            <a:r>
              <a:rPr lang="en-US" sz="2000" dirty="0">
                <a:latin typeface="Avenir Book" panose="02000503020000020003" pitchFamily="2" charset="0"/>
              </a:rPr>
              <a:t>Wind Mitigation</a:t>
            </a:r>
          </a:p>
          <a:p>
            <a:pPr marL="685800" lvl="6" indent="-228600">
              <a:spcBef>
                <a:spcPts val="500"/>
              </a:spcBef>
              <a:buSzPct val="100000"/>
              <a:buFont typeface="Arial"/>
              <a:buChar char="•"/>
              <a:defRPr sz="1300"/>
            </a:pPr>
            <a:r>
              <a:rPr lang="en-US" sz="2000" dirty="0">
                <a:latin typeface="Avenir Book" panose="02000503020000020003" pitchFamily="2" charset="0"/>
              </a:rPr>
              <a:t>4 point</a:t>
            </a:r>
          </a:p>
          <a:p>
            <a:pPr marL="685800" lvl="6" indent="-228600">
              <a:spcBef>
                <a:spcPts val="500"/>
              </a:spcBef>
              <a:buSzPct val="100000"/>
              <a:buFont typeface="Arial"/>
              <a:buChar char="•"/>
              <a:defRPr sz="1300"/>
            </a:pPr>
            <a:r>
              <a:rPr lang="en-US" sz="2000" dirty="0">
                <a:latin typeface="Avenir Book" panose="02000503020000020003" pitchFamily="2" charset="0"/>
              </a:rPr>
              <a:t>Updates where necessary for Insurance Financing, where applicable</a:t>
            </a:r>
          </a:p>
          <a:p>
            <a:pPr marL="685800" lvl="6" indent="-228600">
              <a:spcBef>
                <a:spcPts val="500"/>
              </a:spcBef>
              <a:buSzPct val="100000"/>
              <a:buFont typeface="Arial"/>
              <a:buChar char="•"/>
              <a:defRPr sz="1300"/>
            </a:pPr>
            <a:r>
              <a:rPr lang="en-US" sz="2000" dirty="0">
                <a:latin typeface="Avenir Book" panose="02000503020000020003" pitchFamily="2" charset="0"/>
              </a:rPr>
              <a:t>Appraisals</a:t>
            </a:r>
          </a:p>
          <a:p>
            <a:pPr marL="228600" lvl="5" indent="-228600">
              <a:spcBef>
                <a:spcPts val="1000"/>
              </a:spcBef>
              <a:buSzPct val="100000"/>
              <a:buFont typeface="Arial"/>
              <a:buChar char="•"/>
              <a:defRPr sz="1300"/>
            </a:pPr>
            <a:r>
              <a:rPr lang="en-US" sz="2000" dirty="0">
                <a:latin typeface="Avenir Book" panose="02000503020000020003" pitchFamily="2" charset="0"/>
              </a:rPr>
              <a:t>Association – Rules, Regulations, Declaration, Assessment, Completed work on common elements versus what may remain to be completed, Reserves, etc. </a:t>
            </a:r>
          </a:p>
          <a:p>
            <a:pPr marL="228600" lvl="5" indent="-228600">
              <a:spcBef>
                <a:spcPts val="1000"/>
              </a:spcBef>
              <a:buSzPct val="100000"/>
              <a:buFont typeface="Arial"/>
              <a:buChar char="•"/>
              <a:defRPr sz="1300"/>
            </a:pPr>
            <a:r>
              <a:rPr lang="en-US" sz="2000" dirty="0">
                <a:latin typeface="Avenir Book" panose="02000503020000020003" pitchFamily="2" charset="0"/>
              </a:rPr>
              <a:t>Closing Agent</a:t>
            </a:r>
          </a:p>
          <a:p>
            <a:pPr marL="685800" lvl="6" indent="-228600">
              <a:spcBef>
                <a:spcPts val="500"/>
              </a:spcBef>
              <a:buSzPct val="100000"/>
              <a:buFont typeface="Arial"/>
              <a:buChar char="•"/>
              <a:defRPr sz="1300"/>
            </a:pPr>
            <a:r>
              <a:rPr lang="en-US" sz="2000" dirty="0">
                <a:latin typeface="Avenir Book" panose="02000503020000020003" pitchFamily="2" charset="0"/>
              </a:rPr>
              <a:t>Review of searches – title, lien, estoppel</a:t>
            </a:r>
          </a:p>
          <a:p>
            <a:pPr marL="685800" lvl="6" indent="-228600">
              <a:spcBef>
                <a:spcPts val="500"/>
              </a:spcBef>
              <a:buSzPct val="100000"/>
              <a:buFont typeface="Arial"/>
              <a:buChar char="•"/>
              <a:defRPr sz="1300"/>
            </a:pPr>
            <a:r>
              <a:rPr lang="en-US" sz="2000" dirty="0">
                <a:latin typeface="Avenir Book" panose="02000503020000020003" pitchFamily="2" charset="0"/>
              </a:rPr>
              <a:t>Review of preliminary closing statement </a:t>
            </a:r>
          </a:p>
          <a:p>
            <a:pPr marL="685800" lvl="6" indent="-228600">
              <a:spcBef>
                <a:spcPts val="500"/>
              </a:spcBef>
              <a:buSzPct val="100000"/>
              <a:buFont typeface="Arial"/>
              <a:buChar char="•"/>
              <a:defRPr sz="1300"/>
            </a:pPr>
            <a:r>
              <a:rPr lang="en-US" sz="2000" dirty="0">
                <a:latin typeface="Avenir Book" panose="02000503020000020003" pitchFamily="2" charset="0"/>
              </a:rPr>
              <a:t>Finalization of cash to close and preparation for wire transfer</a:t>
            </a:r>
          </a:p>
          <a:p>
            <a:pPr marL="1143000" lvl="7" indent="-228600">
              <a:spcBef>
                <a:spcPts val="500"/>
              </a:spcBef>
              <a:buSzPct val="100000"/>
              <a:buFont typeface="Arial"/>
              <a:buChar char="•"/>
              <a:defRPr sz="1300"/>
            </a:pPr>
            <a:r>
              <a:rPr lang="en-US" sz="2000" dirty="0">
                <a:latin typeface="Avenir Book" panose="02000503020000020003" pitchFamily="2" charset="0"/>
              </a:rPr>
              <a:t>Guidance on steps to ensure accurate wire instructions</a:t>
            </a:r>
          </a:p>
          <a:p>
            <a:pPr marL="228600" lvl="5" indent="-228600">
              <a:spcBef>
                <a:spcPts val="1000"/>
              </a:spcBef>
              <a:buSzPct val="100000"/>
              <a:buFont typeface="Arial"/>
              <a:buChar char="•"/>
              <a:defRPr sz="1300"/>
            </a:pPr>
            <a:r>
              <a:rPr lang="en-US" sz="2000" dirty="0">
                <a:latin typeface="Avenir Book" panose="02000503020000020003" pitchFamily="2" charset="0"/>
              </a:rPr>
              <a:t>Utilities</a:t>
            </a:r>
          </a:p>
          <a:p>
            <a:pPr marL="228600" lvl="5" indent="-228600">
              <a:spcBef>
                <a:spcPts val="1000"/>
              </a:spcBef>
              <a:buSzPct val="100000"/>
              <a:buFont typeface="Arial"/>
              <a:buChar char="•"/>
              <a:defRPr sz="1300"/>
            </a:pPr>
            <a:r>
              <a:rPr lang="en-US" sz="2000" dirty="0">
                <a:latin typeface="Avenir Book" panose="02000503020000020003" pitchFamily="2" charset="0"/>
              </a:rPr>
              <a:t>Walk through and Closing  </a:t>
            </a:r>
          </a:p>
          <a:p>
            <a:pPr marL="228600" lvl="5" indent="-228600">
              <a:spcBef>
                <a:spcPts val="1000"/>
              </a:spcBef>
              <a:buSzPct val="100000"/>
              <a:buFont typeface="Arial"/>
              <a:buChar char="•"/>
              <a:defRPr sz="1300"/>
            </a:pPr>
            <a:r>
              <a:rPr lang="en-US" sz="2000" dirty="0">
                <a:latin typeface="Avenir Book" panose="02000503020000020003" pitchFamily="2" charset="0"/>
              </a:rPr>
              <a:t>Post Closing </a:t>
            </a:r>
          </a:p>
          <a:p>
            <a:pPr marL="685800" lvl="6" indent="-228600">
              <a:spcBef>
                <a:spcPts val="500"/>
              </a:spcBef>
              <a:buSzPct val="100000"/>
              <a:buFont typeface="Arial"/>
              <a:buChar char="•"/>
              <a:defRPr sz="1300"/>
            </a:pPr>
            <a:r>
              <a:rPr lang="en-US" sz="2000" dirty="0">
                <a:latin typeface="Avenir Book" panose="02000503020000020003" pitchFamily="2" charset="0"/>
              </a:rPr>
              <a:t>Title Insurance Owners Policy and Deed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00199" y="800100"/>
            <a:ext cx="15887603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 dirty="0">
                <a:latin typeface="Avenir Heavy" panose="02000503020000020003" pitchFamily="2" charset="0"/>
              </a:rPr>
              <a:t>Managing the Transaction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13E3B845-E0E9-5D0C-98FB-BA6E413B2DF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5352" y="490057"/>
            <a:ext cx="609600" cy="619192"/>
          </a:xfrm>
          <a:custGeom>
            <a:avLst/>
            <a:gdLst/>
            <a:ahLst/>
            <a:cxnLst/>
            <a:rect l="l" t="t" r="r" b="b"/>
            <a:pathLst>
              <a:path w="9578212" h="10287000">
                <a:moveTo>
                  <a:pt x="0" y="0"/>
                </a:moveTo>
                <a:lnTo>
                  <a:pt x="9578212" y="0"/>
                </a:lnTo>
                <a:lnTo>
                  <a:pt x="957821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/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</TotalTime>
  <Words>1528</Words>
  <Application>Microsoft Macintosh PowerPoint</Application>
  <PresentationFormat>Custom</PresentationFormat>
  <Paragraphs>200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Avenir Heavy</vt:lpstr>
      <vt:lpstr>Avenir Medium</vt:lpstr>
      <vt:lpstr>HK Grotesk Bold</vt:lpstr>
      <vt:lpstr>Avenir Italics</vt:lpstr>
      <vt:lpstr>AVENIR MEDIUM OBLIQUE</vt:lpstr>
      <vt:lpstr>Avenir</vt:lpstr>
      <vt:lpstr>Avenir Black</vt:lpstr>
      <vt:lpstr>Calibri</vt:lpstr>
      <vt:lpstr>Avenir Book</vt:lpstr>
      <vt:lpstr>Arial</vt:lpstr>
      <vt:lpstr>Avenir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Neutral &amp; Minimalist Travel Agency Presentation</dc:title>
  <cp:lastModifiedBy>Talisa Roberts</cp:lastModifiedBy>
  <cp:revision>8</cp:revision>
  <dcterms:created xsi:type="dcterms:W3CDTF">2006-08-16T00:00:00Z</dcterms:created>
  <dcterms:modified xsi:type="dcterms:W3CDTF">2024-07-25T17:15:53Z</dcterms:modified>
  <dc:identifier>DAGLxqBI7iE</dc:identifier>
</cp:coreProperties>
</file>