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6" name="Shape 6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xfrm>
            <a:off x="582930" y="3118104"/>
            <a:ext cx="6606541" cy="211226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xfrm>
            <a:off x="1165860" y="5632703"/>
            <a:ext cx="5440680" cy="25146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3" name="Body Level One…"/>
          <p:cNvSpPr txBox="1"/>
          <p:nvPr>
            <p:ph type="body" sz="half" idx="1"/>
          </p:nvPr>
        </p:nvSpPr>
        <p:spPr>
          <a:xfrm>
            <a:off x="388620" y="2313432"/>
            <a:ext cx="3380996" cy="6638544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-1" y="2752725"/>
            <a:ext cx="7772401" cy="5133975"/>
          </a:xfrm>
          <a:prstGeom prst="rect">
            <a:avLst/>
          </a:prstGeom>
          <a:solidFill>
            <a:srgbClr val="FAF9D0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3" name="bk object 17"/>
          <p:cNvSpPr/>
          <p:nvPr/>
        </p:nvSpPr>
        <p:spPr>
          <a:xfrm>
            <a:off x="-1" y="2847975"/>
            <a:ext cx="7772401" cy="29241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" name="bk object 18"/>
          <p:cNvSpPr/>
          <p:nvPr/>
        </p:nvSpPr>
        <p:spPr>
          <a:xfrm>
            <a:off x="-2" y="5867400"/>
            <a:ext cx="3838576" cy="1924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" name="bk object 19"/>
          <p:cNvSpPr/>
          <p:nvPr/>
        </p:nvSpPr>
        <p:spPr>
          <a:xfrm>
            <a:off x="3943348" y="5867400"/>
            <a:ext cx="3829052" cy="1924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1152168" y="826335"/>
            <a:ext cx="5468064" cy="171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7116807" y="9354311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500" u="none">
          <a:solidFill>
            <a:srgbClr val="1AB1E6"/>
          </a:solidFill>
          <a:uFillTx/>
          <a:latin typeface="Lora Regular"/>
          <a:ea typeface="Lora Regular"/>
          <a:cs typeface="Lora Regular"/>
          <a:sym typeface="Lora Regular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jpeg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"/>
          <p:cNvSpPr/>
          <p:nvPr/>
        </p:nvSpPr>
        <p:spPr>
          <a:xfrm>
            <a:off x="9305" y="3583777"/>
            <a:ext cx="7753790" cy="6476376"/>
          </a:xfrm>
          <a:prstGeom prst="rect">
            <a:avLst/>
          </a:prstGeom>
          <a:solidFill>
            <a:srgbClr val="223C6C"/>
          </a:solidFill>
          <a:ln w="25400">
            <a:solidFill>
              <a:srgbClr val="213C6C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/>
          <a:lstStyle/>
          <a:p>
            <a:pPr/>
          </a:p>
        </p:txBody>
      </p:sp>
      <p:sp>
        <p:nvSpPr>
          <p:cNvPr id="69" name="object 2"/>
          <p:cNvSpPr txBox="1"/>
          <p:nvPr>
            <p:ph type="title"/>
          </p:nvPr>
        </p:nvSpPr>
        <p:spPr>
          <a:xfrm>
            <a:off x="93133" y="3585854"/>
            <a:ext cx="4779487" cy="797376"/>
          </a:xfrm>
          <a:prstGeom prst="rect">
            <a:avLst/>
          </a:prstGeom>
        </p:spPr>
        <p:txBody>
          <a:bodyPr/>
          <a:lstStyle>
            <a:lvl1pPr indent="1104" defTabSz="795527">
              <a:lnSpc>
                <a:spcPct val="60000"/>
              </a:lnSpc>
              <a:spcBef>
                <a:spcPts val="1700"/>
              </a:spcBef>
              <a:defRPr sz="5133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NEW LISTING!</a:t>
            </a:r>
          </a:p>
        </p:txBody>
      </p:sp>
      <p:pic>
        <p:nvPicPr>
          <p:cNvPr id="70" name="bed-wh.png" descr="bed-wh.png"/>
          <p:cNvPicPr>
            <a:picLocks noChangeAspect="1"/>
          </p:cNvPicPr>
          <p:nvPr/>
        </p:nvPicPr>
        <p:blipFill>
          <a:blip r:embed="rId2">
            <a:extLst/>
          </a:blip>
          <a:srcRect l="46" t="0" r="46" b="0"/>
          <a:stretch>
            <a:fillRect/>
          </a:stretch>
        </p:blipFill>
        <p:spPr>
          <a:xfrm>
            <a:off x="6228127" y="3736495"/>
            <a:ext cx="392113" cy="265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bath-wh.png" descr="bath-wh.png"/>
          <p:cNvPicPr>
            <a:picLocks noChangeAspect="1"/>
          </p:cNvPicPr>
          <p:nvPr/>
        </p:nvPicPr>
        <p:blipFill>
          <a:blip r:embed="rId3">
            <a:extLst/>
          </a:blip>
          <a:srcRect l="0" t="33" r="0" b="33"/>
          <a:stretch>
            <a:fillRect/>
          </a:stretch>
        </p:blipFill>
        <p:spPr>
          <a:xfrm>
            <a:off x="6210466" y="4112869"/>
            <a:ext cx="427598" cy="402892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2"/>
          <p:cNvSpPr txBox="1"/>
          <p:nvPr/>
        </p:nvSpPr>
        <p:spPr>
          <a:xfrm>
            <a:off x="6702093" y="3658629"/>
            <a:ext cx="26039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73" name="2"/>
          <p:cNvSpPr txBox="1"/>
          <p:nvPr/>
        </p:nvSpPr>
        <p:spPr>
          <a:xfrm>
            <a:off x="6702093" y="4157559"/>
            <a:ext cx="260394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2</a:t>
            </a:r>
          </a:p>
        </p:txBody>
      </p:sp>
      <p:pic>
        <p:nvPicPr>
          <p:cNvPr id="74" name="sf-wh.png" descr="sf-wh.png"/>
          <p:cNvPicPr>
            <a:picLocks noChangeAspect="1"/>
          </p:cNvPicPr>
          <p:nvPr/>
        </p:nvPicPr>
        <p:blipFill>
          <a:blip r:embed="rId4">
            <a:extLst/>
          </a:blip>
          <a:srcRect l="63" t="0" r="63" b="0"/>
          <a:stretch>
            <a:fillRect/>
          </a:stretch>
        </p:blipFill>
        <p:spPr>
          <a:xfrm>
            <a:off x="6228265" y="4622027"/>
            <a:ext cx="427288" cy="426609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2,200"/>
          <p:cNvSpPr txBox="1"/>
          <p:nvPr/>
        </p:nvSpPr>
        <p:spPr>
          <a:xfrm>
            <a:off x="6684589" y="4726858"/>
            <a:ext cx="82818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2,200</a:t>
            </a:r>
          </a:p>
        </p:txBody>
      </p:sp>
      <p:sp>
        <p:nvSpPr>
          <p:cNvPr id="76" name="Line"/>
          <p:cNvSpPr/>
          <p:nvPr/>
        </p:nvSpPr>
        <p:spPr>
          <a:xfrm flipV="1">
            <a:off x="5903937" y="3649018"/>
            <a:ext cx="1" cy="194994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7" name="TextBox 1"/>
          <p:cNvSpPr txBox="1"/>
          <p:nvPr/>
        </p:nvSpPr>
        <p:spPr>
          <a:xfrm>
            <a:off x="93848" y="4666301"/>
            <a:ext cx="5776762" cy="892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R="5080" indent="12700">
              <a:lnSpc>
                <a:spcPct val="116900"/>
              </a:lnSpc>
              <a:spcBef>
                <a:spcPts val="100"/>
              </a:spcBef>
              <a:defRPr sz="11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This </a:t>
            </a:r>
            <a:r>
              <a:rPr spc="-3"/>
              <a:t>beautiful, </a:t>
            </a:r>
            <a:r>
              <a:t>barely </a:t>
            </a:r>
            <a:r>
              <a:rPr spc="-3"/>
              <a:t>lived </a:t>
            </a:r>
            <a:r>
              <a:rPr spc="-11"/>
              <a:t>in, </a:t>
            </a:r>
            <a:r>
              <a:rPr spc="-3"/>
              <a:t>well maintained </a:t>
            </a:r>
            <a:r>
              <a:t>and </a:t>
            </a:r>
            <a:r>
              <a:rPr spc="-3"/>
              <a:t>alluring </a:t>
            </a:r>
            <a:r>
              <a:rPr spc="11"/>
              <a:t>2 </a:t>
            </a:r>
            <a:r>
              <a:t>bedroom </a:t>
            </a:r>
            <a:r>
              <a:rPr spc="11"/>
              <a:t>2 </a:t>
            </a:r>
            <a:r>
              <a:rPr spc="-3"/>
              <a:t>bath </a:t>
            </a:r>
            <a:r>
              <a:t>PLUS </a:t>
            </a:r>
            <a:r>
              <a:rPr spc="-3"/>
              <a:t>DEN, with Inter-coastal </a:t>
            </a:r>
            <a:r>
              <a:t>and Ocean views  from </a:t>
            </a:r>
            <a:r>
              <a:rPr spc="-3"/>
              <a:t>the </a:t>
            </a:r>
            <a:r>
              <a:t>spacious </a:t>
            </a:r>
            <a:r>
              <a:rPr spc="-3"/>
              <a:t>balcony, </a:t>
            </a:r>
            <a:r>
              <a:t>upgraded marble floors </a:t>
            </a:r>
            <a:r>
              <a:rPr spc="-3"/>
              <a:t>throughout,  elegant granite counter tops. Stainless Steel Appliances </a:t>
            </a:r>
            <a:r>
              <a:rPr spc="3"/>
              <a:t>&amp; </a:t>
            </a:r>
            <a:r>
              <a:t>much  more makes </a:t>
            </a:r>
            <a:r>
              <a:rPr spc="-3"/>
              <a:t>this </a:t>
            </a:r>
            <a:r>
              <a:t>a </a:t>
            </a:r>
            <a:r>
              <a:rPr spc="-3"/>
              <a:t>unique opportunity!</a:t>
            </a:r>
          </a:p>
        </p:txBody>
      </p:sp>
      <p:sp>
        <p:nvSpPr>
          <p:cNvPr id="78" name="700 S. Federal Hwy. | Delray Beach"/>
          <p:cNvSpPr txBox="1"/>
          <p:nvPr/>
        </p:nvSpPr>
        <p:spPr>
          <a:xfrm>
            <a:off x="141089" y="4284559"/>
            <a:ext cx="5468067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700 S. Federal Hwy. | Delray Beach</a:t>
            </a:r>
          </a:p>
        </p:txBody>
      </p:sp>
      <p:pic>
        <p:nvPicPr>
          <p:cNvPr id="79" name="home.jpg" descr="home.jpg"/>
          <p:cNvPicPr>
            <a:picLocks noChangeAspect="1"/>
          </p:cNvPicPr>
          <p:nvPr/>
        </p:nvPicPr>
        <p:blipFill>
          <a:blip r:embed="rId5">
            <a:extLst/>
          </a:blip>
          <a:srcRect l="0" t="0" r="0" b="19996"/>
          <a:stretch>
            <a:fillRect/>
          </a:stretch>
        </p:blipFill>
        <p:spPr>
          <a:xfrm>
            <a:off x="-11195" y="-1101031"/>
            <a:ext cx="7794790" cy="4677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hypoluxo.jpg" descr="hypoluxo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929934" y="5716069"/>
            <a:ext cx="3743685" cy="2105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lighthouse-point.jpg" descr="lighthouse-point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0946" y="5710082"/>
            <a:ext cx="3743686" cy="2105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hillsboro-mile.jpg" descr="hillsboro-mile.jpg"/>
          <p:cNvPicPr>
            <a:picLocks noChangeAspect="1"/>
          </p:cNvPicPr>
          <p:nvPr/>
        </p:nvPicPr>
        <p:blipFill>
          <a:blip r:embed="rId8">
            <a:alphaModFix amt="20000"/>
            <a:extLst/>
          </a:blip>
          <a:stretch>
            <a:fillRect/>
          </a:stretch>
        </p:blipFill>
        <p:spPr>
          <a:xfrm>
            <a:off x="3919290" y="7889322"/>
            <a:ext cx="3764973" cy="2117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hutchinson-island.jpg" descr="hutchinson-island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0302" y="7889322"/>
            <a:ext cx="3764973" cy="2117798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$1,299,900"/>
          <p:cNvSpPr txBox="1"/>
          <p:nvPr/>
        </p:nvSpPr>
        <p:spPr>
          <a:xfrm>
            <a:off x="6051244" y="5160615"/>
            <a:ext cx="1562091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21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pPr/>
            <a:r>
              <a:t>$1,299,900</a:t>
            </a:r>
          </a:p>
        </p:txBody>
      </p:sp>
      <p:sp>
        <p:nvSpPr>
          <p:cNvPr id="85" name="TextBox 10"/>
          <p:cNvSpPr txBox="1"/>
          <p:nvPr/>
        </p:nvSpPr>
        <p:spPr>
          <a:xfrm>
            <a:off x="3919290" y="9116633"/>
            <a:ext cx="3743686" cy="53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13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Contact </a:t>
            </a:r>
            <a:r>
              <a:rPr i="1"/>
              <a:t>Johnny Agent</a:t>
            </a:r>
            <a:r>
              <a:t> for more information</a:t>
            </a:r>
          </a:p>
          <a:p>
            <a:pPr algn="r">
              <a:defRPr sz="15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561.340.1200 | a.agent@langrealty.com</a:t>
            </a:r>
          </a:p>
        </p:txBody>
      </p:sp>
      <p:sp>
        <p:nvSpPr>
          <p:cNvPr id="86" name="TextBox 12"/>
          <p:cNvSpPr txBox="1"/>
          <p:nvPr/>
        </p:nvSpPr>
        <p:spPr>
          <a:xfrm>
            <a:off x="4366792" y="9672211"/>
            <a:ext cx="2869969" cy="28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WWW.LANGREALTY.COM</a:t>
            </a:r>
          </a:p>
        </p:txBody>
      </p:sp>
      <p:pic>
        <p:nvPicPr>
          <p:cNvPr id="87" name="Lang-Realty-Logo-Reversed.png" descr="Lang-Realty-Logo-Reversed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919290" y="7999967"/>
            <a:ext cx="3743685" cy="10430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